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Default Extension="wdp" ContentType="image/vnd.ms-photo"/>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374" r:id="rId2"/>
    <p:sldId id="394" r:id="rId3"/>
    <p:sldId id="386" r:id="rId4"/>
    <p:sldId id="400" r:id="rId5"/>
    <p:sldId id="401" r:id="rId6"/>
    <p:sldId id="402" r:id="rId7"/>
    <p:sldId id="403" r:id="rId8"/>
    <p:sldId id="404" r:id="rId9"/>
    <p:sldId id="407" r:id="rId10"/>
    <p:sldId id="405" r:id="rId11"/>
    <p:sldId id="406" r:id="rId12"/>
    <p:sldId id="408" r:id="rId13"/>
    <p:sldId id="412" r:id="rId14"/>
    <p:sldId id="413" r:id="rId15"/>
    <p:sldId id="414" r:id="rId16"/>
    <p:sldId id="417" r:id="rId17"/>
    <p:sldId id="415" r:id="rId18"/>
    <p:sldId id="416" r:id="rId19"/>
    <p:sldId id="358" r:id="rId20"/>
    <p:sldId id="366" r:id="rId21"/>
    <p:sldId id="418" r:id="rId22"/>
    <p:sldId id="357" r:id="rId23"/>
    <p:sldId id="300" r:id="rId24"/>
    <p:sldId id="380" r:id="rId25"/>
    <p:sldId id="381" r:id="rId26"/>
    <p:sldId id="384" r:id="rId27"/>
    <p:sldId id="346" r:id="rId2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45712"/>
    <a:srgbClr val="3A3A3A"/>
    <a:srgbClr val="9D9D9D"/>
    <a:srgbClr val="2E2E2E"/>
    <a:srgbClr val="DDE7EF"/>
    <a:srgbClr val="FDD103"/>
    <a:srgbClr val="377B9A"/>
    <a:srgbClr val="F58833"/>
    <a:srgbClr val="B32A20"/>
    <a:srgbClr val="60B5D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91" autoAdjust="0"/>
    <p:restoredTop sz="79032" autoAdjust="0"/>
  </p:normalViewPr>
  <p:slideViewPr>
    <p:cSldViewPr>
      <p:cViewPr varScale="1">
        <p:scale>
          <a:sx n="104" d="100"/>
          <a:sy n="104" d="100"/>
        </p:scale>
        <p:origin x="-96" y="-714"/>
      </p:cViewPr>
      <p:guideLst>
        <p:guide orient="horz" pos="1620"/>
        <p:guide pos="2880"/>
      </p:guideLst>
    </p:cSldViewPr>
  </p:slideViewPr>
  <p:outlineViewPr>
    <p:cViewPr>
      <p:scale>
        <a:sx n="33" d="100"/>
        <a:sy n="33" d="100"/>
      </p:scale>
      <p:origin x="0" y="-822"/>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83F54B-254A-4385-B5AF-38A146D9D617}" type="datetimeFigureOut">
              <a:rPr lang="zh-CN" altLang="en-US" smtClean="0"/>
              <a:pPr/>
              <a:t>2019-8-30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6D8A92-F0A0-4AC2-BDCE-88E28F589A1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16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17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18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20</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21</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24</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25</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26</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27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D1C1F8-A6BA-492D-9BAA-F723F329C8DA}" type="slidenum">
              <a:rPr lang="zh-CN" altLang="en-US" smtClean="0"/>
              <a:pPr/>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454457F-6DEB-4CF5-BB80-F48CE0B14876}" type="datetimeFigureOut">
              <a:rPr lang="zh-CN" altLang="en-US" smtClean="0"/>
              <a:pPr/>
              <a:t>2019-8-30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3944BB-5C82-4277-8260-6A29E75F6906}" type="slidenum">
              <a:rPr lang="zh-CN" altLang="en-US" smtClean="0"/>
              <a:pPr/>
              <a:t>‹#›</a:t>
            </a:fld>
            <a:endParaRPr lang="zh-CN" alt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454457F-6DEB-4CF5-BB80-F48CE0B14876}" type="datetimeFigureOut">
              <a:rPr lang="zh-CN" altLang="en-US" smtClean="0"/>
              <a:pPr/>
              <a:t>2019-8-30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3944BB-5C82-4277-8260-6A29E75F6906}" type="slidenum">
              <a:rPr lang="zh-CN" altLang="en-US" smtClean="0"/>
              <a:pPr/>
              <a:t>‹#›</a:t>
            </a:fld>
            <a:endParaRPr lang="zh-CN" alt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2"/>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2"/>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454457F-6DEB-4CF5-BB80-F48CE0B14876}" type="datetimeFigureOut">
              <a:rPr lang="zh-CN" altLang="en-US" smtClean="0"/>
              <a:pPr/>
              <a:t>2019-8-30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3944BB-5C82-4277-8260-6A29E75F6906}" type="slidenum">
              <a:rPr lang="zh-CN" altLang="en-US" smtClean="0"/>
              <a:pPr/>
              <a:t>‹#›</a:t>
            </a:fld>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454457F-6DEB-4CF5-BB80-F48CE0B14876}" type="datetimeFigureOut">
              <a:rPr lang="zh-CN" altLang="en-US" smtClean="0"/>
              <a:pPr/>
              <a:t>2019-8-30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3944BB-5C82-4277-8260-6A29E75F6906}" type="slidenum">
              <a:rPr lang="zh-CN" altLang="en-US" smtClean="0"/>
              <a:pPr/>
              <a:t>‹#›</a:t>
            </a:fld>
            <a:endParaRPr lang="zh-CN" alt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454457F-6DEB-4CF5-BB80-F48CE0B14876}" type="datetimeFigureOut">
              <a:rPr lang="zh-CN" altLang="en-US" smtClean="0"/>
              <a:pPr/>
              <a:t>2019-8-30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3944BB-5C82-4277-8260-6A29E75F6906}" type="slidenum">
              <a:rPr lang="zh-CN" altLang="en-US" smtClean="0"/>
              <a:pPr/>
              <a:t>‹#›</a:t>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454457F-6DEB-4CF5-BB80-F48CE0B14876}" type="datetimeFigureOut">
              <a:rPr lang="zh-CN" altLang="en-US" smtClean="0"/>
              <a:pPr/>
              <a:t>2019-8-30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3944BB-5C82-4277-8260-6A29E75F6906}" type="slidenum">
              <a:rPr lang="zh-CN" altLang="en-US" smtClean="0"/>
              <a:pPr/>
              <a:t>‹#›</a:t>
            </a:fld>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454457F-6DEB-4CF5-BB80-F48CE0B14876}" type="datetimeFigureOut">
              <a:rPr lang="zh-CN" altLang="en-US" smtClean="0"/>
              <a:pPr/>
              <a:t>2019-8-30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3944BB-5C82-4277-8260-6A29E75F6906}" type="slidenum">
              <a:rPr lang="zh-CN" altLang="en-US" smtClean="0"/>
              <a:pPr/>
              <a:t>‹#›</a:t>
            </a:fld>
            <a:endParaRPr lang="zh-CN" alt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454457F-6DEB-4CF5-BB80-F48CE0B14876}" type="datetimeFigureOut">
              <a:rPr lang="zh-CN" altLang="en-US" smtClean="0"/>
              <a:pPr/>
              <a:t>2019-8-30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3944BB-5C82-4277-8260-6A29E75F6906}" type="slidenum">
              <a:rPr lang="zh-CN" altLang="en-US" smtClean="0"/>
              <a:pPr/>
              <a:t>‹#›</a:t>
            </a:fld>
            <a:endParaRPr lang="zh-CN" alt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54457F-6DEB-4CF5-BB80-F48CE0B14876}" type="datetimeFigureOut">
              <a:rPr lang="zh-CN" altLang="en-US" smtClean="0"/>
              <a:pPr/>
              <a:t>2019-8-30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3944BB-5C82-4277-8260-6A29E75F6906}" type="slidenum">
              <a:rPr lang="zh-CN" altLang="en-US" smtClean="0"/>
              <a:pPr/>
              <a:t>‹#›</a:t>
            </a:fld>
            <a:endParaRPr lang="zh-CN" alt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454457F-6DEB-4CF5-BB80-F48CE0B14876}" type="datetimeFigureOut">
              <a:rPr lang="zh-CN" altLang="en-US" smtClean="0"/>
              <a:pPr/>
              <a:t>2019-8-30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3944BB-5C82-4277-8260-6A29E75F6906}" type="slidenum">
              <a:rPr lang="zh-CN" altLang="en-US" smtClean="0"/>
              <a:pPr/>
              <a:t>‹#›</a:t>
            </a:fld>
            <a:endParaRPr lang="zh-CN" alt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454457F-6DEB-4CF5-BB80-F48CE0B14876}" type="datetimeFigureOut">
              <a:rPr lang="zh-CN" altLang="en-US" smtClean="0"/>
              <a:pPr/>
              <a:t>2019-8-30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3944BB-5C82-4277-8260-6A29E75F6906}" type="slidenum">
              <a:rPr lang="zh-CN" altLang="en-US" smtClean="0"/>
              <a:pPr/>
              <a:t>‹#›</a:t>
            </a:fld>
            <a:endParaRPr lang="zh-CN" alt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454457F-6DEB-4CF5-BB80-F48CE0B14876}" type="datetimeFigureOut">
              <a:rPr lang="zh-CN" altLang="en-US" smtClean="0"/>
              <a:pPr/>
              <a:t>2019-8-30</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63944BB-5C82-4277-8260-6A29E75F6906}" type="slidenum">
              <a:rPr lang="zh-CN" altLang="en-US" smtClean="0"/>
              <a:pPr/>
              <a:t>‹#›</a:t>
            </a:fld>
            <a:endParaRPr lang="zh-CN" altLang="en-US"/>
          </a:p>
        </p:txBody>
      </p:sp>
      <p:pic>
        <p:nvPicPr>
          <p:cNvPr id="7" name="图片 6"/>
          <p:cNvPicPr>
            <a:picLocks noChangeAspect="1"/>
          </p:cNvPicPr>
          <p:nvPr userDrawn="1"/>
        </p:nvPicPr>
        <p:blipFill>
          <a:blip r:embed="rId13" cstate="print">
            <a:extLst>
              <a:ext uri="{BEBA8EAE-BF5A-486C-A8C5-ECC9F3942E4B}">
                <a14:imgProps xmlns="" xmlns:a14="http://schemas.microsoft.com/office/drawing/2010/main">
                  <a14:imgLayer r:embed="rId14">
                    <a14:imgEffect>
                      <a14:brightnessContrast bright="3000" contrast="2000"/>
                    </a14:imgEffect>
                  </a14:imgLayer>
                </a14:imgProps>
              </a:ext>
              <a:ext uri="{28A0092B-C50C-407E-A947-70E740481C1C}">
                <a14:useLocalDpi xmlns="" xmlns:a14="http://schemas.microsoft.com/office/drawing/2010/main" val="0"/>
              </a:ext>
            </a:extLst>
          </a:blip>
          <a:stretch>
            <a:fillRect/>
          </a:stretch>
        </p:blipFill>
        <p:spPr>
          <a:xfrm>
            <a:off x="2" y="0"/>
            <a:ext cx="9143999"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file:///D:\&#19968;&#20123;&#25991;&#26723;\&#20986;&#21475;&#36864;&#31246;&#25991;&#20214;\2018&#24180;16&#21495;&#20844;&#21578;&#38468;&#20214;\&#20986;&#21475;&#36864;&#65288;&#20813;&#65289;&#31246;&#22791;&#26696;&#34920;.doc"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斜纹 14"/>
          <p:cNvSpPr/>
          <p:nvPr/>
        </p:nvSpPr>
        <p:spPr>
          <a:xfrm>
            <a:off x="0" y="0"/>
            <a:ext cx="8408298" cy="5143500"/>
          </a:xfrm>
          <a:custGeom>
            <a:avLst/>
            <a:gdLst>
              <a:gd name="connsiteX0" fmla="*/ 0 w 7164288"/>
              <a:gd name="connsiteY0" fmla="*/ 4474917 h 4515967"/>
              <a:gd name="connsiteX1" fmla="*/ 7099165 w 7164288"/>
              <a:gd name="connsiteY1" fmla="*/ 0 h 4515967"/>
              <a:gd name="connsiteX2" fmla="*/ 7164288 w 7164288"/>
              <a:gd name="connsiteY2" fmla="*/ 0 h 4515967"/>
              <a:gd name="connsiteX3" fmla="*/ 0 w 7164288"/>
              <a:gd name="connsiteY3" fmla="*/ 4515967 h 4515967"/>
              <a:gd name="connsiteX4" fmla="*/ 0 w 7164288"/>
              <a:gd name="connsiteY4" fmla="*/ 4474917 h 4515967"/>
              <a:gd name="connsiteX0-1" fmla="*/ 0 w 7164288"/>
              <a:gd name="connsiteY0-2" fmla="*/ 4474917 h 4515967"/>
              <a:gd name="connsiteX1-3" fmla="*/ 6875881 w 7164288"/>
              <a:gd name="connsiteY1-4" fmla="*/ 0 h 4515967"/>
              <a:gd name="connsiteX2-5" fmla="*/ 7164288 w 7164288"/>
              <a:gd name="connsiteY2-6" fmla="*/ 0 h 4515967"/>
              <a:gd name="connsiteX3-7" fmla="*/ 0 w 7164288"/>
              <a:gd name="connsiteY3-8" fmla="*/ 4515967 h 4515967"/>
              <a:gd name="connsiteX4-9" fmla="*/ 0 w 7164288"/>
              <a:gd name="connsiteY4-10" fmla="*/ 4474917 h 4515967"/>
              <a:gd name="connsiteX0-11" fmla="*/ 0 w 7164288"/>
              <a:gd name="connsiteY0-12" fmla="*/ 4474917 h 4515967"/>
              <a:gd name="connsiteX1-13" fmla="*/ 6748290 w 7164288"/>
              <a:gd name="connsiteY1-14" fmla="*/ 21265 h 4515967"/>
              <a:gd name="connsiteX2-15" fmla="*/ 7164288 w 7164288"/>
              <a:gd name="connsiteY2-16" fmla="*/ 0 h 4515967"/>
              <a:gd name="connsiteX3-17" fmla="*/ 0 w 7164288"/>
              <a:gd name="connsiteY3-18" fmla="*/ 4515967 h 4515967"/>
              <a:gd name="connsiteX4-19" fmla="*/ 0 w 7164288"/>
              <a:gd name="connsiteY4-20" fmla="*/ 4474917 h 4515967"/>
              <a:gd name="connsiteX0-21" fmla="*/ 0 w 7281246"/>
              <a:gd name="connsiteY0-22" fmla="*/ 3922024 h 4515967"/>
              <a:gd name="connsiteX1-23" fmla="*/ 6865248 w 7281246"/>
              <a:gd name="connsiteY1-24" fmla="*/ 21265 h 4515967"/>
              <a:gd name="connsiteX2-25" fmla="*/ 7281246 w 7281246"/>
              <a:gd name="connsiteY2-26" fmla="*/ 0 h 4515967"/>
              <a:gd name="connsiteX3-27" fmla="*/ 116958 w 7281246"/>
              <a:gd name="connsiteY3-28" fmla="*/ 4515967 h 4515967"/>
              <a:gd name="connsiteX4-29" fmla="*/ 0 w 7281246"/>
              <a:gd name="connsiteY4-30" fmla="*/ 3922024 h 4515967"/>
              <a:gd name="connsiteX0-31" fmla="*/ 0 w 7281246"/>
              <a:gd name="connsiteY0-32" fmla="*/ 3922024 h 5749344"/>
              <a:gd name="connsiteX1-33" fmla="*/ 6865248 w 7281246"/>
              <a:gd name="connsiteY1-34" fmla="*/ 21265 h 5749344"/>
              <a:gd name="connsiteX2-35" fmla="*/ 7281246 w 7281246"/>
              <a:gd name="connsiteY2-36" fmla="*/ 0 h 5749344"/>
              <a:gd name="connsiteX3-37" fmla="*/ 0 w 7281246"/>
              <a:gd name="connsiteY3-38" fmla="*/ 5749344 h 5749344"/>
              <a:gd name="connsiteX4-39" fmla="*/ 0 w 7281246"/>
              <a:gd name="connsiteY4-40" fmla="*/ 3922024 h 5749344"/>
              <a:gd name="connsiteX0-41" fmla="*/ 10633 w 7291879"/>
              <a:gd name="connsiteY0-42" fmla="*/ 3922024 h 5791875"/>
              <a:gd name="connsiteX1-43" fmla="*/ 6875881 w 7291879"/>
              <a:gd name="connsiteY1-44" fmla="*/ 21265 h 5791875"/>
              <a:gd name="connsiteX2-45" fmla="*/ 7291879 w 7291879"/>
              <a:gd name="connsiteY2-46" fmla="*/ 0 h 5791875"/>
              <a:gd name="connsiteX3-47" fmla="*/ 0 w 7291879"/>
              <a:gd name="connsiteY3-48" fmla="*/ 5791875 h 5791875"/>
              <a:gd name="connsiteX4-49" fmla="*/ 10633 w 7291879"/>
              <a:gd name="connsiteY4-50" fmla="*/ 3922024 h 5791875"/>
              <a:gd name="connsiteX0-51" fmla="*/ 10633 w 8408298"/>
              <a:gd name="connsiteY0-52" fmla="*/ 3900759 h 5770610"/>
              <a:gd name="connsiteX1-53" fmla="*/ 6875881 w 8408298"/>
              <a:gd name="connsiteY1-54" fmla="*/ 0 h 5770610"/>
              <a:gd name="connsiteX2-55" fmla="*/ 8408298 w 8408298"/>
              <a:gd name="connsiteY2-56" fmla="*/ 595424 h 5770610"/>
              <a:gd name="connsiteX3-57" fmla="*/ 0 w 8408298"/>
              <a:gd name="connsiteY3-58" fmla="*/ 5770610 h 5770610"/>
              <a:gd name="connsiteX4-59" fmla="*/ 10633 w 8408298"/>
              <a:gd name="connsiteY4-60" fmla="*/ 3900759 h 5770610"/>
              <a:gd name="connsiteX0-61" fmla="*/ 10633 w 8408298"/>
              <a:gd name="connsiteY0-62" fmla="*/ 3305335 h 5175186"/>
              <a:gd name="connsiteX1-63" fmla="*/ 6833351 w 8408298"/>
              <a:gd name="connsiteY1-64" fmla="*/ 10631 h 5175186"/>
              <a:gd name="connsiteX2-65" fmla="*/ 8408298 w 8408298"/>
              <a:gd name="connsiteY2-66" fmla="*/ 0 h 5175186"/>
              <a:gd name="connsiteX3-67" fmla="*/ 0 w 8408298"/>
              <a:gd name="connsiteY3-68" fmla="*/ 5175186 h 5175186"/>
              <a:gd name="connsiteX4-69" fmla="*/ 10633 w 8408298"/>
              <a:gd name="connsiteY4-70" fmla="*/ 3305335 h 5175186"/>
              <a:gd name="connsiteX0-71" fmla="*/ 10633 w 8408298"/>
              <a:gd name="connsiteY0-72" fmla="*/ 3305335 h 5175186"/>
              <a:gd name="connsiteX1-73" fmla="*/ 6833351 w 8408298"/>
              <a:gd name="connsiteY1-74" fmla="*/ 10631 h 5175186"/>
              <a:gd name="connsiteX2-75" fmla="*/ 8408298 w 8408298"/>
              <a:gd name="connsiteY2-76" fmla="*/ 0 h 5175186"/>
              <a:gd name="connsiteX3-77" fmla="*/ 30720 w 8408298"/>
              <a:gd name="connsiteY3-78" fmla="*/ 5145431 h 5175186"/>
              <a:gd name="connsiteX4-79" fmla="*/ 0 w 8408298"/>
              <a:gd name="connsiteY4-80" fmla="*/ 5175186 h 5175186"/>
              <a:gd name="connsiteX5" fmla="*/ 10633 w 8408298"/>
              <a:gd name="connsiteY5" fmla="*/ 3305335 h 5175186"/>
              <a:gd name="connsiteX0-81" fmla="*/ 10633 w 8408298"/>
              <a:gd name="connsiteY0-82" fmla="*/ 3305335 h 5175186"/>
              <a:gd name="connsiteX1-83" fmla="*/ 6833351 w 8408298"/>
              <a:gd name="connsiteY1-84" fmla="*/ 10631 h 5175186"/>
              <a:gd name="connsiteX2-85" fmla="*/ 8408298 w 8408298"/>
              <a:gd name="connsiteY2-86" fmla="*/ 0 h 5175186"/>
              <a:gd name="connsiteX3-87" fmla="*/ 30720 w 8408298"/>
              <a:gd name="connsiteY3-88" fmla="*/ 5145431 h 5175186"/>
              <a:gd name="connsiteX4-89" fmla="*/ 0 w 8408298"/>
              <a:gd name="connsiteY4-90" fmla="*/ 5175186 h 5175186"/>
              <a:gd name="connsiteX5-91" fmla="*/ 10633 w 8408298"/>
              <a:gd name="connsiteY5-92" fmla="*/ 3305335 h 5175186"/>
              <a:gd name="connsiteX0-93" fmla="*/ 10633 w 8408298"/>
              <a:gd name="connsiteY0-94" fmla="*/ 3305335 h 5175186"/>
              <a:gd name="connsiteX1-95" fmla="*/ 6833351 w 8408298"/>
              <a:gd name="connsiteY1-96" fmla="*/ 10631 h 5175186"/>
              <a:gd name="connsiteX2-97" fmla="*/ 8408298 w 8408298"/>
              <a:gd name="connsiteY2-98" fmla="*/ 0 h 5175186"/>
              <a:gd name="connsiteX3-99" fmla="*/ 30720 w 8408298"/>
              <a:gd name="connsiteY3-100" fmla="*/ 5145431 h 5175186"/>
              <a:gd name="connsiteX4-101" fmla="*/ 0 w 8408298"/>
              <a:gd name="connsiteY4-102" fmla="*/ 5175186 h 5175186"/>
              <a:gd name="connsiteX5-103" fmla="*/ 10633 w 8408298"/>
              <a:gd name="connsiteY5-104" fmla="*/ 3305335 h 5175186"/>
              <a:gd name="connsiteX0-105" fmla="*/ 10633 w 8408298"/>
              <a:gd name="connsiteY0-106" fmla="*/ 3305335 h 5175186"/>
              <a:gd name="connsiteX1-107" fmla="*/ 6833351 w 8408298"/>
              <a:gd name="connsiteY1-108" fmla="*/ 10631 h 5175186"/>
              <a:gd name="connsiteX2-109" fmla="*/ 8408298 w 8408298"/>
              <a:gd name="connsiteY2-110" fmla="*/ 0 h 5175186"/>
              <a:gd name="connsiteX3-111" fmla="*/ 30720 w 8408298"/>
              <a:gd name="connsiteY3-112" fmla="*/ 5145431 h 5175186"/>
              <a:gd name="connsiteX4-113" fmla="*/ 0 w 8408298"/>
              <a:gd name="connsiteY4-114" fmla="*/ 5175186 h 5175186"/>
              <a:gd name="connsiteX5-115" fmla="*/ 10633 w 8408298"/>
              <a:gd name="connsiteY5-116" fmla="*/ 3305335 h 5175186"/>
              <a:gd name="connsiteX0-117" fmla="*/ 10633 w 8408298"/>
              <a:gd name="connsiteY0-118" fmla="*/ 3305335 h 5175186"/>
              <a:gd name="connsiteX1-119" fmla="*/ 6833351 w 8408298"/>
              <a:gd name="connsiteY1-120" fmla="*/ 10631 h 5175186"/>
              <a:gd name="connsiteX2-121" fmla="*/ 8408298 w 8408298"/>
              <a:gd name="connsiteY2-122" fmla="*/ 0 h 5175186"/>
              <a:gd name="connsiteX3-123" fmla="*/ 62617 w 8408298"/>
              <a:gd name="connsiteY3-124" fmla="*/ 5102901 h 5175186"/>
              <a:gd name="connsiteX4-125" fmla="*/ 30720 w 8408298"/>
              <a:gd name="connsiteY4-126" fmla="*/ 5145431 h 5175186"/>
              <a:gd name="connsiteX5-127" fmla="*/ 0 w 8408298"/>
              <a:gd name="connsiteY5-128" fmla="*/ 5175186 h 5175186"/>
              <a:gd name="connsiteX6" fmla="*/ 10633 w 8408298"/>
              <a:gd name="connsiteY6" fmla="*/ 3305335 h 5175186"/>
              <a:gd name="connsiteX0-129" fmla="*/ 10633 w 8408298"/>
              <a:gd name="connsiteY0-130" fmla="*/ 3305335 h 5175186"/>
              <a:gd name="connsiteX1-131" fmla="*/ 6833351 w 8408298"/>
              <a:gd name="connsiteY1-132" fmla="*/ 10631 h 5175186"/>
              <a:gd name="connsiteX2-133" fmla="*/ 8408298 w 8408298"/>
              <a:gd name="connsiteY2-134" fmla="*/ 0 h 5175186"/>
              <a:gd name="connsiteX3-135" fmla="*/ 1646868 w 8408298"/>
              <a:gd name="connsiteY3-136" fmla="*/ 5134799 h 5175186"/>
              <a:gd name="connsiteX4-137" fmla="*/ 30720 w 8408298"/>
              <a:gd name="connsiteY4-138" fmla="*/ 5145431 h 5175186"/>
              <a:gd name="connsiteX5-139" fmla="*/ 0 w 8408298"/>
              <a:gd name="connsiteY5-140" fmla="*/ 5175186 h 5175186"/>
              <a:gd name="connsiteX6-141" fmla="*/ 10633 w 8408298"/>
              <a:gd name="connsiteY6-142" fmla="*/ 3305335 h 5175186"/>
              <a:gd name="connsiteX0-143" fmla="*/ 10633 w 8408298"/>
              <a:gd name="connsiteY0-144" fmla="*/ 3305335 h 5175186"/>
              <a:gd name="connsiteX1-145" fmla="*/ 6833351 w 8408298"/>
              <a:gd name="connsiteY1-146" fmla="*/ 10631 h 5175186"/>
              <a:gd name="connsiteX2-147" fmla="*/ 8408298 w 8408298"/>
              <a:gd name="connsiteY2-148" fmla="*/ 0 h 5175186"/>
              <a:gd name="connsiteX3-149" fmla="*/ 1678765 w 8408298"/>
              <a:gd name="connsiteY3-150" fmla="*/ 5166697 h 5175186"/>
              <a:gd name="connsiteX4-151" fmla="*/ 30720 w 8408298"/>
              <a:gd name="connsiteY4-152" fmla="*/ 5145431 h 5175186"/>
              <a:gd name="connsiteX5-153" fmla="*/ 0 w 8408298"/>
              <a:gd name="connsiteY5-154" fmla="*/ 5175186 h 5175186"/>
              <a:gd name="connsiteX6-155" fmla="*/ 10633 w 8408298"/>
              <a:gd name="connsiteY6-156" fmla="*/ 3305335 h 5175186"/>
              <a:gd name="connsiteX0-157" fmla="*/ 10633 w 8408298"/>
              <a:gd name="connsiteY0-158" fmla="*/ 3305335 h 5175186"/>
              <a:gd name="connsiteX1-159" fmla="*/ 6833351 w 8408298"/>
              <a:gd name="connsiteY1-160" fmla="*/ 10631 h 5175186"/>
              <a:gd name="connsiteX2-161" fmla="*/ 8408298 w 8408298"/>
              <a:gd name="connsiteY2-162" fmla="*/ 0 h 5175186"/>
              <a:gd name="connsiteX3-163" fmla="*/ 2795184 w 8408298"/>
              <a:gd name="connsiteY3-164" fmla="*/ 5166697 h 5175186"/>
              <a:gd name="connsiteX4-165" fmla="*/ 30720 w 8408298"/>
              <a:gd name="connsiteY4-166" fmla="*/ 5145431 h 5175186"/>
              <a:gd name="connsiteX5-167" fmla="*/ 0 w 8408298"/>
              <a:gd name="connsiteY5-168" fmla="*/ 5175186 h 5175186"/>
              <a:gd name="connsiteX6-169" fmla="*/ 10633 w 8408298"/>
              <a:gd name="connsiteY6-170" fmla="*/ 3305335 h 5175186"/>
              <a:gd name="connsiteX0-171" fmla="*/ 10633 w 8408298"/>
              <a:gd name="connsiteY0-172" fmla="*/ 3305335 h 5175186"/>
              <a:gd name="connsiteX1-173" fmla="*/ 6833351 w 8408298"/>
              <a:gd name="connsiteY1-174" fmla="*/ 10631 h 5175186"/>
              <a:gd name="connsiteX2-175" fmla="*/ 8408298 w 8408298"/>
              <a:gd name="connsiteY2-176" fmla="*/ 0 h 5175186"/>
              <a:gd name="connsiteX3-177" fmla="*/ 2444309 w 8408298"/>
              <a:gd name="connsiteY3-178" fmla="*/ 5166697 h 5175186"/>
              <a:gd name="connsiteX4-179" fmla="*/ 30720 w 8408298"/>
              <a:gd name="connsiteY4-180" fmla="*/ 5145431 h 5175186"/>
              <a:gd name="connsiteX5-181" fmla="*/ 0 w 8408298"/>
              <a:gd name="connsiteY5-182" fmla="*/ 5175186 h 5175186"/>
              <a:gd name="connsiteX6-183" fmla="*/ 10633 w 8408298"/>
              <a:gd name="connsiteY6-184" fmla="*/ 3305335 h 51751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141" y="connsiteY6-142"/>
              </a:cxn>
            </a:cxnLst>
            <a:rect l="l" t="t" r="r" b="b"/>
            <a:pathLst>
              <a:path w="8408298" h="5175186">
                <a:moveTo>
                  <a:pt x="10633" y="3305335"/>
                </a:moveTo>
                <a:lnTo>
                  <a:pt x="6833351" y="10631"/>
                </a:lnTo>
                <a:lnTo>
                  <a:pt x="8408298" y="0"/>
                </a:lnTo>
                <a:lnTo>
                  <a:pt x="2444309" y="5166697"/>
                </a:lnTo>
                <a:lnTo>
                  <a:pt x="30720" y="5145431"/>
                </a:lnTo>
                <a:lnTo>
                  <a:pt x="0" y="5175186"/>
                </a:lnTo>
                <a:cubicBezTo>
                  <a:pt x="3544" y="4551902"/>
                  <a:pt x="7089" y="3928619"/>
                  <a:pt x="10633" y="3305335"/>
                </a:cubicBezTo>
                <a:close/>
              </a:path>
            </a:pathLst>
          </a:cu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梯形 10"/>
          <p:cNvSpPr/>
          <p:nvPr/>
        </p:nvSpPr>
        <p:spPr>
          <a:xfrm rot="5400000">
            <a:off x="3590076" y="-406762"/>
            <a:ext cx="2211499" cy="5144191"/>
          </a:xfrm>
          <a:prstGeom prst="trapezoid">
            <a:avLst>
              <a:gd name="adj" fmla="val 19711"/>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7" name="梯形 6"/>
          <p:cNvSpPr/>
          <p:nvPr/>
        </p:nvSpPr>
        <p:spPr>
          <a:xfrm rot="5400000">
            <a:off x="2160964" y="1022347"/>
            <a:ext cx="357576" cy="432048"/>
          </a:xfrm>
          <a:prstGeom prst="trapezoid">
            <a:avLst>
              <a:gd name="adj" fmla="val 13106"/>
            </a:avLst>
          </a:prstGeom>
          <a:solidFill>
            <a:srgbClr val="F457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2" name="矩形 1"/>
          <p:cNvSpPr/>
          <p:nvPr/>
        </p:nvSpPr>
        <p:spPr>
          <a:xfrm>
            <a:off x="1785917" y="1428742"/>
            <a:ext cx="5445723" cy="830997"/>
          </a:xfrm>
          <a:prstGeom prst="rect">
            <a:avLst/>
          </a:prstGeom>
          <a:noFill/>
          <a:ln>
            <a:noFill/>
          </a:ln>
          <a:effectLst>
            <a:outerShdw blurRad="50800" dist="38100" dir="10800000" algn="r" rotWithShape="0">
              <a:prstClr val="black">
                <a:alpha val="40000"/>
              </a:prstClr>
            </a:outerShdw>
          </a:effectLst>
        </p:spPr>
        <p:txBody>
          <a:bodyPr wrap="none" lIns="91440" tIns="45720" rIns="91440" bIns="45720">
            <a:spAutoFit/>
          </a:bodyPr>
          <a:lstStyle/>
          <a:p>
            <a:pPr algn="ctr"/>
            <a:r>
              <a:rPr lang="zh-CN" altLang="en-US" sz="4800" b="1" cap="none" spc="0" dirty="0">
                <a:ln w="12700">
                  <a:solidFill>
                    <a:schemeClr val="bg1"/>
                  </a:solidFill>
                  <a:prstDash val="solid"/>
                </a:ln>
                <a:solidFill>
                  <a:schemeClr val="bg1"/>
                </a:solidFill>
                <a:effectLst>
                  <a:outerShdw blurRad="41275" dist="20320" dir="1800000" algn="tl" rotWithShape="0">
                    <a:srgbClr val="000000">
                      <a:alpha val="40000"/>
                    </a:srgbClr>
                  </a:outerShdw>
                </a:effectLst>
                <a:latin typeface="黑体" panose="02010609060101010101" pitchFamily="2" charset="-122"/>
                <a:ea typeface="黑体" panose="02010609060101010101" pitchFamily="2" charset="-122"/>
              </a:rPr>
              <a:t> 出口退税业务培训</a:t>
            </a:r>
          </a:p>
        </p:txBody>
      </p:sp>
      <p:sp>
        <p:nvSpPr>
          <p:cNvPr id="8" name="TextBox 7"/>
          <p:cNvSpPr txBox="1"/>
          <p:nvPr/>
        </p:nvSpPr>
        <p:spPr>
          <a:xfrm>
            <a:off x="3794398" y="3251682"/>
            <a:ext cx="1428760" cy="369332"/>
          </a:xfrm>
          <a:prstGeom prst="rect">
            <a:avLst/>
          </a:prstGeom>
          <a:noFill/>
        </p:spPr>
        <p:txBody>
          <a:bodyPr wrap="square" rtlCol="0">
            <a:spAutoFit/>
          </a:bodyPr>
          <a:lstStyle/>
          <a:p>
            <a:r>
              <a:rPr lang="en-US" altLang="zh-CN" dirty="0" smtClean="0"/>
              <a:t>2019-09</a:t>
            </a:r>
            <a:endParaRPr lang="zh-CN" altLang="en-US" dirty="0"/>
          </a:p>
        </p:txBody>
      </p:sp>
      <p:sp>
        <p:nvSpPr>
          <p:cNvPr id="3" name="文本框 2"/>
          <p:cNvSpPr txBox="1"/>
          <p:nvPr/>
        </p:nvSpPr>
        <p:spPr>
          <a:xfrm>
            <a:off x="2123728" y="3723878"/>
            <a:ext cx="4824536" cy="646331"/>
          </a:xfrm>
          <a:prstGeom prst="rect">
            <a:avLst/>
          </a:prstGeom>
          <a:noFill/>
        </p:spPr>
        <p:txBody>
          <a:bodyPr wrap="square" rtlCol="0">
            <a:spAutoFit/>
          </a:bodyPr>
          <a:lstStyle/>
          <a:p>
            <a:r>
              <a:rPr lang="zh-CN" altLang="en-US" dirty="0" smtClean="0"/>
              <a:t>                 国家</a:t>
            </a:r>
            <a:r>
              <a:rPr lang="zh-CN" altLang="en-US" dirty="0"/>
              <a:t>税务</a:t>
            </a:r>
            <a:r>
              <a:rPr lang="zh-CN" altLang="en-US" dirty="0" smtClean="0"/>
              <a:t>总局光泽县税务局</a:t>
            </a:r>
            <a:endParaRPr lang="en-US" altLang="zh-CN" dirty="0"/>
          </a:p>
          <a:p>
            <a:r>
              <a:rPr lang="zh-CN" altLang="en-US" dirty="0"/>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11510"/>
            <a:ext cx="8229600" cy="1212166"/>
          </a:xfrm>
        </p:spPr>
        <p:txBody>
          <a:bodyPr/>
          <a:lstStyle/>
          <a:p>
            <a:pPr algn="ctr">
              <a:buNone/>
            </a:pPr>
            <a:endParaRPr lang="en-US" altLang="zh-CN" b="1" dirty="0">
              <a:solidFill>
                <a:schemeClr val="bg1"/>
              </a:solidFill>
              <a:latin typeface="微软雅黑" panose="020B0503020204020204" pitchFamily="34" charset="-122"/>
              <a:ea typeface="微软雅黑" panose="020B0503020204020204" pitchFamily="34" charset="-122"/>
            </a:endParaRPr>
          </a:p>
          <a:p>
            <a:pPr algn="ctr">
              <a:buNone/>
            </a:pPr>
            <a:r>
              <a:rPr lang="zh-CN" altLang="en-US" b="1" dirty="0">
                <a:solidFill>
                  <a:srgbClr val="C00000"/>
                </a:solidFill>
                <a:latin typeface="微软雅黑" panose="020B0503020204020204" pitchFamily="34" charset="-122"/>
                <a:ea typeface="微软雅黑" panose="020B0503020204020204" pitchFamily="34" charset="-122"/>
              </a:rPr>
              <a:t>第三部分 出口退税申报要求</a:t>
            </a:r>
          </a:p>
        </p:txBody>
      </p:sp>
      <p:pic>
        <p:nvPicPr>
          <p:cNvPr id="4" name="图片 3" descr="7971_151429039628_2.jpg"/>
          <p:cNvPicPr>
            <a:picLocks noChangeAspect="1"/>
          </p:cNvPicPr>
          <p:nvPr/>
        </p:nvPicPr>
        <p:blipFill>
          <a:blip r:embed="rId2" cstate="print"/>
          <a:stretch>
            <a:fillRect/>
          </a:stretch>
        </p:blipFill>
        <p:spPr>
          <a:xfrm>
            <a:off x="3635896" y="2427734"/>
            <a:ext cx="1929646" cy="2104321"/>
          </a:xfrm>
          <a:prstGeom prst="rect">
            <a:avLst/>
          </a:prstGeom>
          <a:ln>
            <a:noFill/>
          </a:ln>
          <a:effectLst>
            <a:softEdge rad="112500"/>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694460" y="848494"/>
            <a:ext cx="1780548" cy="2601331"/>
            <a:chOff x="811730" y="1203966"/>
            <a:chExt cx="1800000" cy="3312000"/>
          </a:xfrm>
        </p:grpSpPr>
        <p:sp>
          <p:nvSpPr>
            <p:cNvPr id="11" name="矩形 10"/>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2" name="矩形 21"/>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683568" y="1981459"/>
            <a:ext cx="1872008" cy="369332"/>
          </a:xfrm>
          <a:prstGeom prst="rect">
            <a:avLst/>
          </a:prstGeom>
          <a:effectLst>
            <a:outerShdw blurRad="50800" dist="38100" algn="l" rotWithShape="0">
              <a:prstClr val="black">
                <a:alpha val="40000"/>
              </a:prstClr>
            </a:outerShdw>
          </a:effec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申报时间</a:t>
            </a:r>
          </a:p>
        </p:txBody>
      </p:sp>
      <p:sp>
        <p:nvSpPr>
          <p:cNvPr id="8" name="矩形 7"/>
          <p:cNvSpPr/>
          <p:nvPr/>
        </p:nvSpPr>
        <p:spPr>
          <a:xfrm>
            <a:off x="703020" y="2427734"/>
            <a:ext cx="1800000" cy="368499"/>
          </a:xfrm>
          <a:prstGeom prst="rect">
            <a:avLst/>
          </a:prstGeom>
        </p:spPr>
        <p:txBody>
          <a:bodyPr wrap="square">
            <a:spAutoFit/>
          </a:bodyPr>
          <a:lstStyle/>
          <a:p>
            <a:pPr marL="285750" indent="-285750" algn="ctr">
              <a:lnSpc>
                <a:spcPts val="2300"/>
              </a:lnSpc>
            </a:pP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3"/>
            <a:ext cx="2987523" cy="50973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56520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出口退税申报要求</a:t>
            </a:r>
          </a:p>
        </p:txBody>
      </p:sp>
      <p:sp>
        <p:nvSpPr>
          <p:cNvPr id="41" name="TextBox 40"/>
          <p:cNvSpPr txBox="1"/>
          <p:nvPr/>
        </p:nvSpPr>
        <p:spPr>
          <a:xfrm>
            <a:off x="2643174" y="656738"/>
            <a:ext cx="5857916" cy="738664"/>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endParaRPr lang="en-US" altLang="zh-CN" sz="1400" b="1"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2012</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24</a:t>
            </a:r>
            <a:r>
              <a:rPr lang="zh-CN" altLang="en-US" sz="1400" dirty="0">
                <a:latin typeface="微软雅黑" panose="020B0503020204020204" pitchFamily="34" charset="-122"/>
                <a:ea typeface="微软雅黑" panose="020B0503020204020204" pitchFamily="34" charset="-122"/>
              </a:rPr>
              <a:t>号 国家税务总局关于发布</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出口货物劳务增值税和消费税管理办法</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的公告</a:t>
            </a:r>
            <a:endParaRPr lang="zh-CN" altLang="en-US" sz="1400" dirty="0"/>
          </a:p>
        </p:txBody>
      </p:sp>
      <p:sp>
        <p:nvSpPr>
          <p:cNvPr id="3" name="文本框 2"/>
          <p:cNvSpPr txBox="1"/>
          <p:nvPr/>
        </p:nvSpPr>
        <p:spPr>
          <a:xfrm>
            <a:off x="2643174" y="1378706"/>
            <a:ext cx="6015796" cy="1692771"/>
          </a:xfrm>
          <a:prstGeom prst="rect">
            <a:avLst/>
          </a:prstGeom>
          <a:noFill/>
        </p:spPr>
        <p:txBody>
          <a:bodyPr wrap="square" rtlCol="0">
            <a:spAutoFit/>
          </a:bodyPr>
          <a:lstStyle/>
          <a:p>
            <a:r>
              <a:rPr lang="zh-CN" altLang="en-US" dirty="0"/>
              <a:t>　</a:t>
            </a:r>
            <a:endParaRPr lang="en-US" altLang="zh-CN" dirty="0"/>
          </a:p>
          <a:p>
            <a:r>
              <a:rPr lang="en-US" altLang="zh-CN" dirty="0"/>
              <a:t>    </a:t>
            </a:r>
            <a:r>
              <a:rPr lang="zh-CN" altLang="en-US" dirty="0"/>
              <a:t>企业应在货物报关出口之日（以出口货物报关单</a:t>
            </a:r>
            <a:r>
              <a:rPr lang="en-US" altLang="zh-CN" dirty="0"/>
              <a:t>〈</a:t>
            </a:r>
            <a:r>
              <a:rPr lang="zh-CN" altLang="en-US" dirty="0"/>
              <a:t>出口退税专用</a:t>
            </a:r>
            <a:r>
              <a:rPr lang="en-US" altLang="zh-CN" dirty="0"/>
              <a:t>〉</a:t>
            </a:r>
            <a:r>
              <a:rPr lang="zh-CN" altLang="en-US" dirty="0"/>
              <a:t>上的出口日期为准，下同）次月起至次年</a:t>
            </a:r>
            <a:r>
              <a:rPr lang="en-US" altLang="zh-CN" dirty="0"/>
              <a:t>4</a:t>
            </a:r>
            <a:r>
              <a:rPr lang="zh-CN" altLang="en-US" dirty="0"/>
              <a:t>月</a:t>
            </a:r>
            <a:r>
              <a:rPr lang="en-US" altLang="zh-CN" dirty="0"/>
              <a:t>30</a:t>
            </a:r>
            <a:r>
              <a:rPr lang="zh-CN" altLang="en-US" dirty="0"/>
              <a:t>日前的</a:t>
            </a:r>
            <a:r>
              <a:rPr lang="zh-CN" altLang="en-US" b="1" dirty="0"/>
              <a:t>各增值税纳税申报期内</a:t>
            </a:r>
            <a:r>
              <a:rPr lang="zh-CN" altLang="en-US" dirty="0"/>
              <a:t>收齐有关凭证，向主管税务机关申报办理出口货物增值税免抵退税及消费税退税。</a:t>
            </a:r>
            <a:r>
              <a:rPr lang="en-US" altLang="zh-CN" dirty="0"/>
              <a:t/>
            </a:r>
            <a:br>
              <a:rPr lang="en-US" altLang="zh-CN" dirty="0"/>
            </a:br>
            <a:endParaRPr lang="zh-CN" altLang="en-US" sz="1400" dirty="0">
              <a:latin typeface="+mn-ea"/>
            </a:endParaRPr>
          </a:p>
        </p:txBody>
      </p:sp>
    </p:spTree>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694460" y="848494"/>
            <a:ext cx="1780548" cy="2601331"/>
            <a:chOff x="811730" y="1203966"/>
            <a:chExt cx="1800000" cy="3312000"/>
          </a:xfrm>
        </p:grpSpPr>
        <p:sp>
          <p:nvSpPr>
            <p:cNvPr id="11" name="矩形 10"/>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2" name="矩形 21"/>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683568" y="1981459"/>
            <a:ext cx="1872008" cy="369332"/>
          </a:xfrm>
          <a:prstGeom prst="rect">
            <a:avLst/>
          </a:prstGeom>
          <a:effectLst>
            <a:outerShdw blurRad="50800" dist="38100" algn="l" rotWithShape="0">
              <a:prstClr val="black">
                <a:alpha val="40000"/>
              </a:prstClr>
            </a:outerShdw>
          </a:effec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申报资料</a:t>
            </a:r>
          </a:p>
        </p:txBody>
      </p:sp>
      <p:sp>
        <p:nvSpPr>
          <p:cNvPr id="8" name="矩形 7"/>
          <p:cNvSpPr/>
          <p:nvPr/>
        </p:nvSpPr>
        <p:spPr>
          <a:xfrm>
            <a:off x="703020" y="2427734"/>
            <a:ext cx="1800000" cy="368499"/>
          </a:xfrm>
          <a:prstGeom prst="rect">
            <a:avLst/>
          </a:prstGeom>
        </p:spPr>
        <p:txBody>
          <a:bodyPr wrap="square">
            <a:spAutoFit/>
          </a:bodyPr>
          <a:lstStyle/>
          <a:p>
            <a:pPr marL="285750" indent="-285750" algn="ctr">
              <a:lnSpc>
                <a:spcPts val="2300"/>
              </a:lnSpc>
            </a:pP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3"/>
            <a:ext cx="2987523" cy="50973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56520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出口退税申报要求</a:t>
            </a:r>
          </a:p>
        </p:txBody>
      </p:sp>
      <p:sp>
        <p:nvSpPr>
          <p:cNvPr id="41" name="TextBox 40"/>
          <p:cNvSpPr txBox="1"/>
          <p:nvPr/>
        </p:nvSpPr>
        <p:spPr>
          <a:xfrm>
            <a:off x="2643174" y="656738"/>
            <a:ext cx="5857916" cy="738664"/>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endParaRPr lang="en-US" altLang="zh-CN" sz="1400" b="1"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2012</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24</a:t>
            </a:r>
            <a:r>
              <a:rPr lang="zh-CN" altLang="en-US" sz="1400" dirty="0">
                <a:latin typeface="微软雅黑" panose="020B0503020204020204" pitchFamily="34" charset="-122"/>
                <a:ea typeface="微软雅黑" panose="020B0503020204020204" pitchFamily="34" charset="-122"/>
              </a:rPr>
              <a:t>号 国家税务总局关于发布</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出口货物劳务增值税和消费税管理办法</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的公告</a:t>
            </a:r>
            <a:endParaRPr lang="zh-CN" altLang="en-US" sz="1400" dirty="0"/>
          </a:p>
        </p:txBody>
      </p:sp>
      <p:sp>
        <p:nvSpPr>
          <p:cNvPr id="3" name="文本框 2"/>
          <p:cNvSpPr txBox="1"/>
          <p:nvPr/>
        </p:nvSpPr>
        <p:spPr>
          <a:xfrm>
            <a:off x="2643174" y="1378706"/>
            <a:ext cx="6015796" cy="2893100"/>
          </a:xfrm>
          <a:prstGeom prst="rect">
            <a:avLst/>
          </a:prstGeom>
          <a:noFill/>
        </p:spPr>
        <p:txBody>
          <a:bodyPr wrap="square" rtlCol="0">
            <a:spAutoFit/>
          </a:bodyPr>
          <a:lstStyle/>
          <a:p>
            <a:r>
              <a:rPr lang="zh-CN" altLang="en-US" sz="1400" dirty="0"/>
              <a:t>　</a:t>
            </a:r>
            <a:r>
              <a:rPr lang="en-US" altLang="zh-CN" sz="1400" dirty="0"/>
              <a:t>    </a:t>
            </a:r>
            <a:r>
              <a:rPr lang="zh-CN" altLang="zh-CN" sz="1400" dirty="0"/>
              <a:t>企业向主管税务机关办理增值税免抵退税申报，应提供下列凭证资料：</a:t>
            </a:r>
            <a:r>
              <a:rPr lang="en-US" altLang="zh-CN" sz="1400" dirty="0"/>
              <a:t/>
            </a:r>
            <a:br>
              <a:rPr lang="en-US" altLang="zh-CN" sz="1400" dirty="0"/>
            </a:br>
            <a:r>
              <a:rPr lang="zh-CN" altLang="zh-CN" sz="1400" dirty="0"/>
              <a:t>　　（</a:t>
            </a:r>
            <a:r>
              <a:rPr lang="en-US" altLang="zh-CN" sz="1400" dirty="0"/>
              <a:t>1</a:t>
            </a:r>
            <a:r>
              <a:rPr lang="zh-CN" altLang="zh-CN" sz="1400" dirty="0"/>
              <a:t>）《免抵退税申报汇总表》及其附表；</a:t>
            </a:r>
            <a:r>
              <a:rPr lang="en-US" altLang="zh-CN" sz="1400" dirty="0"/>
              <a:t/>
            </a:r>
            <a:br>
              <a:rPr lang="en-US" altLang="zh-CN" sz="1400" dirty="0"/>
            </a:br>
            <a:r>
              <a:rPr lang="zh-CN" altLang="zh-CN" sz="1400" dirty="0"/>
              <a:t>　　（</a:t>
            </a:r>
            <a:r>
              <a:rPr lang="en-US" altLang="zh-CN" sz="1400" dirty="0"/>
              <a:t>2</a:t>
            </a:r>
            <a:r>
              <a:rPr lang="zh-CN" altLang="zh-CN" sz="1400" dirty="0"/>
              <a:t>）《免抵退税申报资料情况表》；</a:t>
            </a:r>
            <a:r>
              <a:rPr lang="en-US" altLang="zh-CN" sz="1400" dirty="0"/>
              <a:t/>
            </a:r>
            <a:br>
              <a:rPr lang="en-US" altLang="zh-CN" sz="1400" dirty="0"/>
            </a:br>
            <a:r>
              <a:rPr lang="zh-CN" altLang="zh-CN" sz="1400" dirty="0"/>
              <a:t>　　（</a:t>
            </a:r>
            <a:r>
              <a:rPr lang="en-US" altLang="zh-CN" sz="1400" dirty="0"/>
              <a:t>3</a:t>
            </a:r>
            <a:r>
              <a:rPr lang="zh-CN" altLang="zh-CN" sz="1400" dirty="0"/>
              <a:t>）《生产企业出口货物免抵退税申报明细表》；</a:t>
            </a:r>
            <a:r>
              <a:rPr lang="en-US" altLang="zh-CN" sz="1400" dirty="0"/>
              <a:t/>
            </a:r>
            <a:br>
              <a:rPr lang="en-US" altLang="zh-CN" sz="1400" dirty="0"/>
            </a:br>
            <a:r>
              <a:rPr lang="zh-CN" altLang="zh-CN" sz="1400" dirty="0"/>
              <a:t>　　（</a:t>
            </a:r>
            <a:r>
              <a:rPr lang="en-US" altLang="zh-CN" sz="1400" dirty="0"/>
              <a:t>4</a:t>
            </a:r>
            <a:r>
              <a:rPr lang="zh-CN" altLang="zh-CN" sz="1400" dirty="0"/>
              <a:t>）出口货物退（免）税正式申报电子数据；</a:t>
            </a:r>
            <a:r>
              <a:rPr lang="en-US" altLang="zh-CN" sz="1400" dirty="0"/>
              <a:t/>
            </a:r>
            <a:br>
              <a:rPr lang="en-US" altLang="zh-CN" sz="1400" dirty="0"/>
            </a:br>
            <a:r>
              <a:rPr lang="zh-CN" altLang="zh-CN" sz="1400" dirty="0"/>
              <a:t>　　（</a:t>
            </a:r>
            <a:r>
              <a:rPr lang="en-US" altLang="zh-CN" sz="1400" dirty="0"/>
              <a:t>5</a:t>
            </a:r>
            <a:r>
              <a:rPr lang="zh-CN" altLang="zh-CN" sz="1400" dirty="0"/>
              <a:t>）下列原始凭证：</a:t>
            </a:r>
            <a:r>
              <a:rPr lang="en-US" altLang="zh-CN" sz="1400" dirty="0"/>
              <a:t/>
            </a:r>
            <a:br>
              <a:rPr lang="en-US" altLang="zh-CN" sz="1400" dirty="0"/>
            </a:br>
            <a:r>
              <a:rPr lang="zh-CN" altLang="zh-CN" sz="1400" dirty="0"/>
              <a:t>　　①出口货物报关</a:t>
            </a:r>
            <a:r>
              <a:rPr lang="zh-CN" altLang="zh-CN" sz="1400" dirty="0" smtClean="0"/>
              <a:t>单</a:t>
            </a:r>
            <a:endParaRPr lang="en-US" altLang="zh-CN" sz="1400" dirty="0"/>
          </a:p>
          <a:p>
            <a:r>
              <a:rPr lang="zh-CN" altLang="zh-CN" sz="1400" dirty="0"/>
              <a:t>　　</a:t>
            </a:r>
            <a:r>
              <a:rPr lang="zh-CN" altLang="en-US" sz="1400" dirty="0" smtClean="0"/>
              <a:t>②</a:t>
            </a:r>
            <a:r>
              <a:rPr lang="zh-CN" altLang="zh-CN" sz="1400" dirty="0" smtClean="0"/>
              <a:t>出口发票</a:t>
            </a:r>
            <a:r>
              <a:rPr lang="en-US" altLang="zh-CN" sz="1400" dirty="0"/>
              <a:t/>
            </a:r>
            <a:br>
              <a:rPr lang="en-US" altLang="zh-CN" sz="1400" dirty="0"/>
            </a:br>
            <a:r>
              <a:rPr lang="zh-CN" altLang="zh-CN" sz="1400" dirty="0"/>
              <a:t>　　</a:t>
            </a:r>
            <a:r>
              <a:rPr lang="zh-CN" altLang="en-US" sz="1400" dirty="0" smtClean="0"/>
              <a:t>③</a:t>
            </a:r>
            <a:r>
              <a:rPr lang="zh-CN" altLang="zh-CN" sz="1400" dirty="0" smtClean="0"/>
              <a:t>委托</a:t>
            </a:r>
            <a:r>
              <a:rPr lang="zh-CN" altLang="zh-CN" sz="1400" dirty="0"/>
              <a:t>出口的货物，还应提供受托方主管税务机关签发的代理出口货物证明，以及代理出口协议复印件；</a:t>
            </a:r>
            <a:r>
              <a:rPr lang="en-US" altLang="zh-CN" sz="1400" dirty="0"/>
              <a:t/>
            </a:r>
            <a:br>
              <a:rPr lang="en-US" altLang="zh-CN" sz="1400" dirty="0"/>
            </a:br>
            <a:r>
              <a:rPr lang="zh-CN" altLang="zh-CN" sz="1400" dirty="0"/>
              <a:t>　　</a:t>
            </a:r>
            <a:r>
              <a:rPr lang="zh-CN" altLang="en-US" sz="1400" dirty="0" smtClean="0"/>
              <a:t>④</a:t>
            </a:r>
            <a:r>
              <a:rPr lang="zh-CN" altLang="zh-CN" sz="1400" dirty="0" smtClean="0"/>
              <a:t>主管</a:t>
            </a:r>
            <a:r>
              <a:rPr lang="zh-CN" altLang="zh-CN" sz="1400" dirty="0"/>
              <a:t>税务机关要求提供的其他资料。</a:t>
            </a:r>
            <a:r>
              <a:rPr lang="en-US" altLang="zh-CN" sz="1400" dirty="0"/>
              <a:t/>
            </a:r>
            <a:br>
              <a:rPr lang="en-US" altLang="zh-CN" sz="1400" dirty="0"/>
            </a:br>
            <a:r>
              <a:rPr lang="en-US" altLang="zh-CN" sz="1400" dirty="0"/>
              <a:t/>
            </a:r>
            <a:br>
              <a:rPr lang="en-US" altLang="zh-CN" sz="1400" dirty="0"/>
            </a:br>
            <a:endParaRPr lang="zh-CN" altLang="en-US" sz="1400" dirty="0">
              <a:latin typeface="+mn-ea"/>
            </a:endParaRPr>
          </a:p>
        </p:txBody>
      </p:sp>
    </p:spTree>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7971_151429039628_2.jpg"/>
          <p:cNvPicPr>
            <a:picLocks noChangeAspect="1"/>
          </p:cNvPicPr>
          <p:nvPr/>
        </p:nvPicPr>
        <p:blipFill>
          <a:blip r:embed="rId2" cstate="print"/>
          <a:stretch>
            <a:fillRect/>
          </a:stretch>
        </p:blipFill>
        <p:spPr>
          <a:xfrm>
            <a:off x="3571868" y="2357436"/>
            <a:ext cx="1929646" cy="2104321"/>
          </a:xfrm>
          <a:prstGeom prst="rect">
            <a:avLst/>
          </a:prstGeom>
          <a:ln>
            <a:noFill/>
          </a:ln>
          <a:effectLst>
            <a:softEdge rad="112500"/>
          </a:effectLst>
        </p:spPr>
      </p:pic>
      <p:sp>
        <p:nvSpPr>
          <p:cNvPr id="3" name="内容占位符 2"/>
          <p:cNvSpPr>
            <a:spLocks noGrp="1"/>
          </p:cNvSpPr>
          <p:nvPr>
            <p:ph idx="1"/>
          </p:nvPr>
        </p:nvSpPr>
        <p:spPr>
          <a:xfrm>
            <a:off x="500034" y="1142990"/>
            <a:ext cx="8229600" cy="642942"/>
          </a:xfrm>
        </p:spPr>
        <p:txBody>
          <a:bodyPr>
            <a:normAutofit/>
          </a:bodyPr>
          <a:lstStyle/>
          <a:p>
            <a:pPr algn="ctr">
              <a:buNone/>
            </a:pPr>
            <a:r>
              <a:rPr lang="zh-CN" altLang="en-US" sz="2800" b="1" kern="0" dirty="0" smtClean="0">
                <a:solidFill>
                  <a:srgbClr val="C00000"/>
                </a:solidFill>
                <a:latin typeface="微软雅黑" panose="020B0503020204020204" pitchFamily="34" charset="-122"/>
                <a:ea typeface="微软雅黑" panose="020B0503020204020204" pitchFamily="34" charset="-122"/>
              </a:rPr>
              <a:t>第四部分 </a:t>
            </a:r>
            <a:r>
              <a:rPr lang="zh-CN" altLang="en-US" sz="2800" b="1" dirty="0">
                <a:solidFill>
                  <a:srgbClr val="C00000"/>
                </a:solidFill>
                <a:latin typeface="微软雅黑" panose="020B0503020204020204" pitchFamily="34" charset="-122"/>
                <a:ea typeface="微软雅黑" panose="020B0503020204020204" pitchFamily="34" charset="-122"/>
              </a:rPr>
              <a:t>出口退税分类管理</a:t>
            </a:r>
            <a:endParaRPr lang="zh-CN" altLang="en-US" sz="2800" b="1" kern="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694460" y="848494"/>
            <a:ext cx="1780548" cy="2601331"/>
            <a:chOff x="811730" y="1203966"/>
            <a:chExt cx="1800000" cy="3312000"/>
          </a:xfrm>
        </p:grpSpPr>
        <p:sp>
          <p:nvSpPr>
            <p:cNvPr id="11" name="矩形 10"/>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2" name="矩形 21"/>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683568" y="1981459"/>
            <a:ext cx="1872008" cy="369332"/>
          </a:xfrm>
          <a:prstGeom prst="rect">
            <a:avLst/>
          </a:prstGeom>
          <a:effectLst>
            <a:outerShdw blurRad="50800" dist="38100" algn="l" rotWithShape="0">
              <a:prstClr val="black">
                <a:alpha val="40000"/>
              </a:prstClr>
            </a:outerShdw>
          </a:effec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分类标准</a:t>
            </a:r>
          </a:p>
        </p:txBody>
      </p:sp>
      <p:sp>
        <p:nvSpPr>
          <p:cNvPr id="8" name="矩形 7"/>
          <p:cNvSpPr/>
          <p:nvPr/>
        </p:nvSpPr>
        <p:spPr>
          <a:xfrm>
            <a:off x="703020" y="2427734"/>
            <a:ext cx="1800000" cy="368499"/>
          </a:xfrm>
          <a:prstGeom prst="rect">
            <a:avLst/>
          </a:prstGeom>
        </p:spPr>
        <p:txBody>
          <a:bodyPr wrap="square">
            <a:spAutoFit/>
          </a:bodyPr>
          <a:lstStyle/>
          <a:p>
            <a:pPr marL="285750" indent="-285750" algn="ctr">
              <a:lnSpc>
                <a:spcPts val="2300"/>
              </a:lnSpc>
            </a:pP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3"/>
            <a:ext cx="2987523" cy="50973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56520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出口退税分类管理</a:t>
            </a:r>
          </a:p>
        </p:txBody>
      </p:sp>
      <p:sp>
        <p:nvSpPr>
          <p:cNvPr id="41" name="TextBox 40"/>
          <p:cNvSpPr txBox="1"/>
          <p:nvPr/>
        </p:nvSpPr>
        <p:spPr>
          <a:xfrm>
            <a:off x="2643174" y="584499"/>
            <a:ext cx="5857916" cy="1169551"/>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endParaRPr lang="en-US" altLang="zh-CN" sz="1400" b="1"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2016</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46</a:t>
            </a:r>
            <a:r>
              <a:rPr lang="zh-CN" altLang="en-US" sz="1400" dirty="0">
                <a:latin typeface="微软雅黑" panose="020B0503020204020204" pitchFamily="34" charset="-122"/>
                <a:ea typeface="微软雅黑" panose="020B0503020204020204" pitchFamily="34" charset="-122"/>
              </a:rPr>
              <a:t>号关于发布修订后的</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出口退（免）税企业分类管理办法</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的公告</a:t>
            </a:r>
            <a:endParaRPr lang="en-US" altLang="zh-CN" sz="1400"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2018</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48</a:t>
            </a:r>
            <a:r>
              <a:rPr lang="zh-CN" altLang="en-US" sz="1400" dirty="0">
                <a:latin typeface="微软雅黑" panose="020B0503020204020204" pitchFamily="34" charset="-122"/>
                <a:ea typeface="微软雅黑" panose="020B0503020204020204" pitchFamily="34" charset="-122"/>
              </a:rPr>
              <a:t>号关于加快出口退税进度有关事项的公告</a:t>
            </a:r>
            <a:endParaRPr lang="en-US" altLang="zh-CN" sz="1400" dirty="0">
              <a:latin typeface="微软雅黑" panose="020B0503020204020204" pitchFamily="34" charset="-122"/>
              <a:ea typeface="微软雅黑" panose="020B0503020204020204" pitchFamily="34" charset="-122"/>
            </a:endParaRPr>
          </a:p>
          <a:p>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2511580" y="1552887"/>
            <a:ext cx="6015796" cy="3293209"/>
          </a:xfrm>
          <a:prstGeom prst="rect">
            <a:avLst/>
          </a:prstGeom>
          <a:noFill/>
        </p:spPr>
        <p:txBody>
          <a:bodyPr wrap="square" rtlCol="0">
            <a:spAutoFit/>
          </a:bodyPr>
          <a:lstStyle/>
          <a:p>
            <a:r>
              <a:rPr lang="zh-CN" altLang="en-US" sz="1400" b="1" dirty="0"/>
              <a:t>  一类：  </a:t>
            </a:r>
            <a:r>
              <a:rPr lang="zh-CN" altLang="en-US" sz="1200" dirty="0"/>
              <a:t>一类出口企业的评定标准。</a:t>
            </a:r>
          </a:p>
          <a:p>
            <a:r>
              <a:rPr lang="zh-CN" altLang="en-US" sz="1200" dirty="0"/>
              <a:t>    生产企业应同时符合下列条件：</a:t>
            </a:r>
          </a:p>
          <a:p>
            <a:r>
              <a:rPr lang="en-US" altLang="zh-CN" sz="1200" dirty="0"/>
              <a:t>    1. </a:t>
            </a:r>
            <a:r>
              <a:rPr lang="zh-CN" altLang="en-US" sz="1200" dirty="0"/>
              <a:t>企业的生产能力与上一年度申报出口退（免）税规模相匹配。</a:t>
            </a:r>
          </a:p>
          <a:p>
            <a:r>
              <a:rPr lang="en-US" altLang="zh-CN" sz="1200" dirty="0"/>
              <a:t>    2.</a:t>
            </a:r>
            <a:r>
              <a:rPr lang="zh-CN" altLang="en-US" sz="1200" dirty="0"/>
              <a:t>近</a:t>
            </a:r>
            <a:r>
              <a:rPr lang="en-US" altLang="zh-CN" sz="1200" dirty="0"/>
              <a:t>3</a:t>
            </a:r>
            <a:r>
              <a:rPr lang="zh-CN" altLang="en-US" sz="1200" dirty="0"/>
              <a:t>年（含评定当年，下同）未发生过虚开增值税专用发票或者其他增值税扣税凭证、骗取出口退税行为。</a:t>
            </a:r>
          </a:p>
          <a:p>
            <a:r>
              <a:rPr lang="en-US" altLang="zh-CN" sz="1200" dirty="0"/>
              <a:t>    3.</a:t>
            </a:r>
            <a:r>
              <a:rPr lang="zh-CN" altLang="en-US" sz="1200" dirty="0"/>
              <a:t>上一年度的年末净资产大于上一年度该企业已办理的出口退税额（不含免抵税额）</a:t>
            </a:r>
            <a:r>
              <a:rPr lang="zh-CN" altLang="en-US" sz="1200" dirty="0">
                <a:solidFill>
                  <a:srgbClr val="FF0000"/>
                </a:solidFill>
              </a:rPr>
              <a:t>的</a:t>
            </a:r>
            <a:r>
              <a:rPr lang="en-US" altLang="zh-CN" sz="1200" dirty="0">
                <a:solidFill>
                  <a:srgbClr val="FF0000"/>
                </a:solidFill>
              </a:rPr>
              <a:t>60%</a:t>
            </a:r>
            <a:r>
              <a:rPr lang="zh-CN" altLang="en-US" sz="1200" dirty="0"/>
              <a:t>。</a:t>
            </a:r>
          </a:p>
          <a:p>
            <a:r>
              <a:rPr lang="en-US" altLang="zh-CN" sz="1200" dirty="0"/>
              <a:t>    4.</a:t>
            </a:r>
            <a:r>
              <a:rPr lang="zh-CN" altLang="en-US" sz="1200" dirty="0"/>
              <a:t>评定时</a:t>
            </a:r>
            <a:r>
              <a:rPr lang="zh-CN" altLang="en-US" sz="1200" b="1" dirty="0">
                <a:solidFill>
                  <a:srgbClr val="FF0000"/>
                </a:solidFill>
              </a:rPr>
              <a:t>纳税信用级别为</a:t>
            </a:r>
            <a:r>
              <a:rPr lang="en-US" altLang="zh-CN" sz="1200" b="1" dirty="0">
                <a:solidFill>
                  <a:srgbClr val="FF0000"/>
                </a:solidFill>
              </a:rPr>
              <a:t>A</a:t>
            </a:r>
            <a:r>
              <a:rPr lang="zh-CN" altLang="en-US" sz="1200" b="1" dirty="0">
                <a:solidFill>
                  <a:srgbClr val="FF0000"/>
                </a:solidFill>
              </a:rPr>
              <a:t>级或Ｂ级</a:t>
            </a:r>
            <a:r>
              <a:rPr lang="zh-CN" altLang="en-US" sz="1200" dirty="0"/>
              <a:t>。</a:t>
            </a:r>
          </a:p>
          <a:p>
            <a:r>
              <a:rPr lang="en-US" altLang="zh-CN" sz="1200" dirty="0"/>
              <a:t>    5.</a:t>
            </a:r>
            <a:r>
              <a:rPr lang="zh-CN" altLang="en-US" sz="1200" dirty="0"/>
              <a:t>企业内部建立了较为完善的出口退（免）税风险控制体系。</a:t>
            </a:r>
            <a:endParaRPr lang="en-US" altLang="zh-CN" sz="1200" dirty="0"/>
          </a:p>
          <a:p>
            <a:endParaRPr lang="en-US" altLang="zh-CN" sz="1200" dirty="0"/>
          </a:p>
          <a:p>
            <a:r>
              <a:rPr lang="zh-CN" altLang="en-US" sz="1400" b="1" dirty="0"/>
              <a:t>三类：</a:t>
            </a:r>
            <a:r>
              <a:rPr lang="zh-CN" altLang="en-US" sz="1200" dirty="0"/>
              <a:t>具有下列情形之一的出口企业，其出口企业管理类别应评定为三类：</a:t>
            </a:r>
          </a:p>
          <a:p>
            <a:r>
              <a:rPr lang="zh-CN" altLang="en-US" sz="1200" dirty="0"/>
              <a:t>（一）自首笔申报出口退（免）税之日起至评定时未满</a:t>
            </a:r>
            <a:r>
              <a:rPr lang="en-US" altLang="zh-CN" sz="1200" dirty="0"/>
              <a:t>12</a:t>
            </a:r>
            <a:r>
              <a:rPr lang="zh-CN" altLang="en-US" sz="1200" dirty="0"/>
              <a:t>个月。</a:t>
            </a:r>
          </a:p>
          <a:p>
            <a:r>
              <a:rPr lang="zh-CN" altLang="en-US" sz="1200" dirty="0"/>
              <a:t>（二）评定时</a:t>
            </a:r>
            <a:r>
              <a:rPr lang="zh-CN" altLang="en-US" sz="1200" b="1" dirty="0">
                <a:solidFill>
                  <a:srgbClr val="FF0000"/>
                </a:solidFill>
              </a:rPr>
              <a:t>纳税信用级别为</a:t>
            </a:r>
            <a:r>
              <a:rPr lang="en-US" altLang="zh-CN" sz="1200" b="1" dirty="0">
                <a:solidFill>
                  <a:srgbClr val="FF0000"/>
                </a:solidFill>
              </a:rPr>
              <a:t>C</a:t>
            </a:r>
            <a:r>
              <a:rPr lang="zh-CN" altLang="en-US" sz="1200" b="1" dirty="0">
                <a:solidFill>
                  <a:srgbClr val="FF0000"/>
                </a:solidFill>
              </a:rPr>
              <a:t>级</a:t>
            </a:r>
            <a:r>
              <a:rPr lang="zh-CN" altLang="en-US" sz="1200" dirty="0"/>
              <a:t>，或尚未评价纳税信用级别。</a:t>
            </a:r>
          </a:p>
          <a:p>
            <a:r>
              <a:rPr lang="zh-CN" altLang="en-US" sz="1200" dirty="0"/>
              <a:t>（三）上一年度发生过违反出口退（免）税有关规定的情形，但尚未达到税务机关行政处罚标准或司法机关处理标准的。</a:t>
            </a:r>
          </a:p>
          <a:p>
            <a:r>
              <a:rPr lang="zh-CN" altLang="en-US" sz="1200" dirty="0"/>
              <a:t>（四）存在省国家税务局规定的其他失信或风险情形。</a:t>
            </a:r>
          </a:p>
          <a:p>
            <a:endParaRPr lang="zh-CN" altLang="en-US" sz="1200" dirty="0"/>
          </a:p>
        </p:txBody>
      </p:sp>
    </p:spTree>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694460" y="848494"/>
            <a:ext cx="1780548" cy="2601331"/>
            <a:chOff x="811730" y="1203966"/>
            <a:chExt cx="1800000" cy="3312000"/>
          </a:xfrm>
        </p:grpSpPr>
        <p:sp>
          <p:nvSpPr>
            <p:cNvPr id="11" name="矩形 10"/>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2" name="矩形 21"/>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683568" y="1981459"/>
            <a:ext cx="1872008" cy="369332"/>
          </a:xfrm>
          <a:prstGeom prst="rect">
            <a:avLst/>
          </a:prstGeom>
          <a:effectLst>
            <a:outerShdw blurRad="50800" dist="38100" algn="l" rotWithShape="0">
              <a:prstClr val="black">
                <a:alpha val="40000"/>
              </a:prstClr>
            </a:outerShdw>
          </a:effec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分类标准</a:t>
            </a:r>
          </a:p>
        </p:txBody>
      </p:sp>
      <p:sp>
        <p:nvSpPr>
          <p:cNvPr id="8" name="矩形 7"/>
          <p:cNvSpPr/>
          <p:nvPr/>
        </p:nvSpPr>
        <p:spPr>
          <a:xfrm>
            <a:off x="703020" y="2427734"/>
            <a:ext cx="1800000" cy="368499"/>
          </a:xfrm>
          <a:prstGeom prst="rect">
            <a:avLst/>
          </a:prstGeom>
        </p:spPr>
        <p:txBody>
          <a:bodyPr wrap="square">
            <a:spAutoFit/>
          </a:bodyPr>
          <a:lstStyle/>
          <a:p>
            <a:pPr marL="285750" indent="-285750" algn="ctr">
              <a:lnSpc>
                <a:spcPts val="2300"/>
              </a:lnSpc>
            </a:pP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3"/>
            <a:ext cx="2987523" cy="50973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56520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出口退税分类管理</a:t>
            </a:r>
          </a:p>
        </p:txBody>
      </p:sp>
      <p:sp>
        <p:nvSpPr>
          <p:cNvPr id="41" name="TextBox 40"/>
          <p:cNvSpPr txBox="1"/>
          <p:nvPr/>
        </p:nvSpPr>
        <p:spPr>
          <a:xfrm>
            <a:off x="2643174" y="584499"/>
            <a:ext cx="5857916" cy="1169551"/>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endParaRPr lang="en-US" altLang="zh-CN" sz="1400" b="1"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2016</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46</a:t>
            </a:r>
            <a:r>
              <a:rPr lang="zh-CN" altLang="en-US" sz="1400" dirty="0">
                <a:latin typeface="微软雅黑" panose="020B0503020204020204" pitchFamily="34" charset="-122"/>
                <a:ea typeface="微软雅黑" panose="020B0503020204020204" pitchFamily="34" charset="-122"/>
              </a:rPr>
              <a:t>号关于发布修订后的</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出口退（免）税企业分类管理办法</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的公告</a:t>
            </a:r>
            <a:endParaRPr lang="en-US" altLang="zh-CN" sz="1400"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2018</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48</a:t>
            </a:r>
            <a:r>
              <a:rPr lang="zh-CN" altLang="en-US" sz="1400" dirty="0">
                <a:latin typeface="微软雅黑" panose="020B0503020204020204" pitchFamily="34" charset="-122"/>
                <a:ea typeface="微软雅黑" panose="020B0503020204020204" pitchFamily="34" charset="-122"/>
              </a:rPr>
              <a:t>号关于加快出口退税进度有关事项的公告</a:t>
            </a:r>
            <a:endParaRPr lang="en-US" altLang="zh-CN" sz="1400" dirty="0">
              <a:latin typeface="微软雅黑" panose="020B0503020204020204" pitchFamily="34" charset="-122"/>
              <a:ea typeface="微软雅黑" panose="020B0503020204020204" pitchFamily="34" charset="-122"/>
            </a:endParaRPr>
          </a:p>
          <a:p>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2497591" y="1449277"/>
            <a:ext cx="6015796" cy="4001095"/>
          </a:xfrm>
          <a:prstGeom prst="rect">
            <a:avLst/>
          </a:prstGeom>
          <a:noFill/>
        </p:spPr>
        <p:txBody>
          <a:bodyPr wrap="square" rtlCol="0">
            <a:spAutoFit/>
          </a:bodyPr>
          <a:lstStyle/>
          <a:p>
            <a:r>
              <a:rPr lang="zh-CN" altLang="en-US" sz="1600" b="1" dirty="0"/>
              <a:t>    四类：</a:t>
            </a:r>
            <a:r>
              <a:rPr lang="zh-CN" altLang="en-US" sz="1400" dirty="0"/>
              <a:t>具有下列情形之一的出口企业，其出口企业管理类别应评定为四类：</a:t>
            </a:r>
          </a:p>
          <a:p>
            <a:r>
              <a:rPr lang="zh-CN" altLang="en-US" sz="1400" dirty="0"/>
              <a:t>  （一）评定时</a:t>
            </a:r>
            <a:r>
              <a:rPr lang="zh-CN" altLang="en-US" sz="1400" b="1" dirty="0">
                <a:solidFill>
                  <a:srgbClr val="FF0000"/>
                </a:solidFill>
              </a:rPr>
              <a:t>纳税信用级别为</a:t>
            </a:r>
            <a:r>
              <a:rPr lang="en-US" altLang="zh-CN" sz="1400" b="1" dirty="0">
                <a:solidFill>
                  <a:srgbClr val="FF0000"/>
                </a:solidFill>
              </a:rPr>
              <a:t>D</a:t>
            </a:r>
            <a:r>
              <a:rPr lang="zh-CN" altLang="en-US" sz="1400" b="1" dirty="0">
                <a:solidFill>
                  <a:srgbClr val="FF0000"/>
                </a:solidFill>
              </a:rPr>
              <a:t>级</a:t>
            </a:r>
            <a:r>
              <a:rPr lang="zh-CN" altLang="en-US" sz="1400" dirty="0"/>
              <a:t>。</a:t>
            </a:r>
          </a:p>
          <a:p>
            <a:r>
              <a:rPr lang="zh-CN" altLang="en-US" sz="1400" dirty="0"/>
              <a:t>  （二）上一年度发生过拒绝向国税机关提供有关出口退（免）税账簿、原始凭证、申报资料、备案单证等情形。</a:t>
            </a:r>
          </a:p>
          <a:p>
            <a:r>
              <a:rPr lang="zh-CN" altLang="en-US" sz="1400" dirty="0"/>
              <a:t>  （三）上一年度因违反出口退（免）税有关规定，被税务机关行政处罚或被司法机关处理过的。</a:t>
            </a:r>
          </a:p>
          <a:p>
            <a:r>
              <a:rPr lang="zh-CN" altLang="en-US" sz="1400" dirty="0"/>
              <a:t>  （四）评定时企业因骗取出口退税被停止出口退税权，或者停止出口退税权届满后未满</a:t>
            </a:r>
            <a:r>
              <a:rPr lang="en-US" altLang="zh-CN" sz="1400" dirty="0"/>
              <a:t>2</a:t>
            </a:r>
            <a:r>
              <a:rPr lang="zh-CN" altLang="en-US" sz="1400" dirty="0"/>
              <a:t>年。</a:t>
            </a:r>
          </a:p>
          <a:p>
            <a:r>
              <a:rPr lang="zh-CN" altLang="en-US" sz="1400" dirty="0"/>
              <a:t>  （五）四类出口企业的法定代表人新成立的出口企业。</a:t>
            </a:r>
          </a:p>
          <a:p>
            <a:r>
              <a:rPr lang="zh-CN" altLang="en-US" sz="1400" dirty="0"/>
              <a:t>  （六）列入国家联合惩戒对象的失信企业。</a:t>
            </a:r>
          </a:p>
          <a:p>
            <a:r>
              <a:rPr lang="zh-CN" altLang="en-US" sz="1400" dirty="0"/>
              <a:t>  （七）海关企业信用管理类别认定为失信企业。</a:t>
            </a:r>
          </a:p>
          <a:p>
            <a:r>
              <a:rPr lang="zh-CN" altLang="en-US" sz="1400" dirty="0"/>
              <a:t>  （八）外汇管理的分类管理等级为</a:t>
            </a:r>
            <a:r>
              <a:rPr lang="en-US" altLang="zh-CN" sz="1400" dirty="0"/>
              <a:t>C</a:t>
            </a:r>
            <a:r>
              <a:rPr lang="zh-CN" altLang="en-US" sz="1400" dirty="0"/>
              <a:t>级。</a:t>
            </a:r>
          </a:p>
          <a:p>
            <a:r>
              <a:rPr lang="zh-CN" altLang="en-US" sz="1400" dirty="0"/>
              <a:t>  （九）存在省国家税务局规定的其他严重失信或风险情形。</a:t>
            </a:r>
          </a:p>
          <a:p>
            <a:endParaRPr lang="en-US" altLang="zh-CN" sz="1400" dirty="0"/>
          </a:p>
          <a:p>
            <a:r>
              <a:rPr lang="en-US" altLang="zh-CN" sz="1600" b="1" dirty="0"/>
              <a:t>  </a:t>
            </a:r>
            <a:r>
              <a:rPr lang="zh-CN" altLang="en-US" sz="1600" b="1" dirty="0"/>
              <a:t>二类：</a:t>
            </a:r>
            <a:r>
              <a:rPr lang="en-US" altLang="zh-CN" sz="1600" b="1" dirty="0"/>
              <a:t>  </a:t>
            </a:r>
            <a:r>
              <a:rPr lang="zh-CN" altLang="en-US" sz="1400" dirty="0"/>
              <a:t>一类、三类、四类出口企业以外的出口企业，其出口企业管理类别应评定为二类。</a:t>
            </a:r>
          </a:p>
          <a:p>
            <a:endParaRPr lang="zh-CN" altLang="en-US" sz="1200" dirty="0"/>
          </a:p>
        </p:txBody>
      </p:sp>
    </p:spTree>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694460" y="848494"/>
            <a:ext cx="1780548" cy="2601331"/>
            <a:chOff x="811730" y="1203966"/>
            <a:chExt cx="1800000" cy="3312000"/>
          </a:xfrm>
        </p:grpSpPr>
        <p:sp>
          <p:nvSpPr>
            <p:cNvPr id="11" name="矩形 10"/>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2" name="矩形 21"/>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683568" y="1981459"/>
            <a:ext cx="1872008" cy="646331"/>
          </a:xfrm>
          <a:prstGeom prst="rect">
            <a:avLst/>
          </a:prstGeom>
          <a:effectLst>
            <a:outerShdw blurRad="50800" dist="38100" algn="l" rotWithShape="0">
              <a:prstClr val="black">
                <a:alpha val="40000"/>
              </a:prstClr>
            </a:outerShdw>
          </a:effec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分类管理和</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服务措施</a:t>
            </a:r>
          </a:p>
        </p:txBody>
      </p:sp>
      <p:sp>
        <p:nvSpPr>
          <p:cNvPr id="8" name="矩形 7"/>
          <p:cNvSpPr/>
          <p:nvPr/>
        </p:nvSpPr>
        <p:spPr>
          <a:xfrm>
            <a:off x="703020" y="2427734"/>
            <a:ext cx="1800000" cy="368499"/>
          </a:xfrm>
          <a:prstGeom prst="rect">
            <a:avLst/>
          </a:prstGeom>
        </p:spPr>
        <p:txBody>
          <a:bodyPr wrap="square">
            <a:spAutoFit/>
          </a:bodyPr>
          <a:lstStyle/>
          <a:p>
            <a:pPr marL="285750" indent="-285750" algn="ctr">
              <a:lnSpc>
                <a:spcPts val="2300"/>
              </a:lnSpc>
            </a:pP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3"/>
            <a:ext cx="2987523" cy="50973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56520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出口退税分类管理</a:t>
            </a:r>
          </a:p>
        </p:txBody>
      </p:sp>
      <p:sp>
        <p:nvSpPr>
          <p:cNvPr id="41" name="TextBox 40"/>
          <p:cNvSpPr txBox="1"/>
          <p:nvPr/>
        </p:nvSpPr>
        <p:spPr>
          <a:xfrm>
            <a:off x="2643174" y="584499"/>
            <a:ext cx="5857916" cy="1169551"/>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endParaRPr lang="en-US" altLang="zh-CN" sz="1400" b="1"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2016</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46</a:t>
            </a:r>
            <a:r>
              <a:rPr lang="zh-CN" altLang="en-US" sz="1400" dirty="0">
                <a:latin typeface="微软雅黑" panose="020B0503020204020204" pitchFamily="34" charset="-122"/>
                <a:ea typeface="微软雅黑" panose="020B0503020204020204" pitchFamily="34" charset="-122"/>
              </a:rPr>
              <a:t>号关于发布修订后的</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出口退（免）税企业分类管理办法</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的公告</a:t>
            </a:r>
            <a:endParaRPr lang="en-US" altLang="zh-CN" sz="1400"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2018</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48</a:t>
            </a:r>
            <a:r>
              <a:rPr lang="zh-CN" altLang="en-US" sz="1400" dirty="0">
                <a:latin typeface="微软雅黑" panose="020B0503020204020204" pitchFamily="34" charset="-122"/>
                <a:ea typeface="微软雅黑" panose="020B0503020204020204" pitchFamily="34" charset="-122"/>
              </a:rPr>
              <a:t>号关于加快出口退税进度有关事项的公告</a:t>
            </a:r>
            <a:endParaRPr lang="en-US" altLang="zh-CN" sz="1400" dirty="0">
              <a:latin typeface="微软雅黑" panose="020B0503020204020204" pitchFamily="34" charset="-122"/>
              <a:ea typeface="微软雅黑" panose="020B0503020204020204" pitchFamily="34" charset="-122"/>
            </a:endParaRPr>
          </a:p>
          <a:p>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2643174" y="1529571"/>
            <a:ext cx="6015796" cy="3970318"/>
          </a:xfrm>
          <a:prstGeom prst="rect">
            <a:avLst/>
          </a:prstGeom>
          <a:noFill/>
        </p:spPr>
        <p:txBody>
          <a:bodyPr wrap="square" rtlCol="0">
            <a:spAutoFit/>
          </a:bodyPr>
          <a:lstStyle/>
          <a:p>
            <a:r>
              <a:rPr lang="zh-CN" altLang="en-US" sz="1200" dirty="0"/>
              <a:t>四类出口企业自评定之日起，</a:t>
            </a:r>
            <a:r>
              <a:rPr lang="en-US" altLang="zh-CN" sz="1200" dirty="0"/>
              <a:t>12</a:t>
            </a:r>
            <a:r>
              <a:rPr lang="zh-CN" altLang="en-US" sz="1200" dirty="0"/>
              <a:t>个月内不得评定为其他管理类别。</a:t>
            </a:r>
            <a:endParaRPr lang="en-US" altLang="zh-CN" sz="1200" dirty="0"/>
          </a:p>
          <a:p>
            <a:endParaRPr lang="en-US" altLang="zh-CN" sz="1200" dirty="0"/>
          </a:p>
          <a:p>
            <a:r>
              <a:rPr lang="zh-CN" altLang="en-US" sz="1200" dirty="0"/>
              <a:t>    同时符合下列条件的，自受理企业申报之日起，一类企业</a:t>
            </a:r>
            <a:r>
              <a:rPr lang="en-US" altLang="zh-CN" sz="1200" dirty="0"/>
              <a:t>5</a:t>
            </a:r>
            <a:r>
              <a:rPr lang="zh-CN" altLang="en-US" sz="1200" dirty="0"/>
              <a:t>个工作日内，二类企业</a:t>
            </a:r>
            <a:r>
              <a:rPr lang="en-US" altLang="zh-CN" sz="1200" dirty="0"/>
              <a:t>10</a:t>
            </a:r>
            <a:r>
              <a:rPr lang="zh-CN" altLang="en-US" sz="1200" dirty="0"/>
              <a:t>个工作日内，三类企业</a:t>
            </a:r>
            <a:r>
              <a:rPr lang="en-US" altLang="zh-CN" sz="1200" dirty="0"/>
              <a:t>15</a:t>
            </a:r>
            <a:r>
              <a:rPr lang="zh-CN" altLang="en-US" sz="1200" dirty="0"/>
              <a:t>个工作日内办结出口退（免）税手续</a:t>
            </a:r>
            <a:endParaRPr lang="en-US" altLang="zh-CN" sz="1200" dirty="0"/>
          </a:p>
          <a:p>
            <a:r>
              <a:rPr lang="zh-CN" altLang="en-US" sz="1200" dirty="0"/>
              <a:t>（一）申报的电子数据与海关出口货物报关单结关信息、增值税专用发票信息比对无误。</a:t>
            </a:r>
          </a:p>
          <a:p>
            <a:r>
              <a:rPr lang="zh-CN" altLang="en-US" sz="1200" dirty="0"/>
              <a:t>（二）出口退（免）税额计算准确无误。</a:t>
            </a:r>
          </a:p>
          <a:p>
            <a:r>
              <a:rPr lang="zh-CN" altLang="en-US" sz="1200" dirty="0"/>
              <a:t>（三）不涉及税务总局和省国家税务局确定的预警风险信息。</a:t>
            </a:r>
            <a:endParaRPr lang="en-US" altLang="zh-CN" sz="1200" dirty="0"/>
          </a:p>
          <a:p>
            <a:r>
              <a:rPr lang="zh-CN" altLang="en-US" sz="1200" dirty="0"/>
              <a:t>（四）未发现审核疑点或者审核疑点已排除完毕。</a:t>
            </a:r>
            <a:endParaRPr lang="en-US" altLang="zh-CN" sz="1200" dirty="0"/>
          </a:p>
          <a:p>
            <a:endParaRPr lang="en-US" altLang="zh-CN" sz="1200" dirty="0"/>
          </a:p>
          <a:p>
            <a:r>
              <a:rPr lang="zh-CN" altLang="en-US" sz="1200" dirty="0"/>
              <a:t>对四类出口企业申报的出口退（免）税，税务机关应按下列规定进行审核：</a:t>
            </a:r>
          </a:p>
          <a:p>
            <a:r>
              <a:rPr lang="zh-CN" altLang="en-US" sz="1200" dirty="0"/>
              <a:t>（一）申报的</a:t>
            </a:r>
            <a:r>
              <a:rPr lang="zh-CN" altLang="en-US" sz="1200" dirty="0">
                <a:solidFill>
                  <a:srgbClr val="FF0000"/>
                </a:solidFill>
              </a:rPr>
              <a:t>纸质</a:t>
            </a:r>
            <a:r>
              <a:rPr lang="zh-CN" altLang="en-US" sz="1200" dirty="0"/>
              <a:t>凭证、资料应与电子数据相互匹配且逻辑相符。</a:t>
            </a:r>
          </a:p>
          <a:p>
            <a:r>
              <a:rPr lang="zh-CN" altLang="en-US" sz="1200" dirty="0"/>
              <a:t>（二）申报的电子数据应与海关出口货物报关单结关信息、增值税专用发票信息比对无误。</a:t>
            </a:r>
          </a:p>
          <a:p>
            <a:r>
              <a:rPr lang="zh-CN" altLang="en-US" sz="1200" dirty="0"/>
              <a:t>（三）对该类企业申报出口退（免）税的外购出口货物或视同自产产品，税务机关应对每户供货企业的发票，都要抽取一定的比例</a:t>
            </a:r>
            <a:r>
              <a:rPr lang="zh-CN" altLang="en-US" sz="1200" dirty="0">
                <a:solidFill>
                  <a:srgbClr val="FF0000"/>
                </a:solidFill>
              </a:rPr>
              <a:t>发函调查</a:t>
            </a:r>
            <a:r>
              <a:rPr lang="zh-CN" altLang="en-US" sz="1200" dirty="0"/>
              <a:t>。</a:t>
            </a:r>
          </a:p>
          <a:p>
            <a:r>
              <a:rPr lang="zh-CN" altLang="en-US" sz="1200" dirty="0"/>
              <a:t>（四）属于生产企业的，对其申报出口退（免）税的自产产品，税务机关应对其生产能力、纳税情况进行</a:t>
            </a:r>
            <a:r>
              <a:rPr lang="zh-CN" altLang="en-US" sz="1200" dirty="0">
                <a:solidFill>
                  <a:srgbClr val="FF0000"/>
                </a:solidFill>
              </a:rPr>
              <a:t>评估</a:t>
            </a:r>
            <a:r>
              <a:rPr lang="zh-CN" altLang="en-US" sz="1200" dirty="0"/>
              <a:t>。</a:t>
            </a:r>
          </a:p>
          <a:p>
            <a:endParaRPr lang="en-US" altLang="zh-CN" sz="1200" dirty="0"/>
          </a:p>
          <a:p>
            <a:endParaRPr lang="en-US" altLang="zh-CN" sz="1200" dirty="0"/>
          </a:p>
          <a:p>
            <a:endParaRPr lang="zh-CN" altLang="en-US" sz="1200" dirty="0"/>
          </a:p>
          <a:p>
            <a:r>
              <a:rPr lang="en-US" altLang="zh-CN" sz="1200" dirty="0"/>
              <a:t>    </a:t>
            </a:r>
            <a:endParaRPr lang="zh-CN" altLang="en-US" sz="1200" dirty="0"/>
          </a:p>
        </p:txBody>
      </p:sp>
    </p:spTree>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694460" y="848494"/>
            <a:ext cx="1780548" cy="2601331"/>
            <a:chOff x="811730" y="1203966"/>
            <a:chExt cx="1800000" cy="3312000"/>
          </a:xfrm>
        </p:grpSpPr>
        <p:sp>
          <p:nvSpPr>
            <p:cNvPr id="11" name="矩形 10"/>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2" name="矩形 21"/>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683568" y="1981459"/>
            <a:ext cx="1872008" cy="646331"/>
          </a:xfrm>
          <a:prstGeom prst="rect">
            <a:avLst/>
          </a:prstGeom>
          <a:effectLst>
            <a:outerShdw blurRad="50800" dist="38100" algn="l" rotWithShape="0">
              <a:prstClr val="black">
                <a:alpha val="40000"/>
              </a:prstClr>
            </a:outerShdw>
          </a:effec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动态调整</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（降级）</a:t>
            </a:r>
          </a:p>
        </p:txBody>
      </p:sp>
      <p:sp>
        <p:nvSpPr>
          <p:cNvPr id="8" name="矩形 7"/>
          <p:cNvSpPr/>
          <p:nvPr/>
        </p:nvSpPr>
        <p:spPr>
          <a:xfrm>
            <a:off x="703020" y="2427734"/>
            <a:ext cx="1800000" cy="368499"/>
          </a:xfrm>
          <a:prstGeom prst="rect">
            <a:avLst/>
          </a:prstGeom>
        </p:spPr>
        <p:txBody>
          <a:bodyPr wrap="square">
            <a:spAutoFit/>
          </a:bodyPr>
          <a:lstStyle/>
          <a:p>
            <a:pPr marL="285750" indent="-285750" algn="ctr">
              <a:lnSpc>
                <a:spcPts val="2300"/>
              </a:lnSpc>
            </a:pP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3"/>
            <a:ext cx="2987523" cy="50973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56520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出口退税分类管理</a:t>
            </a:r>
          </a:p>
        </p:txBody>
      </p:sp>
      <p:sp>
        <p:nvSpPr>
          <p:cNvPr id="41" name="TextBox 40"/>
          <p:cNvSpPr txBox="1"/>
          <p:nvPr/>
        </p:nvSpPr>
        <p:spPr>
          <a:xfrm>
            <a:off x="2643174" y="584499"/>
            <a:ext cx="5857916" cy="1169551"/>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endParaRPr lang="en-US" altLang="zh-CN" sz="1400" b="1"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2016</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46</a:t>
            </a:r>
            <a:r>
              <a:rPr lang="zh-CN" altLang="en-US" sz="1400" dirty="0">
                <a:latin typeface="微软雅黑" panose="020B0503020204020204" pitchFamily="34" charset="-122"/>
                <a:ea typeface="微软雅黑" panose="020B0503020204020204" pitchFamily="34" charset="-122"/>
              </a:rPr>
              <a:t>号关于发布修订后的</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出口退（免）税企业分类管理办法</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的公告</a:t>
            </a:r>
            <a:endParaRPr lang="en-US" altLang="zh-CN" sz="1400"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2018</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48</a:t>
            </a:r>
            <a:r>
              <a:rPr lang="zh-CN" altLang="en-US" sz="1400" dirty="0">
                <a:latin typeface="微软雅黑" panose="020B0503020204020204" pitchFamily="34" charset="-122"/>
                <a:ea typeface="微软雅黑" panose="020B0503020204020204" pitchFamily="34" charset="-122"/>
              </a:rPr>
              <a:t>号关于加快出口退税进度有关事项的公告</a:t>
            </a:r>
            <a:endParaRPr lang="en-US" altLang="zh-CN" sz="1400" dirty="0">
              <a:latin typeface="微软雅黑" panose="020B0503020204020204" pitchFamily="34" charset="-122"/>
              <a:ea typeface="微软雅黑" panose="020B0503020204020204" pitchFamily="34" charset="-122"/>
            </a:endParaRPr>
          </a:p>
          <a:p>
            <a:endParaRPr lang="zh-CN" altLang="en-US" sz="14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2574818" y="1529571"/>
            <a:ext cx="6015796" cy="3724096"/>
          </a:xfrm>
          <a:prstGeom prst="rect">
            <a:avLst/>
          </a:prstGeom>
          <a:noFill/>
        </p:spPr>
        <p:txBody>
          <a:bodyPr wrap="square" rtlCol="0">
            <a:spAutoFit/>
          </a:bodyPr>
          <a:lstStyle/>
          <a:p>
            <a:r>
              <a:rPr lang="zh-CN" altLang="en-US" sz="1400" dirty="0"/>
              <a:t>    （一）一类、二类、三类出口企业的纳税信用级别发生降级的，可相应调整出口企业管理类别。</a:t>
            </a:r>
            <a:endParaRPr lang="en-US" altLang="zh-CN" sz="1400" dirty="0"/>
          </a:p>
          <a:p>
            <a:r>
              <a:rPr lang="en-US" altLang="zh-CN" sz="1400" dirty="0"/>
              <a:t>    </a:t>
            </a:r>
            <a:r>
              <a:rPr lang="zh-CN" altLang="en-US" sz="1400" dirty="0"/>
              <a:t>（二）一类、二类、三类出口企业发生以下情形之一的，出口企业管理类别应调整为四类：</a:t>
            </a:r>
          </a:p>
          <a:p>
            <a:r>
              <a:rPr lang="en-US" altLang="zh-CN" sz="1400" dirty="0"/>
              <a:t>    1.</a:t>
            </a:r>
            <a:r>
              <a:rPr lang="zh-CN" altLang="en-US" sz="1400" dirty="0"/>
              <a:t>拒绝提供有关出口退（免）税账簿、原始凭证、申报资料、备案单证的。</a:t>
            </a:r>
          </a:p>
          <a:p>
            <a:r>
              <a:rPr lang="en-US" altLang="zh-CN" sz="1400" dirty="0"/>
              <a:t>    2.</a:t>
            </a:r>
            <a:r>
              <a:rPr lang="zh-CN" altLang="en-US" sz="1400" dirty="0"/>
              <a:t>因违反出口退（免）税有关规定，被税务机关行政处罚或被司法机关处理。</a:t>
            </a:r>
          </a:p>
          <a:p>
            <a:r>
              <a:rPr lang="en-US" altLang="zh-CN" sz="1400" dirty="0"/>
              <a:t>    3.</a:t>
            </a:r>
            <a:r>
              <a:rPr lang="zh-CN" altLang="en-US" sz="1400" dirty="0"/>
              <a:t>被列为国家联合惩戒对象的失信企业。</a:t>
            </a:r>
          </a:p>
          <a:p>
            <a:r>
              <a:rPr lang="zh-CN" altLang="en-US" sz="1400" dirty="0"/>
              <a:t>    （三）一类、二类出口企业不配合国税机关实施出口退（免）税管理，以及未按规定收集、装订、存放出口退（免）税凭证及备案单证的，出口企业管理类别应调整为三类。</a:t>
            </a:r>
          </a:p>
          <a:p>
            <a:r>
              <a:rPr lang="zh-CN" altLang="en-US" sz="1400" dirty="0"/>
              <a:t>    （四）一类、二类出口企业因涉嫌骗取出口退税被立案查处尚未结案的，暂按三类出口企业管理，待案件查结后，依据查处情况相应调整出口企业管理类别；三类、四类出口企业因涉嫌骗取出口退税被立案查处尚未结案的，暂按原类别管理，待案件查结后，依据查处情况调整出口企业管理类别。</a:t>
            </a:r>
          </a:p>
          <a:p>
            <a:endParaRPr lang="zh-CN" altLang="en-US" sz="1200" dirty="0"/>
          </a:p>
        </p:txBody>
      </p:sp>
    </p:spTree>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694460" y="848494"/>
            <a:ext cx="1780548" cy="2601331"/>
            <a:chOff x="811730" y="1203966"/>
            <a:chExt cx="1800000" cy="3312000"/>
          </a:xfrm>
        </p:grpSpPr>
        <p:sp>
          <p:nvSpPr>
            <p:cNvPr id="11" name="矩形 10"/>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2" name="矩形 21"/>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683568" y="1981459"/>
            <a:ext cx="1872008" cy="646331"/>
          </a:xfrm>
          <a:prstGeom prst="rect">
            <a:avLst/>
          </a:prstGeom>
          <a:effectLst>
            <a:outerShdw blurRad="50800" dist="38100" algn="l" rotWithShape="0">
              <a:prstClr val="black">
                <a:alpha val="40000"/>
              </a:prstClr>
            </a:outerShdw>
          </a:effec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复评申请</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（升级）</a:t>
            </a:r>
          </a:p>
        </p:txBody>
      </p:sp>
      <p:sp>
        <p:nvSpPr>
          <p:cNvPr id="8" name="矩形 7"/>
          <p:cNvSpPr/>
          <p:nvPr/>
        </p:nvSpPr>
        <p:spPr>
          <a:xfrm>
            <a:off x="703020" y="2427734"/>
            <a:ext cx="1800000" cy="368499"/>
          </a:xfrm>
          <a:prstGeom prst="rect">
            <a:avLst/>
          </a:prstGeom>
        </p:spPr>
        <p:txBody>
          <a:bodyPr wrap="square">
            <a:spAutoFit/>
          </a:bodyPr>
          <a:lstStyle/>
          <a:p>
            <a:pPr marL="285750" indent="-285750" algn="ctr">
              <a:lnSpc>
                <a:spcPts val="2300"/>
              </a:lnSpc>
            </a:pP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3"/>
            <a:ext cx="2987523" cy="50973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56520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出口退税分类管理</a:t>
            </a:r>
          </a:p>
        </p:txBody>
      </p:sp>
      <p:sp>
        <p:nvSpPr>
          <p:cNvPr id="41" name="TextBox 40"/>
          <p:cNvSpPr txBox="1"/>
          <p:nvPr/>
        </p:nvSpPr>
        <p:spPr>
          <a:xfrm>
            <a:off x="2643174" y="584499"/>
            <a:ext cx="5857916" cy="1169551"/>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endParaRPr lang="en-US" altLang="zh-CN" sz="1400" b="1"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2018</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16</a:t>
            </a:r>
            <a:r>
              <a:rPr lang="zh-CN" altLang="en-US" sz="1400" dirty="0">
                <a:latin typeface="微软雅黑" panose="020B0503020204020204" pitchFamily="34" charset="-122"/>
                <a:ea typeface="微软雅黑" panose="020B0503020204020204" pitchFamily="34" charset="-122"/>
              </a:rPr>
              <a:t>号 关于出口退（免）税申报有关问题的公告</a:t>
            </a:r>
            <a:endParaRPr lang="en-US" altLang="zh-CN" sz="1400"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2018</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48</a:t>
            </a:r>
            <a:r>
              <a:rPr lang="zh-CN" altLang="en-US" sz="1400" dirty="0">
                <a:latin typeface="微软雅黑" panose="020B0503020204020204" pitchFamily="34" charset="-122"/>
                <a:ea typeface="微软雅黑" panose="020B0503020204020204" pitchFamily="34" charset="-122"/>
              </a:rPr>
              <a:t>号 关于加快出口退税进度有关事项的公告</a:t>
            </a:r>
            <a:endParaRPr lang="en-US" altLang="zh-CN" sz="1400" dirty="0">
              <a:latin typeface="微软雅黑" panose="020B0503020204020204" pitchFamily="34" charset="-122"/>
              <a:ea typeface="微软雅黑" panose="020B0503020204020204" pitchFamily="34" charset="-122"/>
            </a:endParaRPr>
          </a:p>
          <a:p>
            <a:endParaRPr lang="en-US" altLang="zh-CN" sz="14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2643174" y="1264611"/>
            <a:ext cx="6015796" cy="2585323"/>
          </a:xfrm>
          <a:prstGeom prst="rect">
            <a:avLst/>
          </a:prstGeom>
          <a:noFill/>
        </p:spPr>
        <p:txBody>
          <a:bodyPr wrap="square" rtlCol="0">
            <a:spAutoFit/>
          </a:bodyPr>
          <a:lstStyle/>
          <a:p>
            <a:r>
              <a:rPr lang="zh-CN" altLang="zh-CN" dirty="0"/>
              <a:t>　</a:t>
            </a:r>
            <a:r>
              <a:rPr lang="en-US" altLang="zh-CN" dirty="0"/>
              <a:t>  </a:t>
            </a:r>
          </a:p>
          <a:p>
            <a:r>
              <a:rPr lang="en-US" altLang="zh-CN" dirty="0"/>
              <a:t>    </a:t>
            </a:r>
            <a:r>
              <a:rPr lang="zh-CN" altLang="zh-CN" dirty="0"/>
              <a:t>出口企业因纳税信用级别、海关企业信用管理类别、外汇管理的分类管理等级等发生变化，或者对分类管理类别评定结果有异议的，可以书面向负责评定出口企业管理类别的税务机关提出重新评定管理类别。有关税务机关应按照《国家税务总局关于发布修订后的〈出口退（免）税企业分类管理办法〉的公告》</a:t>
            </a:r>
            <a:r>
              <a:rPr lang="en-US" altLang="zh-CN" dirty="0"/>
              <a:t>(</a:t>
            </a:r>
            <a:r>
              <a:rPr lang="zh-CN" altLang="zh-CN" dirty="0"/>
              <a:t>国家税务总局公告</a:t>
            </a:r>
            <a:r>
              <a:rPr lang="en-US" altLang="zh-CN" dirty="0"/>
              <a:t> 2016 </a:t>
            </a:r>
            <a:r>
              <a:rPr lang="zh-CN" altLang="zh-CN" dirty="0"/>
              <a:t>年第</a:t>
            </a:r>
            <a:r>
              <a:rPr lang="en-US" altLang="zh-CN" dirty="0"/>
              <a:t> 46 </a:t>
            </a:r>
            <a:r>
              <a:rPr lang="zh-CN" altLang="zh-CN" dirty="0"/>
              <a:t>号</a:t>
            </a:r>
            <a:r>
              <a:rPr lang="en-US" altLang="zh-CN" dirty="0"/>
              <a:t>)</a:t>
            </a:r>
            <a:r>
              <a:rPr lang="zh-CN" altLang="zh-CN" dirty="0"/>
              <a:t>的规定，自收到企业复评资料之日起</a:t>
            </a:r>
            <a:r>
              <a:rPr lang="en-US" altLang="zh-CN" dirty="0"/>
              <a:t>20</a:t>
            </a:r>
            <a:r>
              <a:rPr lang="zh-CN" altLang="zh-CN" dirty="0"/>
              <a:t>个工作日内完成评定工作。</a:t>
            </a:r>
            <a:endParaRPr lang="zh-CN" altLang="en-US" sz="1200" dirty="0"/>
          </a:p>
        </p:txBody>
      </p:sp>
    </p:spTree>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7971_151429039628_2.jpg"/>
          <p:cNvPicPr>
            <a:picLocks noChangeAspect="1"/>
          </p:cNvPicPr>
          <p:nvPr/>
        </p:nvPicPr>
        <p:blipFill>
          <a:blip r:embed="rId2" cstate="print"/>
          <a:stretch>
            <a:fillRect/>
          </a:stretch>
        </p:blipFill>
        <p:spPr>
          <a:xfrm>
            <a:off x="3571868" y="2357436"/>
            <a:ext cx="1929646" cy="2104321"/>
          </a:xfrm>
          <a:prstGeom prst="rect">
            <a:avLst/>
          </a:prstGeom>
          <a:ln>
            <a:noFill/>
          </a:ln>
          <a:effectLst>
            <a:softEdge rad="112500"/>
          </a:effectLst>
        </p:spPr>
      </p:pic>
      <p:sp>
        <p:nvSpPr>
          <p:cNvPr id="3" name="内容占位符 2"/>
          <p:cNvSpPr>
            <a:spLocks noGrp="1"/>
          </p:cNvSpPr>
          <p:nvPr>
            <p:ph idx="1"/>
          </p:nvPr>
        </p:nvSpPr>
        <p:spPr>
          <a:xfrm>
            <a:off x="500034" y="1142990"/>
            <a:ext cx="8229600" cy="642942"/>
          </a:xfrm>
        </p:spPr>
        <p:txBody>
          <a:bodyPr>
            <a:normAutofit/>
          </a:bodyPr>
          <a:lstStyle/>
          <a:p>
            <a:pPr algn="ctr">
              <a:buNone/>
            </a:pPr>
            <a:r>
              <a:rPr lang="zh-CN" altLang="en-US" b="1" kern="0" dirty="0" smtClean="0">
                <a:solidFill>
                  <a:srgbClr val="C00000"/>
                </a:solidFill>
                <a:latin typeface="微软雅黑" panose="020B0503020204020204" pitchFamily="34" charset="-122"/>
                <a:ea typeface="微软雅黑" panose="020B0503020204020204" pitchFamily="34" charset="-122"/>
              </a:rPr>
              <a:t>第五部分 税率</a:t>
            </a:r>
            <a:r>
              <a:rPr lang="zh-CN" altLang="en-US" b="1" kern="0" dirty="0">
                <a:solidFill>
                  <a:srgbClr val="C00000"/>
                </a:solidFill>
                <a:latin typeface="微软雅黑" panose="020B0503020204020204" pitchFamily="34" charset="-122"/>
                <a:ea typeface="微软雅黑" panose="020B0503020204020204" pitchFamily="34" charset="-122"/>
              </a:rPr>
              <a:t>变化对出口退税的影响</a:t>
            </a:r>
          </a:p>
        </p:txBody>
      </p:sp>
    </p:spTree>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11510"/>
            <a:ext cx="8229600" cy="4320480"/>
          </a:xfrm>
        </p:spPr>
        <p:txBody>
          <a:bodyPr>
            <a:normAutofit/>
          </a:bodyPr>
          <a:lstStyle/>
          <a:p>
            <a:pPr>
              <a:buNone/>
            </a:pPr>
            <a:endParaRPr lang="en-US" altLang="zh-CN" sz="2400" b="1" dirty="0">
              <a:solidFill>
                <a:schemeClr val="bg1"/>
              </a:solidFill>
              <a:latin typeface="微软雅黑" panose="020B0503020204020204" pitchFamily="34" charset="-122"/>
              <a:ea typeface="微软雅黑" panose="020B0503020204020204" pitchFamily="34" charset="-122"/>
            </a:endParaRPr>
          </a:p>
          <a:p>
            <a:pPr>
              <a:buNone/>
            </a:pPr>
            <a:r>
              <a:rPr lang="zh-CN" altLang="en-US" sz="2400" b="1" dirty="0">
                <a:solidFill>
                  <a:srgbClr val="C00000"/>
                </a:solidFill>
                <a:latin typeface="微软雅黑" panose="020B0503020204020204" pitchFamily="34" charset="-122"/>
                <a:ea typeface="微软雅黑" panose="020B0503020204020204" pitchFamily="34" charset="-122"/>
              </a:rPr>
              <a:t>             第</a:t>
            </a:r>
            <a:r>
              <a:rPr lang="zh-CN" altLang="en-US" sz="2400" b="1" dirty="0" smtClean="0">
                <a:solidFill>
                  <a:srgbClr val="C00000"/>
                </a:solidFill>
                <a:latin typeface="微软雅黑" panose="020B0503020204020204" pitchFamily="34" charset="-122"/>
                <a:ea typeface="微软雅黑" panose="020B0503020204020204" pitchFamily="34" charset="-122"/>
              </a:rPr>
              <a:t>一部分出口退税视同自产范围</a:t>
            </a:r>
            <a:endParaRPr lang="en-US" altLang="zh-CN" sz="2400" b="1" dirty="0">
              <a:solidFill>
                <a:srgbClr val="C00000"/>
              </a:solidFill>
              <a:latin typeface="微软雅黑" panose="020B0503020204020204" pitchFamily="34" charset="-122"/>
              <a:ea typeface="微软雅黑" panose="020B0503020204020204" pitchFamily="34" charset="-122"/>
            </a:endParaRPr>
          </a:p>
          <a:p>
            <a:pPr>
              <a:buNone/>
            </a:pPr>
            <a:r>
              <a:rPr lang="zh-CN" altLang="en-US" sz="2400" b="1" dirty="0">
                <a:solidFill>
                  <a:srgbClr val="C00000"/>
                </a:solidFill>
                <a:latin typeface="微软雅黑" panose="020B0503020204020204" pitchFamily="34" charset="-122"/>
                <a:ea typeface="微软雅黑" panose="020B0503020204020204" pitchFamily="34" charset="-122"/>
              </a:rPr>
              <a:t>             第二部分 出口退税备案</a:t>
            </a:r>
            <a:endParaRPr lang="en-US" altLang="zh-CN" sz="2400" b="1" dirty="0">
              <a:solidFill>
                <a:srgbClr val="C00000"/>
              </a:solidFill>
              <a:latin typeface="微软雅黑" panose="020B0503020204020204" pitchFamily="34" charset="-122"/>
              <a:ea typeface="微软雅黑" panose="020B0503020204020204" pitchFamily="34" charset="-122"/>
            </a:endParaRPr>
          </a:p>
          <a:p>
            <a:pPr>
              <a:buNone/>
            </a:pPr>
            <a:r>
              <a:rPr lang="zh-CN" altLang="en-US" sz="2400" b="1" dirty="0">
                <a:solidFill>
                  <a:srgbClr val="C00000"/>
                </a:solidFill>
                <a:latin typeface="微软雅黑" panose="020B0503020204020204" pitchFamily="34" charset="-122"/>
                <a:ea typeface="微软雅黑" panose="020B0503020204020204" pitchFamily="34" charset="-122"/>
              </a:rPr>
              <a:t>             第三部分 出口退税申报</a:t>
            </a:r>
            <a:r>
              <a:rPr lang="zh-CN" altLang="en-US" sz="2400" b="1" dirty="0" smtClean="0">
                <a:solidFill>
                  <a:srgbClr val="C00000"/>
                </a:solidFill>
                <a:latin typeface="微软雅黑" panose="020B0503020204020204" pitchFamily="34" charset="-122"/>
                <a:ea typeface="微软雅黑" panose="020B0503020204020204" pitchFamily="34" charset="-122"/>
              </a:rPr>
              <a:t>要求 </a:t>
            </a:r>
            <a:endParaRPr lang="en-US" altLang="zh-CN" sz="2400" b="1" dirty="0">
              <a:solidFill>
                <a:srgbClr val="C00000"/>
              </a:solidFill>
              <a:latin typeface="微软雅黑" panose="020B0503020204020204" pitchFamily="34" charset="-122"/>
              <a:ea typeface="微软雅黑" panose="020B0503020204020204" pitchFamily="34" charset="-122"/>
            </a:endParaRPr>
          </a:p>
          <a:p>
            <a:pPr>
              <a:buNone/>
            </a:pPr>
            <a:r>
              <a:rPr lang="zh-CN" altLang="en-US" sz="2400" b="1" dirty="0">
                <a:solidFill>
                  <a:srgbClr val="C00000"/>
                </a:solidFill>
                <a:latin typeface="微软雅黑" panose="020B0503020204020204" pitchFamily="34" charset="-122"/>
                <a:ea typeface="微软雅黑" panose="020B0503020204020204" pitchFamily="34" charset="-122"/>
              </a:rPr>
              <a:t>             </a:t>
            </a:r>
            <a:r>
              <a:rPr lang="zh-CN" altLang="en-US" sz="2400" b="1" dirty="0" smtClean="0">
                <a:solidFill>
                  <a:srgbClr val="C00000"/>
                </a:solidFill>
                <a:latin typeface="微软雅黑" panose="020B0503020204020204" pitchFamily="34" charset="-122"/>
                <a:ea typeface="微软雅黑" panose="020B0503020204020204" pitchFamily="34" charset="-122"/>
              </a:rPr>
              <a:t>第四部分 </a:t>
            </a:r>
            <a:r>
              <a:rPr lang="zh-CN" altLang="en-US" sz="2400" b="1" dirty="0">
                <a:solidFill>
                  <a:srgbClr val="C00000"/>
                </a:solidFill>
                <a:latin typeface="微软雅黑" panose="020B0503020204020204" pitchFamily="34" charset="-122"/>
                <a:ea typeface="微软雅黑" panose="020B0503020204020204" pitchFamily="34" charset="-122"/>
              </a:rPr>
              <a:t>出口退税分类管理</a:t>
            </a:r>
            <a:endParaRPr lang="en-US" altLang="zh-CN" sz="2400" b="1" dirty="0">
              <a:solidFill>
                <a:srgbClr val="C00000"/>
              </a:solidFill>
              <a:latin typeface="微软雅黑" panose="020B0503020204020204" pitchFamily="34" charset="-122"/>
              <a:ea typeface="微软雅黑" panose="020B0503020204020204" pitchFamily="34" charset="-122"/>
            </a:endParaRPr>
          </a:p>
          <a:p>
            <a:pPr>
              <a:buNone/>
            </a:pPr>
            <a:r>
              <a:rPr lang="en-US" altLang="zh-CN" sz="2400" b="1" dirty="0">
                <a:solidFill>
                  <a:srgbClr val="C00000"/>
                </a:solidFill>
                <a:latin typeface="微软雅黑" panose="020B0503020204020204" pitchFamily="34" charset="-122"/>
                <a:ea typeface="微软雅黑" panose="020B0503020204020204" pitchFamily="34" charset="-122"/>
              </a:rPr>
              <a:t>             </a:t>
            </a:r>
            <a:r>
              <a:rPr lang="zh-CN" altLang="en-US" sz="2400" b="1" dirty="0" smtClean="0">
                <a:solidFill>
                  <a:srgbClr val="C00000"/>
                </a:solidFill>
                <a:latin typeface="微软雅黑" panose="020B0503020204020204" pitchFamily="34" charset="-122"/>
                <a:ea typeface="微软雅黑" panose="020B0503020204020204" pitchFamily="34" charset="-122"/>
              </a:rPr>
              <a:t>第五部分 </a:t>
            </a:r>
            <a:r>
              <a:rPr lang="zh-CN" altLang="en-US" sz="2400" b="1" dirty="0">
                <a:solidFill>
                  <a:srgbClr val="C00000"/>
                </a:solidFill>
                <a:latin typeface="微软雅黑" panose="020B0503020204020204" pitchFamily="34" charset="-122"/>
                <a:ea typeface="微软雅黑" panose="020B0503020204020204" pitchFamily="34" charset="-122"/>
              </a:rPr>
              <a:t>出口退税收汇及税率变化影响</a:t>
            </a:r>
            <a:endParaRPr lang="en-US" altLang="zh-CN" sz="2400" b="1" dirty="0">
              <a:solidFill>
                <a:srgbClr val="C00000"/>
              </a:solidFill>
              <a:latin typeface="微软雅黑" panose="020B0503020204020204" pitchFamily="34" charset="-122"/>
              <a:ea typeface="微软雅黑" panose="020B0503020204020204" pitchFamily="34" charset="-122"/>
            </a:endParaRPr>
          </a:p>
          <a:p>
            <a:pPr lvl="0">
              <a:buNone/>
            </a:pPr>
            <a:r>
              <a:rPr lang="en-US" altLang="zh-CN" sz="2400" b="1" dirty="0">
                <a:solidFill>
                  <a:srgbClr val="C00000"/>
                </a:solidFill>
                <a:latin typeface="微软雅黑" panose="020B0503020204020204" pitchFamily="34" charset="-122"/>
                <a:ea typeface="微软雅黑" panose="020B0503020204020204" pitchFamily="34" charset="-122"/>
              </a:rPr>
              <a:t>             </a:t>
            </a:r>
            <a:r>
              <a:rPr lang="zh-CN" altLang="en-US" sz="2400" b="1" dirty="0" smtClean="0">
                <a:solidFill>
                  <a:srgbClr val="C00000"/>
                </a:solidFill>
                <a:latin typeface="微软雅黑" panose="020B0503020204020204" pitchFamily="34" charset="-122"/>
                <a:ea typeface="微软雅黑" panose="020B0503020204020204" pitchFamily="34" charset="-122"/>
              </a:rPr>
              <a:t>第六部分 </a:t>
            </a:r>
            <a:r>
              <a:rPr lang="zh-CN" altLang="en-US" sz="2400" b="1" dirty="0">
                <a:solidFill>
                  <a:srgbClr val="C00000"/>
                </a:solidFill>
                <a:latin typeface="微软雅黑" panose="020B0503020204020204" pitchFamily="34" charset="-122"/>
                <a:ea typeface="微软雅黑" panose="020B0503020204020204" pitchFamily="34" charset="-122"/>
              </a:rPr>
              <a:t>出口退税</a:t>
            </a:r>
            <a:r>
              <a:rPr lang="zh-CN" altLang="en-US" sz="2400" b="1" kern="0" dirty="0">
                <a:solidFill>
                  <a:srgbClr val="C00000"/>
                </a:solidFill>
                <a:latin typeface="微软雅黑" panose="020B0503020204020204" pitchFamily="34" charset="-122"/>
                <a:ea typeface="微软雅黑" panose="020B0503020204020204" pitchFamily="34" charset="-122"/>
              </a:rPr>
              <a:t>税收风险</a:t>
            </a:r>
            <a:endParaRPr lang="zh-CN" altLang="en-US" sz="2400" dirty="0">
              <a:solidFill>
                <a:srgbClr val="C00000"/>
              </a:solidFill>
            </a:endParaRPr>
          </a:p>
          <a:p>
            <a:pPr>
              <a:buNone/>
            </a:pPr>
            <a:endParaRPr lang="en-US" altLang="zh-CN" sz="2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down)">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13"/>
          <p:cNvGrpSpPr/>
          <p:nvPr/>
        </p:nvGrpSpPr>
        <p:grpSpPr>
          <a:xfrm>
            <a:off x="6012160" y="1124723"/>
            <a:ext cx="1857999" cy="2601331"/>
            <a:chOff x="4716216" y="1203966"/>
            <a:chExt cx="1800000" cy="3312000"/>
          </a:xfrm>
        </p:grpSpPr>
        <p:sp>
          <p:nvSpPr>
            <p:cNvPr id="27" name="矩形 26"/>
            <p:cNvSpPr/>
            <p:nvPr/>
          </p:nvSpPr>
          <p:spPr>
            <a:xfrm>
              <a:off x="4716216"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梯形 30"/>
            <p:cNvSpPr/>
            <p:nvPr/>
          </p:nvSpPr>
          <p:spPr>
            <a:xfrm rot="5400000">
              <a:off x="4941968" y="1003703"/>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4" name="矩形 23"/>
            <p:cNvSpPr/>
            <p:nvPr/>
          </p:nvSpPr>
          <p:spPr>
            <a:xfrm>
              <a:off x="4835432" y="1231192"/>
              <a:ext cx="178964"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35" name="矩形 34"/>
          <p:cNvSpPr/>
          <p:nvPr/>
        </p:nvSpPr>
        <p:spPr>
          <a:xfrm>
            <a:off x="6444208" y="1923678"/>
            <a:ext cx="1107996" cy="369332"/>
          </a:xfrm>
          <a:prstGeom prst="rect">
            <a:avLst/>
          </a:prstGeom>
          <a:effectLst>
            <a:outerShdw blurRad="50800" dist="38100" algn="l" rotWithShape="0">
              <a:prstClr val="black">
                <a:alpha val="40000"/>
              </a:prstClr>
            </a:outerShdw>
          </a:effectLst>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税率变化</a:t>
            </a: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2"/>
            <a:ext cx="2987523" cy="48389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280831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税率变化相关文件</a:t>
            </a:r>
          </a:p>
        </p:txBody>
      </p:sp>
      <p:sp>
        <p:nvSpPr>
          <p:cNvPr id="2" name="文本框 1"/>
          <p:cNvSpPr txBox="1"/>
          <p:nvPr/>
        </p:nvSpPr>
        <p:spPr>
          <a:xfrm>
            <a:off x="323528" y="825357"/>
            <a:ext cx="5472608" cy="523220"/>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r>
              <a:rPr lang="zh-CN" altLang="en-US" sz="1400" dirty="0">
                <a:latin typeface="微软雅黑" panose="020B0503020204020204" pitchFamily="34" charset="-122"/>
                <a:ea typeface="微软雅黑" panose="020B0503020204020204" pitchFamily="34" charset="-122"/>
              </a:rPr>
              <a:t>财政部税务总局海关总署公告</a:t>
            </a:r>
            <a:r>
              <a:rPr lang="en-US" altLang="zh-CN" sz="1400" dirty="0">
                <a:latin typeface="微软雅黑" panose="020B0503020204020204" pitchFamily="34" charset="-122"/>
                <a:ea typeface="微软雅黑" panose="020B0503020204020204" pitchFamily="34" charset="-122"/>
              </a:rPr>
              <a:t>2019</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39</a:t>
            </a:r>
            <a:r>
              <a:rPr lang="zh-CN" altLang="en-US" sz="1400" dirty="0">
                <a:latin typeface="微软雅黑" panose="020B0503020204020204" pitchFamily="34" charset="-122"/>
                <a:ea typeface="微软雅黑" panose="020B0503020204020204" pitchFamily="34" charset="-122"/>
              </a:rPr>
              <a:t>号 关于深化增值税改革有关政策的公告</a:t>
            </a:r>
          </a:p>
        </p:txBody>
      </p:sp>
      <p:sp>
        <p:nvSpPr>
          <p:cNvPr id="4" name="文本框 3"/>
          <p:cNvSpPr txBox="1"/>
          <p:nvPr/>
        </p:nvSpPr>
        <p:spPr>
          <a:xfrm>
            <a:off x="323528" y="1424959"/>
            <a:ext cx="5256584" cy="3477875"/>
          </a:xfrm>
          <a:prstGeom prst="rect">
            <a:avLst/>
          </a:prstGeom>
          <a:noFill/>
        </p:spPr>
        <p:txBody>
          <a:bodyPr wrap="square" rtlCol="0">
            <a:spAutoFit/>
          </a:bodyPr>
          <a:lstStyle/>
          <a:p>
            <a:r>
              <a:rPr lang="zh-CN" altLang="en-US" sz="1400" dirty="0" smtClean="0">
                <a:latin typeface="+mn-ea"/>
              </a:rPr>
              <a:t>    一、税率调整</a:t>
            </a:r>
            <a:endParaRPr lang="en-US" altLang="zh-CN" sz="1400" dirty="0" smtClean="0">
              <a:latin typeface="+mn-ea"/>
            </a:endParaRPr>
          </a:p>
          <a:p>
            <a:r>
              <a:rPr lang="en-US" altLang="zh-CN" sz="1400" dirty="0" smtClean="0">
                <a:latin typeface="+mn-ea"/>
              </a:rPr>
              <a:t>    </a:t>
            </a:r>
            <a:r>
              <a:rPr lang="zh-CN" altLang="en-US" sz="1600" dirty="0" smtClean="0">
                <a:latin typeface="+mn-ea"/>
              </a:rPr>
              <a:t>原</a:t>
            </a:r>
            <a:r>
              <a:rPr lang="zh-CN" altLang="en-US" sz="1600" dirty="0">
                <a:latin typeface="+mn-ea"/>
              </a:rPr>
              <a:t>适用</a:t>
            </a:r>
            <a:r>
              <a:rPr lang="en-US" altLang="zh-CN" sz="1600" dirty="0">
                <a:latin typeface="+mn-ea"/>
              </a:rPr>
              <a:t>16%</a:t>
            </a:r>
            <a:r>
              <a:rPr lang="zh-CN" altLang="en-US" sz="1600" dirty="0">
                <a:latin typeface="+mn-ea"/>
              </a:rPr>
              <a:t>税率且出口退税率为</a:t>
            </a:r>
            <a:r>
              <a:rPr lang="en-US" altLang="zh-CN" sz="1600" dirty="0">
                <a:latin typeface="+mn-ea"/>
              </a:rPr>
              <a:t>16%</a:t>
            </a:r>
            <a:r>
              <a:rPr lang="zh-CN" altLang="en-US" sz="1600" dirty="0">
                <a:latin typeface="+mn-ea"/>
              </a:rPr>
              <a:t>的出口货物劳务，出口退税率调整为</a:t>
            </a:r>
            <a:r>
              <a:rPr lang="en-US" altLang="zh-CN" sz="1600" dirty="0">
                <a:latin typeface="+mn-ea"/>
              </a:rPr>
              <a:t>13%</a:t>
            </a:r>
            <a:r>
              <a:rPr lang="zh-CN" altLang="en-US" sz="1600" dirty="0">
                <a:latin typeface="+mn-ea"/>
              </a:rPr>
              <a:t>；原适用</a:t>
            </a:r>
            <a:r>
              <a:rPr lang="en-US" altLang="zh-CN" sz="1600" dirty="0">
                <a:latin typeface="+mn-ea"/>
              </a:rPr>
              <a:t>10%</a:t>
            </a:r>
            <a:r>
              <a:rPr lang="zh-CN" altLang="en-US" sz="1600" dirty="0">
                <a:latin typeface="+mn-ea"/>
              </a:rPr>
              <a:t>税率且出口退税率为</a:t>
            </a:r>
            <a:r>
              <a:rPr lang="en-US" altLang="zh-CN" sz="1600" dirty="0">
                <a:latin typeface="+mn-ea"/>
              </a:rPr>
              <a:t>10%</a:t>
            </a:r>
            <a:r>
              <a:rPr lang="zh-CN" altLang="en-US" sz="1600" dirty="0">
                <a:latin typeface="+mn-ea"/>
              </a:rPr>
              <a:t>的出口货物、跨境应税行为，出口退税率调整为</a:t>
            </a:r>
            <a:r>
              <a:rPr lang="en-US" altLang="zh-CN" sz="1600" dirty="0">
                <a:latin typeface="+mn-ea"/>
              </a:rPr>
              <a:t>9%</a:t>
            </a:r>
            <a:r>
              <a:rPr lang="zh-CN" altLang="en-US" sz="1600" dirty="0">
                <a:latin typeface="+mn-ea"/>
              </a:rPr>
              <a:t>。</a:t>
            </a:r>
          </a:p>
          <a:p>
            <a:r>
              <a:rPr lang="zh-CN" altLang="zh-CN" sz="1600" dirty="0">
                <a:latin typeface="+mn-ea"/>
              </a:rPr>
              <a:t>　　</a:t>
            </a:r>
            <a:r>
              <a:rPr lang="en-US" altLang="zh-CN" sz="1600" dirty="0">
                <a:latin typeface="+mn-ea"/>
              </a:rPr>
              <a:t>2019</a:t>
            </a:r>
            <a:r>
              <a:rPr lang="zh-CN" altLang="en-US" sz="1600" dirty="0">
                <a:latin typeface="+mn-ea"/>
              </a:rPr>
              <a:t>年</a:t>
            </a:r>
            <a:r>
              <a:rPr lang="en-US" altLang="zh-CN" sz="1600" dirty="0">
                <a:latin typeface="+mn-ea"/>
              </a:rPr>
              <a:t>6</a:t>
            </a:r>
            <a:r>
              <a:rPr lang="zh-CN" altLang="en-US" sz="1600" dirty="0">
                <a:latin typeface="+mn-ea"/>
              </a:rPr>
              <a:t>月</a:t>
            </a:r>
            <a:r>
              <a:rPr lang="en-US" altLang="zh-CN" sz="1600" dirty="0">
                <a:latin typeface="+mn-ea"/>
              </a:rPr>
              <a:t>30</a:t>
            </a:r>
            <a:r>
              <a:rPr lang="zh-CN" altLang="en-US" sz="1600" dirty="0">
                <a:latin typeface="+mn-ea"/>
              </a:rPr>
              <a:t>日前（含</a:t>
            </a:r>
            <a:r>
              <a:rPr lang="en-US" altLang="zh-CN" sz="1600" dirty="0">
                <a:latin typeface="+mn-ea"/>
              </a:rPr>
              <a:t>2019</a:t>
            </a:r>
            <a:r>
              <a:rPr lang="zh-CN" altLang="en-US" sz="1600" dirty="0">
                <a:latin typeface="+mn-ea"/>
              </a:rPr>
              <a:t>年</a:t>
            </a:r>
            <a:r>
              <a:rPr lang="en-US" altLang="zh-CN" sz="1600" dirty="0">
                <a:latin typeface="+mn-ea"/>
              </a:rPr>
              <a:t>4</a:t>
            </a:r>
            <a:r>
              <a:rPr lang="zh-CN" altLang="en-US" sz="1600" dirty="0">
                <a:latin typeface="+mn-ea"/>
              </a:rPr>
              <a:t>月</a:t>
            </a:r>
            <a:r>
              <a:rPr lang="en-US" altLang="zh-CN" sz="1600" dirty="0">
                <a:latin typeface="+mn-ea"/>
              </a:rPr>
              <a:t>1</a:t>
            </a:r>
            <a:r>
              <a:rPr lang="zh-CN" altLang="en-US" sz="1600" dirty="0">
                <a:latin typeface="+mn-ea"/>
              </a:rPr>
              <a:t>日前），纳税人出口前款所涉货物劳务、发生前款所涉跨境应税行为，适用增值税免退税办法的，购进时已按调整前税率征收增值税的，执行调整前的出口退税率，购进时已按调整后税率征收增值税的，执行调整后的出口退税率；适用增值税免抵退税办法的，执行调整前的出口退税率，在计算免抵退税时，适用税率低于出口退税率的，适用税率与出口退税率之差视为零参与免抵退税计算。</a:t>
            </a:r>
            <a:br>
              <a:rPr lang="zh-CN" altLang="en-US" sz="1600" dirty="0">
                <a:latin typeface="+mn-ea"/>
              </a:rPr>
            </a:br>
            <a:r>
              <a:rPr lang="zh-CN" altLang="en-US" sz="1600" dirty="0">
                <a:latin typeface="+mn-ea"/>
              </a:rPr>
              <a:t>　　</a:t>
            </a:r>
            <a:r>
              <a:rPr lang="zh-CN" altLang="en-US" sz="1400" dirty="0">
                <a:latin typeface="+mn-ea"/>
              </a:rPr>
              <a:t/>
            </a:r>
            <a:br>
              <a:rPr lang="zh-CN" altLang="en-US" sz="1400" dirty="0">
                <a:latin typeface="+mn-ea"/>
              </a:rPr>
            </a:br>
            <a:r>
              <a:rPr lang="zh-CN" altLang="zh-CN" sz="1400" dirty="0">
                <a:latin typeface="+mn-ea"/>
              </a:rPr>
              <a:t>　　</a:t>
            </a:r>
            <a:endParaRPr lang="zh-CN" altLang="en-US" sz="1400" dirty="0">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3"/>
          <p:cNvGrpSpPr/>
          <p:nvPr/>
        </p:nvGrpSpPr>
        <p:grpSpPr>
          <a:xfrm>
            <a:off x="6012160" y="1124723"/>
            <a:ext cx="1857999" cy="2601331"/>
            <a:chOff x="4716216" y="1203966"/>
            <a:chExt cx="1800000" cy="3312000"/>
          </a:xfrm>
        </p:grpSpPr>
        <p:sp>
          <p:nvSpPr>
            <p:cNvPr id="27" name="矩形 26"/>
            <p:cNvSpPr/>
            <p:nvPr/>
          </p:nvSpPr>
          <p:spPr>
            <a:xfrm>
              <a:off x="4716216"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梯形 30"/>
            <p:cNvSpPr/>
            <p:nvPr/>
          </p:nvSpPr>
          <p:spPr>
            <a:xfrm rot="5400000">
              <a:off x="4941968" y="1003703"/>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4" name="矩形 23"/>
            <p:cNvSpPr/>
            <p:nvPr/>
          </p:nvSpPr>
          <p:spPr>
            <a:xfrm>
              <a:off x="4835432" y="1231192"/>
              <a:ext cx="178964"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35" name="矩形 34"/>
          <p:cNvSpPr/>
          <p:nvPr/>
        </p:nvSpPr>
        <p:spPr>
          <a:xfrm>
            <a:off x="6444208" y="1923678"/>
            <a:ext cx="1107996" cy="369332"/>
          </a:xfrm>
          <a:prstGeom prst="rect">
            <a:avLst/>
          </a:prstGeom>
          <a:effectLst>
            <a:outerShdw blurRad="50800" dist="38100" algn="l" rotWithShape="0">
              <a:prstClr val="black">
                <a:alpha val="40000"/>
              </a:prstClr>
            </a:outerShdw>
          </a:effectLst>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税率变化</a:t>
            </a: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2"/>
            <a:ext cx="2987523" cy="48389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280831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税率变化相关文件</a:t>
            </a:r>
          </a:p>
        </p:txBody>
      </p:sp>
      <p:sp>
        <p:nvSpPr>
          <p:cNvPr id="2" name="文本框 1"/>
          <p:cNvSpPr txBox="1"/>
          <p:nvPr/>
        </p:nvSpPr>
        <p:spPr>
          <a:xfrm>
            <a:off x="323528" y="825357"/>
            <a:ext cx="5472608" cy="523220"/>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r>
              <a:rPr lang="zh-CN" altLang="en-US" sz="1400" dirty="0">
                <a:latin typeface="微软雅黑" panose="020B0503020204020204" pitchFamily="34" charset="-122"/>
                <a:ea typeface="微软雅黑" panose="020B0503020204020204" pitchFamily="34" charset="-122"/>
              </a:rPr>
              <a:t>财政部税务总局海关总署公告</a:t>
            </a:r>
            <a:r>
              <a:rPr lang="en-US" altLang="zh-CN" sz="1400" dirty="0">
                <a:latin typeface="微软雅黑" panose="020B0503020204020204" pitchFamily="34" charset="-122"/>
                <a:ea typeface="微软雅黑" panose="020B0503020204020204" pitchFamily="34" charset="-122"/>
              </a:rPr>
              <a:t>2019</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39</a:t>
            </a:r>
            <a:r>
              <a:rPr lang="zh-CN" altLang="en-US" sz="1400" dirty="0">
                <a:latin typeface="微软雅黑" panose="020B0503020204020204" pitchFamily="34" charset="-122"/>
                <a:ea typeface="微软雅黑" panose="020B0503020204020204" pitchFamily="34" charset="-122"/>
              </a:rPr>
              <a:t>号 关于深化增值税改革有关政策的公告</a:t>
            </a:r>
          </a:p>
        </p:txBody>
      </p:sp>
      <p:sp>
        <p:nvSpPr>
          <p:cNvPr id="4" name="文本框 3"/>
          <p:cNvSpPr txBox="1"/>
          <p:nvPr/>
        </p:nvSpPr>
        <p:spPr>
          <a:xfrm>
            <a:off x="323528" y="1424959"/>
            <a:ext cx="5256584" cy="2308324"/>
          </a:xfrm>
          <a:prstGeom prst="rect">
            <a:avLst/>
          </a:prstGeom>
          <a:noFill/>
        </p:spPr>
        <p:txBody>
          <a:bodyPr wrap="square" rtlCol="0">
            <a:spAutoFit/>
          </a:bodyPr>
          <a:lstStyle/>
          <a:p>
            <a:r>
              <a:rPr lang="zh-CN" altLang="en-US" sz="1400" dirty="0" smtClean="0">
                <a:latin typeface="+mn-ea"/>
              </a:rPr>
              <a:t>     </a:t>
            </a:r>
            <a:r>
              <a:rPr lang="zh-CN" altLang="en-US" sz="1600" dirty="0" smtClean="0">
                <a:latin typeface="+mn-ea"/>
              </a:rPr>
              <a:t>二、出口</a:t>
            </a:r>
            <a:r>
              <a:rPr lang="zh-CN" altLang="en-US" sz="1600" dirty="0">
                <a:latin typeface="+mn-ea"/>
              </a:rPr>
              <a:t>退税率的执行时间及出口货物劳务、发生跨境应税行为的</a:t>
            </a:r>
            <a:r>
              <a:rPr lang="zh-CN" altLang="en-US" sz="1600" dirty="0" smtClean="0">
                <a:latin typeface="+mn-ea"/>
              </a:rPr>
              <a:t>时间。</a:t>
            </a:r>
            <a:endParaRPr lang="en-US" altLang="zh-CN" sz="1600" dirty="0" smtClean="0">
              <a:latin typeface="+mn-ea"/>
            </a:endParaRPr>
          </a:p>
          <a:p>
            <a:r>
              <a:rPr lang="en-US" altLang="zh-CN" sz="1600" dirty="0" smtClean="0">
                <a:latin typeface="+mn-ea"/>
              </a:rPr>
              <a:t>    </a:t>
            </a:r>
            <a:r>
              <a:rPr lang="zh-CN" altLang="en-US" sz="1600" dirty="0" smtClean="0">
                <a:latin typeface="+mn-ea"/>
              </a:rPr>
              <a:t>按照</a:t>
            </a:r>
            <a:r>
              <a:rPr lang="zh-CN" altLang="en-US" sz="1600" dirty="0">
                <a:latin typeface="+mn-ea"/>
              </a:rPr>
              <a:t>以下规定执行：报关出口的货物劳务（保税区及经保税区出口除外），以</a:t>
            </a:r>
            <a:r>
              <a:rPr lang="zh-CN" altLang="en-US" sz="1600" b="1" dirty="0">
                <a:latin typeface="+mn-ea"/>
              </a:rPr>
              <a:t>海关出口报关单上注明的出口日期</a:t>
            </a:r>
            <a:r>
              <a:rPr lang="zh-CN" altLang="en-US" sz="1600" dirty="0">
                <a:latin typeface="+mn-ea"/>
              </a:rPr>
              <a:t>为准；非报关出口的货物劳务、跨境应税行为，以出口发票或普通发票的开具时间为准；保税区及经保税区出口的货物，以货物离境时海关出具的出境货物备案清单上注明的出口日期为准。</a:t>
            </a:r>
            <a:br>
              <a:rPr lang="zh-CN" altLang="en-US" sz="1600" dirty="0">
                <a:latin typeface="+mn-ea"/>
              </a:rPr>
            </a:br>
            <a:r>
              <a:rPr lang="zh-CN" altLang="zh-CN" sz="1600" dirty="0">
                <a:latin typeface="+mn-ea"/>
              </a:rPr>
              <a:t>　　</a:t>
            </a:r>
            <a:endParaRPr lang="zh-CN" altLang="en-US" sz="1600" dirty="0">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92546"/>
            <a:ext cx="8676456" cy="1728192"/>
          </a:xfrm>
          <a:noFill/>
        </p:spPr>
        <p:txBody>
          <a:bodyPr>
            <a:normAutofit/>
          </a:bodyPr>
          <a:lstStyle/>
          <a:p>
            <a:pPr lvl="0">
              <a:buNone/>
            </a:pPr>
            <a:endParaRPr lang="en-US" altLang="zh-CN" b="1" kern="0" dirty="0">
              <a:solidFill>
                <a:srgbClr val="C00000"/>
              </a:solidFill>
              <a:latin typeface="微软雅黑" panose="020B0503020204020204" pitchFamily="34" charset="-122"/>
              <a:ea typeface="微软雅黑" panose="020B0503020204020204" pitchFamily="34" charset="-122"/>
            </a:endParaRPr>
          </a:p>
          <a:p>
            <a:pPr lvl="0">
              <a:buNone/>
            </a:pPr>
            <a:r>
              <a:rPr lang="en-US" altLang="zh-CN" b="1" kern="0" dirty="0">
                <a:solidFill>
                  <a:srgbClr val="C00000"/>
                </a:solidFill>
                <a:latin typeface="微软雅黑" panose="020B0503020204020204" pitchFamily="34" charset="-122"/>
                <a:ea typeface="微软雅黑" panose="020B0503020204020204" pitchFamily="34" charset="-122"/>
              </a:rPr>
              <a:t>       </a:t>
            </a:r>
          </a:p>
          <a:p>
            <a:pPr lvl="0">
              <a:buNone/>
            </a:pPr>
            <a:r>
              <a:rPr lang="en-US" altLang="zh-CN" sz="2800" b="1" kern="0" dirty="0">
                <a:solidFill>
                  <a:srgbClr val="C00000"/>
                </a:solidFill>
                <a:latin typeface="微软雅黑" panose="020B0503020204020204" pitchFamily="34" charset="-122"/>
                <a:ea typeface="微软雅黑" panose="020B0503020204020204" pitchFamily="34" charset="-122"/>
              </a:rPr>
              <a:t>        </a:t>
            </a:r>
            <a:r>
              <a:rPr lang="zh-CN" altLang="en-US" sz="2800" b="1" kern="0" dirty="0" smtClean="0">
                <a:solidFill>
                  <a:srgbClr val="C00000"/>
                </a:solidFill>
                <a:latin typeface="微软雅黑" panose="020B0503020204020204" pitchFamily="34" charset="-122"/>
                <a:ea typeface="微软雅黑" panose="020B0503020204020204" pitchFamily="34" charset="-122"/>
              </a:rPr>
              <a:t>第六部分   </a:t>
            </a:r>
            <a:r>
              <a:rPr lang="zh-CN" altLang="en-US" sz="2800" b="1" kern="0" dirty="0">
                <a:solidFill>
                  <a:srgbClr val="C00000"/>
                </a:solidFill>
                <a:latin typeface="微软雅黑" panose="020B0503020204020204" pitchFamily="34" charset="-122"/>
                <a:ea typeface="微软雅黑" panose="020B0503020204020204" pitchFamily="34" charset="-122"/>
              </a:rPr>
              <a:t>出口退税企业税收风险</a:t>
            </a:r>
            <a:endParaRPr lang="zh-CN" altLang="en-US" sz="2800" dirty="0">
              <a:solidFill>
                <a:srgbClr val="C00000"/>
              </a:solidFill>
            </a:endParaRPr>
          </a:p>
        </p:txBody>
      </p:sp>
      <p:pic>
        <p:nvPicPr>
          <p:cNvPr id="4" name="图片 3" descr="7971_151429039628_2.jpg"/>
          <p:cNvPicPr>
            <a:picLocks noChangeAspect="1"/>
          </p:cNvPicPr>
          <p:nvPr/>
        </p:nvPicPr>
        <p:blipFill>
          <a:blip r:embed="rId2" cstate="print"/>
          <a:stretch>
            <a:fillRect/>
          </a:stretch>
        </p:blipFill>
        <p:spPr>
          <a:xfrm>
            <a:off x="3635896" y="2427734"/>
            <a:ext cx="1929646" cy="2104321"/>
          </a:xfrm>
          <a:prstGeom prst="rect">
            <a:avLst/>
          </a:prstGeom>
          <a:ln>
            <a:noFill/>
          </a:ln>
          <a:effectLst>
            <a:softEdge rad="112500"/>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b="16585"/>
          <a:stretch>
            <a:fillRect/>
          </a:stretch>
        </p:blipFill>
        <p:spPr>
          <a:xfrm rot="19312574">
            <a:off x="3663469" y="2395634"/>
            <a:ext cx="1899932" cy="795742"/>
          </a:xfrm>
          <a:prstGeom prst="rect">
            <a:avLst/>
          </a:prstGeom>
          <a:ln>
            <a:noFill/>
          </a:ln>
          <a:effectLst>
            <a:outerShdw blurRad="292100" dist="139700" dir="2700000" algn="tl" rotWithShape="0">
              <a:srgbClr val="333333">
                <a:alpha val="65000"/>
              </a:srgbClr>
            </a:outerShdw>
          </a:effectLst>
        </p:spPr>
      </p:pic>
      <p:sp>
        <p:nvSpPr>
          <p:cNvPr id="23" name="梯形 22"/>
          <p:cNvSpPr/>
          <p:nvPr/>
        </p:nvSpPr>
        <p:spPr>
          <a:xfrm rot="16200000" flipH="1">
            <a:off x="1439537" y="375623"/>
            <a:ext cx="720082" cy="2088000"/>
          </a:xfrm>
          <a:prstGeom prst="trapezoid">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4" name="梯形 23"/>
          <p:cNvSpPr/>
          <p:nvPr/>
        </p:nvSpPr>
        <p:spPr>
          <a:xfrm rot="16200000" flipH="1">
            <a:off x="1439537" y="3039919"/>
            <a:ext cx="720082" cy="2088000"/>
          </a:xfrm>
          <a:prstGeom prst="trapezoid">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5" name="梯形 24"/>
          <p:cNvSpPr/>
          <p:nvPr/>
        </p:nvSpPr>
        <p:spPr>
          <a:xfrm rot="5400000">
            <a:off x="6857770" y="393623"/>
            <a:ext cx="720082" cy="2052000"/>
          </a:xfrm>
          <a:prstGeom prst="trapezoid">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6" name="梯形 25"/>
          <p:cNvSpPr/>
          <p:nvPr/>
        </p:nvSpPr>
        <p:spPr>
          <a:xfrm rot="5400000">
            <a:off x="6815344" y="3159176"/>
            <a:ext cx="720082" cy="2052000"/>
          </a:xfrm>
          <a:prstGeom prst="trapezoid">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cxnSp>
        <p:nvCxnSpPr>
          <p:cNvPr id="34" name="肘形连接符 33"/>
          <p:cNvCxnSpPr/>
          <p:nvPr/>
        </p:nvCxnSpPr>
        <p:spPr>
          <a:xfrm>
            <a:off x="2915816" y="1419624"/>
            <a:ext cx="1296144" cy="1152127"/>
          </a:xfrm>
          <a:prstGeom prst="bentConnector3">
            <a:avLst>
              <a:gd name="adj1" fmla="val 100860"/>
            </a:avLst>
          </a:prstGeom>
          <a:ln w="28575"/>
          <a:effectLst/>
        </p:spPr>
        <p:style>
          <a:lnRef idx="3">
            <a:schemeClr val="dk1"/>
          </a:lnRef>
          <a:fillRef idx="0">
            <a:schemeClr val="dk1"/>
          </a:fillRef>
          <a:effectRef idx="2">
            <a:schemeClr val="dk1"/>
          </a:effectRef>
          <a:fontRef idx="minor">
            <a:schemeClr val="tx1"/>
          </a:fontRef>
        </p:style>
      </p:cxnSp>
      <p:cxnSp>
        <p:nvCxnSpPr>
          <p:cNvPr id="42" name="肘形连接符 41"/>
          <p:cNvCxnSpPr/>
          <p:nvPr/>
        </p:nvCxnSpPr>
        <p:spPr>
          <a:xfrm flipV="1">
            <a:off x="4932044" y="1419624"/>
            <a:ext cx="1152125" cy="648071"/>
          </a:xfrm>
          <a:prstGeom prst="bentConnector3">
            <a:avLst>
              <a:gd name="adj1" fmla="val -757"/>
            </a:avLst>
          </a:prstGeom>
          <a:ln w="28575"/>
          <a:effectLst/>
        </p:spPr>
        <p:style>
          <a:lnRef idx="3">
            <a:schemeClr val="dk1"/>
          </a:lnRef>
          <a:fillRef idx="0">
            <a:schemeClr val="dk1"/>
          </a:fillRef>
          <a:effectRef idx="2">
            <a:schemeClr val="dk1"/>
          </a:effectRef>
          <a:fontRef idx="minor">
            <a:schemeClr val="tx1"/>
          </a:fontRef>
        </p:style>
      </p:cxnSp>
      <p:cxnSp>
        <p:nvCxnSpPr>
          <p:cNvPr id="45" name="肘形连接符 44"/>
          <p:cNvCxnSpPr/>
          <p:nvPr/>
        </p:nvCxnSpPr>
        <p:spPr>
          <a:xfrm flipV="1">
            <a:off x="2915816" y="3579862"/>
            <a:ext cx="1296144" cy="576065"/>
          </a:xfrm>
          <a:prstGeom prst="bentConnector3">
            <a:avLst>
              <a:gd name="adj1" fmla="val 99219"/>
            </a:avLst>
          </a:prstGeom>
          <a:ln w="28575"/>
          <a:effectLst/>
        </p:spPr>
        <p:style>
          <a:lnRef idx="3">
            <a:schemeClr val="dk1"/>
          </a:lnRef>
          <a:fillRef idx="0">
            <a:schemeClr val="dk1"/>
          </a:fillRef>
          <a:effectRef idx="2">
            <a:schemeClr val="dk1"/>
          </a:effectRef>
          <a:fontRef idx="minor">
            <a:schemeClr val="tx1"/>
          </a:fontRef>
        </p:style>
      </p:cxnSp>
      <p:cxnSp>
        <p:nvCxnSpPr>
          <p:cNvPr id="50" name="肘形连接符 49"/>
          <p:cNvCxnSpPr/>
          <p:nvPr/>
        </p:nvCxnSpPr>
        <p:spPr>
          <a:xfrm rot="16200000" flipV="1">
            <a:off x="4896039" y="3039804"/>
            <a:ext cx="1152128" cy="1080116"/>
          </a:xfrm>
          <a:prstGeom prst="bentConnector3">
            <a:avLst>
              <a:gd name="adj1" fmla="val -1680"/>
            </a:avLst>
          </a:prstGeom>
          <a:ln w="28575"/>
          <a:effectLst/>
        </p:spPr>
        <p:style>
          <a:lnRef idx="3">
            <a:schemeClr val="dk1"/>
          </a:lnRef>
          <a:fillRef idx="0">
            <a:schemeClr val="dk1"/>
          </a:fillRef>
          <a:effectRef idx="2">
            <a:schemeClr val="dk1"/>
          </a:effectRef>
          <a:fontRef idx="minor">
            <a:schemeClr val="tx1"/>
          </a:fontRef>
        </p:style>
      </p:cxnSp>
      <p:sp>
        <p:nvSpPr>
          <p:cNvPr id="62" name="矩形 61"/>
          <p:cNvSpPr/>
          <p:nvPr/>
        </p:nvSpPr>
        <p:spPr>
          <a:xfrm>
            <a:off x="6320529" y="1234956"/>
            <a:ext cx="1800493"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单证备案不规范</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3" name="矩形 62"/>
          <p:cNvSpPr/>
          <p:nvPr/>
        </p:nvSpPr>
        <p:spPr>
          <a:xfrm>
            <a:off x="6357950" y="4000510"/>
            <a:ext cx="1800493"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免抵税额附加税</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4" name="矩形 63"/>
          <p:cNvSpPr/>
          <p:nvPr/>
        </p:nvSpPr>
        <p:spPr>
          <a:xfrm>
            <a:off x="1043608" y="3878076"/>
            <a:ext cx="1245854"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  申报超期</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1043610" y="1234956"/>
            <a:ext cx="1569660"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出口申报不实</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6" name="梯形 65"/>
          <p:cNvSpPr/>
          <p:nvPr/>
        </p:nvSpPr>
        <p:spPr>
          <a:xfrm rot="16200000" flipH="1">
            <a:off x="2616458" y="1008451"/>
            <a:ext cx="194193" cy="258819"/>
          </a:xfrm>
          <a:prstGeom prst="trapezoid">
            <a:avLst/>
          </a:prstGeom>
          <a:solidFill>
            <a:srgbClr val="F457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68" name="梯形 67"/>
          <p:cNvSpPr/>
          <p:nvPr/>
        </p:nvSpPr>
        <p:spPr>
          <a:xfrm rot="16200000" flipH="1">
            <a:off x="2616457" y="3672747"/>
            <a:ext cx="194193" cy="258819"/>
          </a:xfrm>
          <a:prstGeom prst="trapezoid">
            <a:avLst/>
          </a:prstGeom>
          <a:solidFill>
            <a:srgbClr val="F457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69" name="梯形 68"/>
          <p:cNvSpPr/>
          <p:nvPr/>
        </p:nvSpPr>
        <p:spPr>
          <a:xfrm rot="5400000">
            <a:off x="6181698" y="3753883"/>
            <a:ext cx="194193" cy="258819"/>
          </a:xfrm>
          <a:prstGeom prst="trapezoid">
            <a:avLst/>
          </a:prstGeom>
          <a:solidFill>
            <a:srgbClr val="F457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70" name="梯形 69"/>
          <p:cNvSpPr/>
          <p:nvPr/>
        </p:nvSpPr>
        <p:spPr>
          <a:xfrm rot="5400000">
            <a:off x="6223433" y="1008451"/>
            <a:ext cx="194193" cy="258819"/>
          </a:xfrm>
          <a:prstGeom prst="trapezoid">
            <a:avLst/>
          </a:prstGeom>
          <a:solidFill>
            <a:srgbClr val="F457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31" name="矩形 30"/>
          <p:cNvSpPr/>
          <p:nvPr/>
        </p:nvSpPr>
        <p:spPr>
          <a:xfrm>
            <a:off x="37993" y="349955"/>
            <a:ext cx="8964187" cy="432048"/>
          </a:xfrm>
          <a:prstGeom prst="rect">
            <a:avLst/>
          </a:prstGeom>
          <a:solidFill>
            <a:srgbClr val="DDE7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33" name="剪去单角的矩形 32"/>
          <p:cNvSpPr/>
          <p:nvPr/>
        </p:nvSpPr>
        <p:spPr>
          <a:xfrm flipV="1">
            <a:off x="72309" y="71633"/>
            <a:ext cx="3600400" cy="555526"/>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35" name="TextBox 77"/>
          <p:cNvSpPr txBox="1">
            <a:spLocks noChangeArrowheads="1"/>
          </p:cNvSpPr>
          <p:nvPr/>
        </p:nvSpPr>
        <p:spPr bwMode="auto">
          <a:xfrm>
            <a:off x="107504" y="64176"/>
            <a:ext cx="3565205"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eaLnBrk="1" fontAlgn="base" hangingPunct="1">
              <a:spcBef>
                <a:spcPct val="0"/>
              </a:spcBef>
              <a:spcAft>
                <a:spcPct val="0"/>
              </a:spcAft>
              <a:defRPr/>
            </a:pPr>
            <a:r>
              <a:rPr lang="zh-CN" altLang="en-US" sz="2800" b="1" kern="0" dirty="0">
                <a:solidFill>
                  <a:schemeClr val="bg1"/>
                </a:solidFill>
                <a:latin typeface="微软雅黑" panose="020B0503020204020204" pitchFamily="34" charset="-122"/>
                <a:ea typeface="微软雅黑" panose="020B0503020204020204" pitchFamily="34" charset="-122"/>
              </a:rPr>
              <a:t> 出口退税税收风险</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3"/>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65"/>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25"/>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62"/>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64"/>
                                        </p:tgtEl>
                                        <p:attrNameLst>
                                          <p:attrName>r</p:attrName>
                                        </p:attrNameLst>
                                      </p:cBhvr>
                                    </p:animRot>
                                  </p:childTnLst>
                                </p:cTn>
                              </p:par>
                              <p:par>
                                <p:cTn id="15" presetID="8" presetClass="emph" presetSubtype="0" fill="hold" grpId="0" nodeType="withEffect">
                                  <p:stCondLst>
                                    <p:cond delay="0"/>
                                  </p:stCondLst>
                                  <p:childTnLst>
                                    <p:animRot by="21600000">
                                      <p:cBhvr>
                                        <p:cTn id="16" dur="2000" fill="hold"/>
                                        <p:tgtEl>
                                          <p:spTgt spid="63"/>
                                        </p:tgtEl>
                                        <p:attrNameLst>
                                          <p:attrName>r</p:attrName>
                                        </p:attrNameLst>
                                      </p:cBhvr>
                                    </p:animRot>
                                  </p:childTnLst>
                                </p:cTn>
                              </p:par>
                              <p:par>
                                <p:cTn id="17" presetID="8" presetClass="emph" presetSubtype="0" fill="hold" grpId="0" nodeType="withEffect">
                                  <p:stCondLst>
                                    <p:cond delay="0"/>
                                  </p:stCondLst>
                                  <p:childTnLst>
                                    <p:animRot by="21600000">
                                      <p:cBhvr>
                                        <p:cTn id="18" dur="2000" fill="hold"/>
                                        <p:tgtEl>
                                          <p:spTgt spid="69"/>
                                        </p:tgtEl>
                                        <p:attrNameLst>
                                          <p:attrName>r</p:attrName>
                                        </p:attrNameLst>
                                      </p:cBhvr>
                                    </p:animRot>
                                  </p:childTnLst>
                                </p:cTn>
                              </p:par>
                              <p:par>
                                <p:cTn id="19" presetID="8" presetClass="emph" presetSubtype="0" fill="hold" grpId="0" nodeType="withEffect">
                                  <p:stCondLst>
                                    <p:cond delay="0"/>
                                  </p:stCondLst>
                                  <p:childTnLst>
                                    <p:animRot by="21600000">
                                      <p:cBhvr>
                                        <p:cTn id="20" dur="2000" fill="hold"/>
                                        <p:tgtEl>
                                          <p:spTgt spid="26"/>
                                        </p:tgtEl>
                                        <p:attrNameLst>
                                          <p:attrName>r</p:attrName>
                                        </p:attrNameLst>
                                      </p:cBhvr>
                                    </p:animRot>
                                  </p:childTnLst>
                                </p:cTn>
                              </p:par>
                              <p:par>
                                <p:cTn id="21" presetID="8" presetClass="emph" presetSubtype="0" fill="hold" grpId="0" nodeType="withEffect">
                                  <p:stCondLst>
                                    <p:cond delay="0"/>
                                  </p:stCondLst>
                                  <p:childTnLst>
                                    <p:animRot by="21600000">
                                      <p:cBhvr>
                                        <p:cTn id="22" dur="2000" fill="hold"/>
                                        <p:tgtEl>
                                          <p:spTgt spid="70"/>
                                        </p:tgtEl>
                                        <p:attrNameLst>
                                          <p:attrName>r</p:attrName>
                                        </p:attrNameLst>
                                      </p:cBhvr>
                                    </p:animRot>
                                  </p:childTnLst>
                                </p:cTn>
                              </p:par>
                              <p:par>
                                <p:cTn id="23" presetID="8" presetClass="emph" presetSubtype="0" fill="hold" grpId="0" nodeType="withEffect">
                                  <p:stCondLst>
                                    <p:cond delay="0"/>
                                  </p:stCondLst>
                                  <p:childTnLst>
                                    <p:animRot by="21600000">
                                      <p:cBhvr>
                                        <p:cTn id="24" dur="2000" fill="hold"/>
                                        <p:tgtEl>
                                          <p:spTgt spid="66"/>
                                        </p:tgtEl>
                                        <p:attrNameLst>
                                          <p:attrName>r</p:attrName>
                                        </p:attrNameLst>
                                      </p:cBhvr>
                                    </p:animRot>
                                  </p:childTnLst>
                                </p:cTn>
                              </p:par>
                              <p:par>
                                <p:cTn id="25" presetID="8" presetClass="emph" presetSubtype="0" fill="hold" grpId="0" nodeType="withEffect">
                                  <p:stCondLst>
                                    <p:cond delay="0"/>
                                  </p:stCondLst>
                                  <p:childTnLst>
                                    <p:animRot by="21600000">
                                      <p:cBhvr>
                                        <p:cTn id="26" dur="2000" fill="hold"/>
                                        <p:tgtEl>
                                          <p:spTgt spid="68"/>
                                        </p:tgtEl>
                                        <p:attrNameLst>
                                          <p:attrName>r</p:attrName>
                                        </p:attrNameLst>
                                      </p:cBhvr>
                                    </p:animRot>
                                  </p:childTnLst>
                                </p:cTn>
                              </p:par>
                              <p:par>
                                <p:cTn id="27" presetID="8" presetClass="emph" presetSubtype="0" fill="hold" grpId="0" nodeType="withEffect">
                                  <p:stCondLst>
                                    <p:cond delay="0"/>
                                  </p:stCondLst>
                                  <p:childTnLst>
                                    <p:animRot by="21600000">
                                      <p:cBhvr>
                                        <p:cTn id="28" dur="2000" fill="hold"/>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62" grpId="0"/>
      <p:bldP spid="63" grpId="0"/>
      <p:bldP spid="64" grpId="0"/>
      <p:bldP spid="65" grpId="0"/>
      <p:bldP spid="66" grpId="0" animBg="1"/>
      <p:bldP spid="68" grpId="0" animBg="1"/>
      <p:bldP spid="69" grpId="0" animBg="1"/>
      <p:bldP spid="7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2"/>
            <a:ext cx="2987523" cy="48389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09634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1</a:t>
            </a:r>
            <a:r>
              <a:rPr lang="zh-CN" altLang="en-US" sz="2400" b="1" dirty="0">
                <a:solidFill>
                  <a:schemeClr val="bg1"/>
                </a:solidFill>
                <a:latin typeface="微软雅黑" panose="020B0503020204020204" pitchFamily="34" charset="-122"/>
                <a:ea typeface="微软雅黑" panose="020B0503020204020204" pitchFamily="34" charset="-122"/>
              </a:rPr>
              <a:t>、出口申报不实</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23528" y="825357"/>
            <a:ext cx="5472608" cy="307777"/>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相关案例：</a:t>
            </a:r>
            <a:endParaRPr lang="zh-CN" altLang="en-US" dirty="0"/>
          </a:p>
        </p:txBody>
      </p:sp>
      <p:pic>
        <p:nvPicPr>
          <p:cNvPr id="7" name="图片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437719" y="1133134"/>
            <a:ext cx="4706282" cy="3998901"/>
          </a:xfrm>
          <a:prstGeom prst="rect">
            <a:avLst/>
          </a:prstGeom>
        </p:spPr>
      </p:pic>
      <p:sp>
        <p:nvSpPr>
          <p:cNvPr id="8" name="矩形 7"/>
          <p:cNvSpPr/>
          <p:nvPr/>
        </p:nvSpPr>
        <p:spPr>
          <a:xfrm>
            <a:off x="629966" y="3723878"/>
            <a:ext cx="1872208" cy="14401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0" y="1121669"/>
            <a:ext cx="4437718" cy="4010366"/>
          </a:xfrm>
          <a:prstGeom prst="rect">
            <a:avLst/>
          </a:prstGeom>
        </p:spPr>
      </p:pic>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2"/>
            <a:ext cx="2987523" cy="48389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02433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1</a:t>
            </a:r>
            <a:r>
              <a:rPr lang="zh-CN" altLang="en-US" sz="2400" b="1" dirty="0">
                <a:solidFill>
                  <a:schemeClr val="bg1"/>
                </a:solidFill>
                <a:latin typeface="微软雅黑" panose="020B0503020204020204" pitchFamily="34" charset="-122"/>
                <a:ea typeface="微软雅黑" panose="020B0503020204020204" pitchFamily="34" charset="-122"/>
              </a:rPr>
              <a:t>、出口申报不实</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663788" y="845300"/>
            <a:ext cx="5472608" cy="523220"/>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相关政策：</a:t>
            </a:r>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2013</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65</a:t>
            </a:r>
            <a:r>
              <a:rPr lang="zh-CN" altLang="en-US" sz="1400" dirty="0">
                <a:latin typeface="微软雅黑" panose="020B0503020204020204" pitchFamily="34" charset="-122"/>
                <a:ea typeface="微软雅黑" panose="020B0503020204020204" pitchFamily="34" charset="-122"/>
              </a:rPr>
              <a:t>号 关于出口货物劳务增值税和消费税有关问题的公告</a:t>
            </a:r>
            <a:endParaRPr lang="zh-CN" altLang="en-US" dirty="0"/>
          </a:p>
        </p:txBody>
      </p:sp>
      <p:sp>
        <p:nvSpPr>
          <p:cNvPr id="3" name="文本框 2"/>
          <p:cNvSpPr txBox="1"/>
          <p:nvPr/>
        </p:nvSpPr>
        <p:spPr>
          <a:xfrm>
            <a:off x="2771800" y="1709396"/>
            <a:ext cx="5256584" cy="2031325"/>
          </a:xfrm>
          <a:prstGeom prst="rect">
            <a:avLst/>
          </a:prstGeom>
          <a:noFill/>
        </p:spPr>
        <p:txBody>
          <a:bodyPr wrap="square" rtlCol="0">
            <a:spAutoFit/>
          </a:bodyPr>
          <a:lstStyle/>
          <a:p>
            <a:r>
              <a:rPr lang="zh-CN" altLang="en-US" dirty="0" smtClean="0"/>
              <a:t>出口</a:t>
            </a:r>
            <a:r>
              <a:rPr lang="zh-CN" altLang="en-US" dirty="0"/>
              <a:t>企业按规定向国家商检、海关、外汇管理等对出口货物相关事项实施监管核查部门</a:t>
            </a:r>
            <a:r>
              <a:rPr lang="zh-CN" altLang="en-US" b="1" dirty="0"/>
              <a:t>报送的资料中，属于申报出口退（免）税规定的凭证资料及备案单证的</a:t>
            </a:r>
            <a:r>
              <a:rPr lang="zh-CN" altLang="en-US" dirty="0"/>
              <a:t>，如果上述部门或主管税务机关发现为</a:t>
            </a:r>
            <a:r>
              <a:rPr lang="zh-CN" altLang="en-US" b="1" dirty="0"/>
              <a:t>虚假或其内容不实的</a:t>
            </a:r>
            <a:r>
              <a:rPr lang="zh-CN" altLang="en-US" dirty="0"/>
              <a:t>，其对应的出口货物不适用增值税退（免）税和免税政策，适用增值税</a:t>
            </a:r>
            <a:r>
              <a:rPr lang="zh-CN" altLang="en-US" b="1" dirty="0"/>
              <a:t>征税</a:t>
            </a:r>
            <a:r>
              <a:rPr lang="zh-CN" altLang="en-US" dirty="0"/>
              <a:t>政策。查实属于偷骗税的按照相应的规定处理。</a:t>
            </a:r>
          </a:p>
        </p:txBody>
      </p:sp>
      <p:grpSp>
        <p:nvGrpSpPr>
          <p:cNvPr id="13" name="组合 11"/>
          <p:cNvGrpSpPr/>
          <p:nvPr/>
        </p:nvGrpSpPr>
        <p:grpSpPr>
          <a:xfrm>
            <a:off x="703020" y="1190137"/>
            <a:ext cx="1780548" cy="2601331"/>
            <a:chOff x="811730" y="1203966"/>
            <a:chExt cx="1800000" cy="3312000"/>
          </a:xfrm>
        </p:grpSpPr>
        <p:sp>
          <p:nvSpPr>
            <p:cNvPr id="14" name="矩形 13"/>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梯形 14"/>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16" name="矩形 15"/>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4" name="矩形 3"/>
          <p:cNvSpPr/>
          <p:nvPr/>
        </p:nvSpPr>
        <p:spPr>
          <a:xfrm>
            <a:off x="1012072" y="2182473"/>
            <a:ext cx="1107996" cy="646331"/>
          </a:xfrm>
          <a:prstGeom prst="rect">
            <a:avLst/>
          </a:prstGeom>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出口货物</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申报不实</a:t>
            </a: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2"/>
            <a:ext cx="2987523" cy="48389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02433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b="1" dirty="0" smtClean="0">
                <a:solidFill>
                  <a:schemeClr val="bg1"/>
                </a:solidFill>
                <a:latin typeface="微软雅黑" panose="020B0503020204020204" pitchFamily="34" charset="-122"/>
                <a:ea typeface="微软雅黑" panose="020B0503020204020204" pitchFamily="34" charset="-122"/>
              </a:rPr>
              <a:t>2</a:t>
            </a:r>
            <a:r>
              <a:rPr lang="zh-CN" altLang="en-US" sz="2400" b="1" dirty="0" smtClean="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申报超期</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663788" y="845300"/>
            <a:ext cx="5240782" cy="3877985"/>
          </a:xfrm>
          <a:prstGeom prst="rect">
            <a:avLst/>
          </a:prstGeom>
          <a:noFill/>
        </p:spPr>
        <p:txBody>
          <a:bodyPr wrap="square" rtlCol="0">
            <a:spAutoFit/>
          </a:bodyPr>
          <a:lstStyle/>
          <a:p>
            <a:r>
              <a:rPr lang="zh-CN" altLang="en-US" sz="1600" b="1" dirty="0"/>
              <a:t>退税：</a:t>
            </a:r>
            <a:r>
              <a:rPr lang="zh-CN" altLang="en-US" sz="1400" dirty="0"/>
              <a:t>　企业应在货物报关出口之日（以出口货物报关单</a:t>
            </a:r>
            <a:r>
              <a:rPr lang="en-US" altLang="zh-CN" sz="1400" dirty="0"/>
              <a:t>〈</a:t>
            </a:r>
            <a:r>
              <a:rPr lang="zh-CN" altLang="en-US" sz="1400" dirty="0"/>
              <a:t>出口退税专用</a:t>
            </a:r>
            <a:r>
              <a:rPr lang="en-US" altLang="zh-CN" sz="1400" dirty="0"/>
              <a:t>〉</a:t>
            </a:r>
            <a:r>
              <a:rPr lang="zh-CN" altLang="en-US" sz="1400" dirty="0"/>
              <a:t>上的出口日期为准，下同）次月起至</a:t>
            </a:r>
            <a:r>
              <a:rPr lang="zh-CN" altLang="en-US" sz="1400" b="1" dirty="0"/>
              <a:t>次年</a:t>
            </a:r>
            <a:r>
              <a:rPr lang="en-US" altLang="zh-CN" sz="1400" b="1" dirty="0"/>
              <a:t>4</a:t>
            </a:r>
            <a:r>
              <a:rPr lang="zh-CN" altLang="en-US" sz="1400" b="1" dirty="0"/>
              <a:t>月</a:t>
            </a:r>
            <a:r>
              <a:rPr lang="en-US" altLang="zh-CN" sz="1400" b="1" dirty="0"/>
              <a:t>30</a:t>
            </a:r>
            <a:r>
              <a:rPr lang="zh-CN" altLang="en-US" sz="1400" b="1" dirty="0"/>
              <a:t>日前</a:t>
            </a:r>
            <a:r>
              <a:rPr lang="zh-CN" altLang="en-US" sz="1400" dirty="0"/>
              <a:t>的各</a:t>
            </a:r>
            <a:r>
              <a:rPr lang="zh-CN" altLang="en-US" sz="1400" b="1" dirty="0"/>
              <a:t>增值税纳税申报期内</a:t>
            </a:r>
            <a:r>
              <a:rPr lang="zh-CN" altLang="en-US" sz="1400" dirty="0"/>
              <a:t>收齐有关凭证，向主管税务机关申报办理出口货物增值税免抵退税及消费税退税。逾期的，企业不得申报免抵退税。</a:t>
            </a:r>
            <a:endParaRPr lang="en-US" altLang="zh-CN" sz="1400" dirty="0"/>
          </a:p>
          <a:p>
            <a:r>
              <a:rPr lang="zh-CN" altLang="en-US" sz="1400" dirty="0"/>
              <a:t>    </a:t>
            </a:r>
            <a:r>
              <a:rPr lang="en-US" altLang="zh-CN" sz="1400" dirty="0"/>
              <a:t>   </a:t>
            </a:r>
          </a:p>
          <a:p>
            <a:r>
              <a:rPr lang="zh-CN" altLang="en-US" sz="1600" b="1" dirty="0"/>
              <a:t>免税：</a:t>
            </a:r>
            <a:r>
              <a:rPr lang="zh-CN" altLang="en-US" sz="1400" dirty="0"/>
              <a:t>“未在规定的纳税申报期内按规定申报免税”是指出口企业或其他单位未在报关出口之日的次月至</a:t>
            </a:r>
            <a:r>
              <a:rPr lang="zh-CN" altLang="en-US" sz="1400" b="1" dirty="0"/>
              <a:t>次年</a:t>
            </a:r>
            <a:r>
              <a:rPr lang="en-US" altLang="zh-CN" sz="1400" b="1" dirty="0"/>
              <a:t>5</a:t>
            </a:r>
            <a:r>
              <a:rPr lang="zh-CN" altLang="en-US" sz="1400" b="1" dirty="0"/>
              <a:t>月</a:t>
            </a:r>
            <a:r>
              <a:rPr lang="en-US" altLang="zh-CN" sz="1400" b="1" dirty="0"/>
              <a:t>31</a:t>
            </a:r>
            <a:r>
              <a:rPr lang="zh-CN" altLang="en-US" sz="1400" b="1" dirty="0"/>
              <a:t>日前</a:t>
            </a:r>
            <a:r>
              <a:rPr lang="zh-CN" altLang="en-US" sz="1400" dirty="0"/>
              <a:t>的各</a:t>
            </a:r>
            <a:r>
              <a:rPr lang="zh-CN" altLang="en-US" sz="1400" b="1" dirty="0"/>
              <a:t>增值税纳税申报期内</a:t>
            </a:r>
            <a:r>
              <a:rPr lang="zh-CN" altLang="en-US" sz="1400" dirty="0"/>
              <a:t>填报</a:t>
            </a:r>
            <a:r>
              <a:rPr lang="en-US" altLang="zh-CN" sz="1400" dirty="0"/>
              <a:t>《</a:t>
            </a:r>
            <a:r>
              <a:rPr lang="zh-CN" altLang="en-US" sz="1400" dirty="0"/>
              <a:t>免税出口货物劳务明细表</a:t>
            </a:r>
            <a:r>
              <a:rPr lang="en-US" altLang="zh-CN" sz="1400" dirty="0"/>
              <a:t>》</a:t>
            </a:r>
            <a:r>
              <a:rPr lang="zh-CN" altLang="en-US" sz="1400" dirty="0"/>
              <a:t>（附件</a:t>
            </a:r>
            <a:r>
              <a:rPr lang="en-US" altLang="zh-CN" sz="1400" dirty="0"/>
              <a:t>11</a:t>
            </a:r>
            <a:r>
              <a:rPr lang="zh-CN" altLang="en-US" sz="1400" dirty="0"/>
              <a:t>），</a:t>
            </a:r>
            <a:endParaRPr lang="en-US" altLang="zh-CN" sz="1400" dirty="0"/>
          </a:p>
          <a:p>
            <a:endParaRPr lang="en-US" altLang="zh-CN" sz="1600" b="1" dirty="0"/>
          </a:p>
          <a:p>
            <a:r>
              <a:rPr lang="zh-CN" altLang="en-US" sz="1600" b="1" dirty="0"/>
              <a:t>征税：</a:t>
            </a:r>
            <a:r>
              <a:rPr lang="zh-CN" altLang="zh-CN" sz="1400" dirty="0"/>
              <a:t>出口企业或其他单位对本年度的出口货物劳务，剔除已申报增值税退（免）税、免税，已按内销征收增值税、消费税，以及已开具代理出口证明的出口货物劳务后的余额，除内销免税货物按前款规定执行外，须在</a:t>
            </a:r>
            <a:r>
              <a:rPr lang="zh-CN" altLang="zh-CN" sz="1400" b="1" dirty="0"/>
              <a:t>次年</a:t>
            </a:r>
            <a:r>
              <a:rPr lang="en-US" altLang="zh-CN" sz="1400" b="1" dirty="0"/>
              <a:t>6</a:t>
            </a:r>
            <a:r>
              <a:rPr lang="zh-CN" altLang="zh-CN" sz="1400" b="1" dirty="0"/>
              <a:t>月份的增值税纳税申报期内申报</a:t>
            </a:r>
            <a:r>
              <a:rPr lang="zh-CN" altLang="zh-CN" sz="1400" dirty="0"/>
              <a:t>缴纳增值税、消费税。</a:t>
            </a:r>
            <a:endParaRPr lang="zh-CN" altLang="en-US" sz="1400" dirty="0"/>
          </a:p>
          <a:p>
            <a:endParaRPr lang="zh-CN" altLang="zh-CN" sz="1400" dirty="0"/>
          </a:p>
        </p:txBody>
      </p:sp>
      <p:grpSp>
        <p:nvGrpSpPr>
          <p:cNvPr id="13" name="组合 11"/>
          <p:cNvGrpSpPr/>
          <p:nvPr/>
        </p:nvGrpSpPr>
        <p:grpSpPr>
          <a:xfrm>
            <a:off x="703020" y="1190137"/>
            <a:ext cx="1780548" cy="2601331"/>
            <a:chOff x="811730" y="1203966"/>
            <a:chExt cx="1800000" cy="3312000"/>
          </a:xfrm>
        </p:grpSpPr>
        <p:sp>
          <p:nvSpPr>
            <p:cNvPr id="14" name="矩形 13"/>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梯形 14"/>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16" name="矩形 15"/>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4" name="矩形 3"/>
          <p:cNvSpPr/>
          <p:nvPr/>
        </p:nvSpPr>
        <p:spPr>
          <a:xfrm>
            <a:off x="1012072" y="2182473"/>
            <a:ext cx="1107996" cy="369332"/>
          </a:xfrm>
          <a:prstGeom prst="rect">
            <a:avLst/>
          </a:prstGeom>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申报时限</a:t>
            </a: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斜纹 14"/>
          <p:cNvSpPr/>
          <p:nvPr/>
        </p:nvSpPr>
        <p:spPr>
          <a:xfrm flipV="1">
            <a:off x="0" y="-40117"/>
            <a:ext cx="8408298" cy="5236046"/>
          </a:xfrm>
          <a:custGeom>
            <a:avLst/>
            <a:gdLst>
              <a:gd name="connsiteX0" fmla="*/ 0 w 7164288"/>
              <a:gd name="connsiteY0" fmla="*/ 4474917 h 4515967"/>
              <a:gd name="connsiteX1" fmla="*/ 7099165 w 7164288"/>
              <a:gd name="connsiteY1" fmla="*/ 0 h 4515967"/>
              <a:gd name="connsiteX2" fmla="*/ 7164288 w 7164288"/>
              <a:gd name="connsiteY2" fmla="*/ 0 h 4515967"/>
              <a:gd name="connsiteX3" fmla="*/ 0 w 7164288"/>
              <a:gd name="connsiteY3" fmla="*/ 4515967 h 4515967"/>
              <a:gd name="connsiteX4" fmla="*/ 0 w 7164288"/>
              <a:gd name="connsiteY4" fmla="*/ 4474917 h 4515967"/>
              <a:gd name="connsiteX0-1" fmla="*/ 0 w 7164288"/>
              <a:gd name="connsiteY0-2" fmla="*/ 4474917 h 4515967"/>
              <a:gd name="connsiteX1-3" fmla="*/ 6875881 w 7164288"/>
              <a:gd name="connsiteY1-4" fmla="*/ 0 h 4515967"/>
              <a:gd name="connsiteX2-5" fmla="*/ 7164288 w 7164288"/>
              <a:gd name="connsiteY2-6" fmla="*/ 0 h 4515967"/>
              <a:gd name="connsiteX3-7" fmla="*/ 0 w 7164288"/>
              <a:gd name="connsiteY3-8" fmla="*/ 4515967 h 4515967"/>
              <a:gd name="connsiteX4-9" fmla="*/ 0 w 7164288"/>
              <a:gd name="connsiteY4-10" fmla="*/ 4474917 h 4515967"/>
              <a:gd name="connsiteX0-11" fmla="*/ 0 w 7164288"/>
              <a:gd name="connsiteY0-12" fmla="*/ 4474917 h 4515967"/>
              <a:gd name="connsiteX1-13" fmla="*/ 6748290 w 7164288"/>
              <a:gd name="connsiteY1-14" fmla="*/ 21265 h 4515967"/>
              <a:gd name="connsiteX2-15" fmla="*/ 7164288 w 7164288"/>
              <a:gd name="connsiteY2-16" fmla="*/ 0 h 4515967"/>
              <a:gd name="connsiteX3-17" fmla="*/ 0 w 7164288"/>
              <a:gd name="connsiteY3-18" fmla="*/ 4515967 h 4515967"/>
              <a:gd name="connsiteX4-19" fmla="*/ 0 w 7164288"/>
              <a:gd name="connsiteY4-20" fmla="*/ 4474917 h 4515967"/>
              <a:gd name="connsiteX0-21" fmla="*/ 0 w 7281246"/>
              <a:gd name="connsiteY0-22" fmla="*/ 3922024 h 4515967"/>
              <a:gd name="connsiteX1-23" fmla="*/ 6865248 w 7281246"/>
              <a:gd name="connsiteY1-24" fmla="*/ 21265 h 4515967"/>
              <a:gd name="connsiteX2-25" fmla="*/ 7281246 w 7281246"/>
              <a:gd name="connsiteY2-26" fmla="*/ 0 h 4515967"/>
              <a:gd name="connsiteX3-27" fmla="*/ 116958 w 7281246"/>
              <a:gd name="connsiteY3-28" fmla="*/ 4515967 h 4515967"/>
              <a:gd name="connsiteX4-29" fmla="*/ 0 w 7281246"/>
              <a:gd name="connsiteY4-30" fmla="*/ 3922024 h 4515967"/>
              <a:gd name="connsiteX0-31" fmla="*/ 0 w 7281246"/>
              <a:gd name="connsiteY0-32" fmla="*/ 3922024 h 5749344"/>
              <a:gd name="connsiteX1-33" fmla="*/ 6865248 w 7281246"/>
              <a:gd name="connsiteY1-34" fmla="*/ 21265 h 5749344"/>
              <a:gd name="connsiteX2-35" fmla="*/ 7281246 w 7281246"/>
              <a:gd name="connsiteY2-36" fmla="*/ 0 h 5749344"/>
              <a:gd name="connsiteX3-37" fmla="*/ 0 w 7281246"/>
              <a:gd name="connsiteY3-38" fmla="*/ 5749344 h 5749344"/>
              <a:gd name="connsiteX4-39" fmla="*/ 0 w 7281246"/>
              <a:gd name="connsiteY4-40" fmla="*/ 3922024 h 5749344"/>
              <a:gd name="connsiteX0-41" fmla="*/ 10633 w 7291879"/>
              <a:gd name="connsiteY0-42" fmla="*/ 3922024 h 5791875"/>
              <a:gd name="connsiteX1-43" fmla="*/ 6875881 w 7291879"/>
              <a:gd name="connsiteY1-44" fmla="*/ 21265 h 5791875"/>
              <a:gd name="connsiteX2-45" fmla="*/ 7291879 w 7291879"/>
              <a:gd name="connsiteY2-46" fmla="*/ 0 h 5791875"/>
              <a:gd name="connsiteX3-47" fmla="*/ 0 w 7291879"/>
              <a:gd name="connsiteY3-48" fmla="*/ 5791875 h 5791875"/>
              <a:gd name="connsiteX4-49" fmla="*/ 10633 w 7291879"/>
              <a:gd name="connsiteY4-50" fmla="*/ 3922024 h 5791875"/>
              <a:gd name="connsiteX0-51" fmla="*/ 10633 w 8408298"/>
              <a:gd name="connsiteY0-52" fmla="*/ 3900759 h 5770610"/>
              <a:gd name="connsiteX1-53" fmla="*/ 6875881 w 8408298"/>
              <a:gd name="connsiteY1-54" fmla="*/ 0 h 5770610"/>
              <a:gd name="connsiteX2-55" fmla="*/ 8408298 w 8408298"/>
              <a:gd name="connsiteY2-56" fmla="*/ 595424 h 5770610"/>
              <a:gd name="connsiteX3-57" fmla="*/ 0 w 8408298"/>
              <a:gd name="connsiteY3-58" fmla="*/ 5770610 h 5770610"/>
              <a:gd name="connsiteX4-59" fmla="*/ 10633 w 8408298"/>
              <a:gd name="connsiteY4-60" fmla="*/ 3900759 h 5770610"/>
              <a:gd name="connsiteX0-61" fmla="*/ 10633 w 8408298"/>
              <a:gd name="connsiteY0-62" fmla="*/ 3305335 h 5175186"/>
              <a:gd name="connsiteX1-63" fmla="*/ 6833351 w 8408298"/>
              <a:gd name="connsiteY1-64" fmla="*/ 10631 h 5175186"/>
              <a:gd name="connsiteX2-65" fmla="*/ 8408298 w 8408298"/>
              <a:gd name="connsiteY2-66" fmla="*/ 0 h 5175186"/>
              <a:gd name="connsiteX3-67" fmla="*/ 0 w 8408298"/>
              <a:gd name="connsiteY3-68" fmla="*/ 5175186 h 5175186"/>
              <a:gd name="connsiteX4-69" fmla="*/ 10633 w 8408298"/>
              <a:gd name="connsiteY4-70" fmla="*/ 3305335 h 5175186"/>
              <a:gd name="connsiteX0-71" fmla="*/ 10633 w 8408298"/>
              <a:gd name="connsiteY0-72" fmla="*/ 3305335 h 5175186"/>
              <a:gd name="connsiteX1-73" fmla="*/ 6833351 w 8408298"/>
              <a:gd name="connsiteY1-74" fmla="*/ 10631 h 5175186"/>
              <a:gd name="connsiteX2-75" fmla="*/ 8408298 w 8408298"/>
              <a:gd name="connsiteY2-76" fmla="*/ 0 h 5175186"/>
              <a:gd name="connsiteX3-77" fmla="*/ 30720 w 8408298"/>
              <a:gd name="connsiteY3-78" fmla="*/ 5145431 h 5175186"/>
              <a:gd name="connsiteX4-79" fmla="*/ 0 w 8408298"/>
              <a:gd name="connsiteY4-80" fmla="*/ 5175186 h 5175186"/>
              <a:gd name="connsiteX5" fmla="*/ 10633 w 8408298"/>
              <a:gd name="connsiteY5" fmla="*/ 3305335 h 5175186"/>
              <a:gd name="connsiteX0-81" fmla="*/ 10633 w 8408298"/>
              <a:gd name="connsiteY0-82" fmla="*/ 3305335 h 5175186"/>
              <a:gd name="connsiteX1-83" fmla="*/ 6833351 w 8408298"/>
              <a:gd name="connsiteY1-84" fmla="*/ 10631 h 5175186"/>
              <a:gd name="connsiteX2-85" fmla="*/ 8408298 w 8408298"/>
              <a:gd name="connsiteY2-86" fmla="*/ 0 h 5175186"/>
              <a:gd name="connsiteX3-87" fmla="*/ 30720 w 8408298"/>
              <a:gd name="connsiteY3-88" fmla="*/ 5145431 h 5175186"/>
              <a:gd name="connsiteX4-89" fmla="*/ 0 w 8408298"/>
              <a:gd name="connsiteY4-90" fmla="*/ 5175186 h 5175186"/>
              <a:gd name="connsiteX5-91" fmla="*/ 10633 w 8408298"/>
              <a:gd name="connsiteY5-92" fmla="*/ 3305335 h 5175186"/>
              <a:gd name="connsiteX0-93" fmla="*/ 10633 w 8408298"/>
              <a:gd name="connsiteY0-94" fmla="*/ 3305335 h 5175186"/>
              <a:gd name="connsiteX1-95" fmla="*/ 6833351 w 8408298"/>
              <a:gd name="connsiteY1-96" fmla="*/ 10631 h 5175186"/>
              <a:gd name="connsiteX2-97" fmla="*/ 8408298 w 8408298"/>
              <a:gd name="connsiteY2-98" fmla="*/ 0 h 5175186"/>
              <a:gd name="connsiteX3-99" fmla="*/ 30720 w 8408298"/>
              <a:gd name="connsiteY3-100" fmla="*/ 5145431 h 5175186"/>
              <a:gd name="connsiteX4-101" fmla="*/ 0 w 8408298"/>
              <a:gd name="connsiteY4-102" fmla="*/ 5175186 h 5175186"/>
              <a:gd name="connsiteX5-103" fmla="*/ 10633 w 8408298"/>
              <a:gd name="connsiteY5-104" fmla="*/ 3305335 h 5175186"/>
              <a:gd name="connsiteX0-105" fmla="*/ 10633 w 8408298"/>
              <a:gd name="connsiteY0-106" fmla="*/ 3305335 h 5175186"/>
              <a:gd name="connsiteX1-107" fmla="*/ 6833351 w 8408298"/>
              <a:gd name="connsiteY1-108" fmla="*/ 10631 h 5175186"/>
              <a:gd name="connsiteX2-109" fmla="*/ 8408298 w 8408298"/>
              <a:gd name="connsiteY2-110" fmla="*/ 0 h 5175186"/>
              <a:gd name="connsiteX3-111" fmla="*/ 30720 w 8408298"/>
              <a:gd name="connsiteY3-112" fmla="*/ 5145431 h 5175186"/>
              <a:gd name="connsiteX4-113" fmla="*/ 0 w 8408298"/>
              <a:gd name="connsiteY4-114" fmla="*/ 5175186 h 5175186"/>
              <a:gd name="connsiteX5-115" fmla="*/ 10633 w 8408298"/>
              <a:gd name="connsiteY5-116" fmla="*/ 3305335 h 5175186"/>
              <a:gd name="connsiteX0-117" fmla="*/ 10633 w 8408298"/>
              <a:gd name="connsiteY0-118" fmla="*/ 3305335 h 5175186"/>
              <a:gd name="connsiteX1-119" fmla="*/ 6833351 w 8408298"/>
              <a:gd name="connsiteY1-120" fmla="*/ 10631 h 5175186"/>
              <a:gd name="connsiteX2-121" fmla="*/ 8408298 w 8408298"/>
              <a:gd name="connsiteY2-122" fmla="*/ 0 h 5175186"/>
              <a:gd name="connsiteX3-123" fmla="*/ 62617 w 8408298"/>
              <a:gd name="connsiteY3-124" fmla="*/ 5102901 h 5175186"/>
              <a:gd name="connsiteX4-125" fmla="*/ 30720 w 8408298"/>
              <a:gd name="connsiteY4-126" fmla="*/ 5145431 h 5175186"/>
              <a:gd name="connsiteX5-127" fmla="*/ 0 w 8408298"/>
              <a:gd name="connsiteY5-128" fmla="*/ 5175186 h 5175186"/>
              <a:gd name="connsiteX6" fmla="*/ 10633 w 8408298"/>
              <a:gd name="connsiteY6" fmla="*/ 3305335 h 5175186"/>
              <a:gd name="connsiteX0-129" fmla="*/ 10633 w 8408298"/>
              <a:gd name="connsiteY0-130" fmla="*/ 3305335 h 5175186"/>
              <a:gd name="connsiteX1-131" fmla="*/ 6833351 w 8408298"/>
              <a:gd name="connsiteY1-132" fmla="*/ 10631 h 5175186"/>
              <a:gd name="connsiteX2-133" fmla="*/ 8408298 w 8408298"/>
              <a:gd name="connsiteY2-134" fmla="*/ 0 h 5175186"/>
              <a:gd name="connsiteX3-135" fmla="*/ 1646868 w 8408298"/>
              <a:gd name="connsiteY3-136" fmla="*/ 5134799 h 5175186"/>
              <a:gd name="connsiteX4-137" fmla="*/ 30720 w 8408298"/>
              <a:gd name="connsiteY4-138" fmla="*/ 5145431 h 5175186"/>
              <a:gd name="connsiteX5-139" fmla="*/ 0 w 8408298"/>
              <a:gd name="connsiteY5-140" fmla="*/ 5175186 h 5175186"/>
              <a:gd name="connsiteX6-141" fmla="*/ 10633 w 8408298"/>
              <a:gd name="connsiteY6-142" fmla="*/ 3305335 h 5175186"/>
              <a:gd name="connsiteX0-143" fmla="*/ 10633 w 8408298"/>
              <a:gd name="connsiteY0-144" fmla="*/ 3305335 h 5175186"/>
              <a:gd name="connsiteX1-145" fmla="*/ 6833351 w 8408298"/>
              <a:gd name="connsiteY1-146" fmla="*/ 10631 h 5175186"/>
              <a:gd name="connsiteX2-147" fmla="*/ 8408298 w 8408298"/>
              <a:gd name="connsiteY2-148" fmla="*/ 0 h 5175186"/>
              <a:gd name="connsiteX3-149" fmla="*/ 1678765 w 8408298"/>
              <a:gd name="connsiteY3-150" fmla="*/ 5166697 h 5175186"/>
              <a:gd name="connsiteX4-151" fmla="*/ 30720 w 8408298"/>
              <a:gd name="connsiteY4-152" fmla="*/ 5145431 h 5175186"/>
              <a:gd name="connsiteX5-153" fmla="*/ 0 w 8408298"/>
              <a:gd name="connsiteY5-154" fmla="*/ 5175186 h 5175186"/>
              <a:gd name="connsiteX6-155" fmla="*/ 10633 w 8408298"/>
              <a:gd name="connsiteY6-156" fmla="*/ 3305335 h 5175186"/>
              <a:gd name="connsiteX0-157" fmla="*/ 10633 w 8408298"/>
              <a:gd name="connsiteY0-158" fmla="*/ 3305335 h 5175186"/>
              <a:gd name="connsiteX1-159" fmla="*/ 6833351 w 8408298"/>
              <a:gd name="connsiteY1-160" fmla="*/ 10631 h 5175186"/>
              <a:gd name="connsiteX2-161" fmla="*/ 8408298 w 8408298"/>
              <a:gd name="connsiteY2-162" fmla="*/ 0 h 5175186"/>
              <a:gd name="connsiteX3-163" fmla="*/ 2795184 w 8408298"/>
              <a:gd name="connsiteY3-164" fmla="*/ 5166697 h 5175186"/>
              <a:gd name="connsiteX4-165" fmla="*/ 30720 w 8408298"/>
              <a:gd name="connsiteY4-166" fmla="*/ 5145431 h 5175186"/>
              <a:gd name="connsiteX5-167" fmla="*/ 0 w 8408298"/>
              <a:gd name="connsiteY5-168" fmla="*/ 5175186 h 5175186"/>
              <a:gd name="connsiteX6-169" fmla="*/ 10633 w 8408298"/>
              <a:gd name="connsiteY6-170" fmla="*/ 3305335 h 5175186"/>
              <a:gd name="connsiteX0-171" fmla="*/ 10633 w 8408298"/>
              <a:gd name="connsiteY0-172" fmla="*/ 3305335 h 5175186"/>
              <a:gd name="connsiteX1-173" fmla="*/ 6833351 w 8408298"/>
              <a:gd name="connsiteY1-174" fmla="*/ 10631 h 5175186"/>
              <a:gd name="connsiteX2-175" fmla="*/ 8408298 w 8408298"/>
              <a:gd name="connsiteY2-176" fmla="*/ 0 h 5175186"/>
              <a:gd name="connsiteX3-177" fmla="*/ 2444309 w 8408298"/>
              <a:gd name="connsiteY3-178" fmla="*/ 5166697 h 5175186"/>
              <a:gd name="connsiteX4-179" fmla="*/ 30720 w 8408298"/>
              <a:gd name="connsiteY4-180" fmla="*/ 5145431 h 5175186"/>
              <a:gd name="connsiteX5-181" fmla="*/ 0 w 8408298"/>
              <a:gd name="connsiteY5-182" fmla="*/ 5175186 h 5175186"/>
              <a:gd name="connsiteX6-183" fmla="*/ 10633 w 8408298"/>
              <a:gd name="connsiteY6-184" fmla="*/ 3305335 h 51751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141" y="connsiteY6-142"/>
              </a:cxn>
            </a:cxnLst>
            <a:rect l="l" t="t" r="r" b="b"/>
            <a:pathLst>
              <a:path w="8408298" h="5175186">
                <a:moveTo>
                  <a:pt x="10633" y="3305335"/>
                </a:moveTo>
                <a:lnTo>
                  <a:pt x="6833351" y="10631"/>
                </a:lnTo>
                <a:lnTo>
                  <a:pt x="8408298" y="0"/>
                </a:lnTo>
                <a:lnTo>
                  <a:pt x="2444309" y="5166697"/>
                </a:lnTo>
                <a:lnTo>
                  <a:pt x="30720" y="5145431"/>
                </a:lnTo>
                <a:lnTo>
                  <a:pt x="0" y="5175186"/>
                </a:lnTo>
                <a:cubicBezTo>
                  <a:pt x="3544" y="4551902"/>
                  <a:pt x="7089" y="3928619"/>
                  <a:pt x="10633" y="3305335"/>
                </a:cubicBezTo>
                <a:close/>
              </a:path>
            </a:pathLst>
          </a:cu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0" name="梯形 39"/>
          <p:cNvSpPr/>
          <p:nvPr/>
        </p:nvSpPr>
        <p:spPr>
          <a:xfrm rot="5400000">
            <a:off x="3590076" y="-406762"/>
            <a:ext cx="2211499" cy="5144191"/>
          </a:xfrm>
          <a:prstGeom prst="trapezoid">
            <a:avLst>
              <a:gd name="adj" fmla="val 19711"/>
            </a:avLst>
          </a:prstGeom>
          <a:solidFill>
            <a:srgbClr val="F457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42" name="梯形 41"/>
          <p:cNvSpPr/>
          <p:nvPr/>
        </p:nvSpPr>
        <p:spPr>
          <a:xfrm rot="5400000">
            <a:off x="6859425" y="2472264"/>
            <a:ext cx="357576" cy="432048"/>
          </a:xfrm>
          <a:prstGeom prst="trapezoid">
            <a:avLst>
              <a:gd name="adj" fmla="val 13106"/>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3" name="矩形 42"/>
          <p:cNvSpPr/>
          <p:nvPr/>
        </p:nvSpPr>
        <p:spPr>
          <a:xfrm>
            <a:off x="3322689" y="1740754"/>
            <a:ext cx="2659702" cy="830997"/>
          </a:xfrm>
          <a:prstGeom prst="rect">
            <a:avLst/>
          </a:prstGeom>
          <a:noFill/>
          <a:ln>
            <a:noFill/>
          </a:ln>
          <a:effectLst>
            <a:outerShdw blurRad="50800" dist="38100" dir="13500000" algn="br" rotWithShape="0">
              <a:prstClr val="black">
                <a:alpha val="40000"/>
              </a:prstClr>
            </a:outerShdw>
          </a:effectLst>
        </p:spPr>
        <p:txBody>
          <a:bodyPr wrap="none" lIns="91440" tIns="45720" rIns="91440" bIns="45720">
            <a:spAutoFit/>
          </a:bodyPr>
          <a:lstStyle/>
          <a:p>
            <a:pPr algn="ctr"/>
            <a:r>
              <a:rPr lang="zh-CN" altLang="en-US" sz="4800" b="1" cap="none" spc="0" dirty="0">
                <a:ln w="12700">
                  <a:solidFill>
                    <a:schemeClr val="bg1"/>
                  </a:solidFill>
                  <a:prstDash val="solid"/>
                </a:ln>
                <a:solidFill>
                  <a:schemeClr val="bg1"/>
                </a:solidFill>
                <a:effectLst>
                  <a:outerShdw blurRad="41275" dist="20320" dir="1800000" algn="tl" rotWithShape="0">
                    <a:srgbClr val="000000">
                      <a:alpha val="40000"/>
                    </a:srgbClr>
                  </a:outerShdw>
                </a:effectLst>
              </a:rPr>
              <a:t>谢谢观赏</a:t>
            </a:r>
          </a:p>
        </p:txBody>
      </p:sp>
    </p:spTree>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11510"/>
            <a:ext cx="8229600" cy="1212166"/>
          </a:xfrm>
        </p:spPr>
        <p:txBody>
          <a:bodyPr/>
          <a:lstStyle/>
          <a:p>
            <a:pPr algn="ctr">
              <a:buNone/>
            </a:pPr>
            <a:endParaRPr lang="en-US" altLang="zh-CN" b="1" dirty="0">
              <a:solidFill>
                <a:schemeClr val="bg1"/>
              </a:solidFill>
              <a:latin typeface="微软雅黑" panose="020B0503020204020204" pitchFamily="34" charset="-122"/>
              <a:ea typeface="微软雅黑" panose="020B0503020204020204" pitchFamily="34" charset="-122"/>
            </a:endParaRPr>
          </a:p>
          <a:p>
            <a:pPr algn="ctr">
              <a:buNone/>
            </a:pPr>
            <a:r>
              <a:rPr lang="zh-CN" altLang="en-US" b="1" dirty="0">
                <a:solidFill>
                  <a:srgbClr val="C00000"/>
                </a:solidFill>
                <a:latin typeface="微软雅黑" panose="020B0503020204020204" pitchFamily="34" charset="-122"/>
                <a:ea typeface="微软雅黑" panose="020B0503020204020204" pitchFamily="34" charset="-122"/>
              </a:rPr>
              <a:t>第一部分 出口</a:t>
            </a:r>
            <a:r>
              <a:rPr lang="zh-CN" altLang="en-US" b="1" dirty="0" smtClean="0">
                <a:solidFill>
                  <a:srgbClr val="C00000"/>
                </a:solidFill>
                <a:latin typeface="微软雅黑" panose="020B0503020204020204" pitchFamily="34" charset="-122"/>
                <a:ea typeface="微软雅黑" panose="020B0503020204020204" pitchFamily="34" charset="-122"/>
              </a:rPr>
              <a:t>退税视同自产范围</a:t>
            </a:r>
            <a:endParaRPr lang="zh-CN" altLang="en-US" b="1" dirty="0">
              <a:solidFill>
                <a:srgbClr val="C00000"/>
              </a:solidFill>
              <a:latin typeface="微软雅黑" panose="020B0503020204020204" pitchFamily="34" charset="-122"/>
              <a:ea typeface="微软雅黑" panose="020B0503020204020204" pitchFamily="34" charset="-122"/>
            </a:endParaRPr>
          </a:p>
        </p:txBody>
      </p:sp>
      <p:pic>
        <p:nvPicPr>
          <p:cNvPr id="4" name="图片 3" descr="7971_151429039628_2.jpg"/>
          <p:cNvPicPr>
            <a:picLocks noChangeAspect="1"/>
          </p:cNvPicPr>
          <p:nvPr/>
        </p:nvPicPr>
        <p:blipFill>
          <a:blip r:embed="rId2" cstate="print"/>
          <a:stretch>
            <a:fillRect/>
          </a:stretch>
        </p:blipFill>
        <p:spPr>
          <a:xfrm>
            <a:off x="3635896" y="2427734"/>
            <a:ext cx="1929646" cy="2104321"/>
          </a:xfrm>
          <a:prstGeom prst="rect">
            <a:avLst/>
          </a:prstGeom>
          <a:ln>
            <a:noFill/>
          </a:ln>
          <a:effectLst>
            <a:softEdge rad="112500"/>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694460" y="848494"/>
            <a:ext cx="1780548" cy="2601331"/>
            <a:chOff x="811730" y="1203966"/>
            <a:chExt cx="1800000" cy="3312000"/>
          </a:xfrm>
        </p:grpSpPr>
        <p:sp>
          <p:nvSpPr>
            <p:cNvPr id="11" name="矩形 10"/>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2" name="矩形 21"/>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683568" y="1981459"/>
            <a:ext cx="1872008" cy="369332"/>
          </a:xfrm>
          <a:prstGeom prst="rect">
            <a:avLst/>
          </a:prstGeom>
          <a:effectLst>
            <a:outerShdw blurRad="50800" dist="38100" algn="l" rotWithShape="0">
              <a:prstClr val="black">
                <a:alpha val="40000"/>
              </a:prstClr>
            </a:outerShdw>
          </a:effec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视同自产范围</a:t>
            </a:r>
          </a:p>
        </p:txBody>
      </p:sp>
      <p:sp>
        <p:nvSpPr>
          <p:cNvPr id="8" name="矩形 7"/>
          <p:cNvSpPr/>
          <p:nvPr/>
        </p:nvSpPr>
        <p:spPr>
          <a:xfrm>
            <a:off x="703020" y="2427734"/>
            <a:ext cx="1800000" cy="368499"/>
          </a:xfrm>
          <a:prstGeom prst="rect">
            <a:avLst/>
          </a:prstGeom>
        </p:spPr>
        <p:txBody>
          <a:bodyPr wrap="square">
            <a:spAutoFit/>
          </a:bodyPr>
          <a:lstStyle/>
          <a:p>
            <a:pPr marL="285750" indent="-285750" algn="ctr">
              <a:lnSpc>
                <a:spcPts val="2300"/>
              </a:lnSpc>
            </a:pP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3"/>
            <a:ext cx="2987523" cy="50973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56520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出口退税基本要素</a:t>
            </a:r>
          </a:p>
        </p:txBody>
      </p:sp>
      <p:sp>
        <p:nvSpPr>
          <p:cNvPr id="41" name="TextBox 40"/>
          <p:cNvSpPr txBox="1"/>
          <p:nvPr/>
        </p:nvSpPr>
        <p:spPr>
          <a:xfrm>
            <a:off x="2643174" y="656738"/>
            <a:ext cx="5857916" cy="738664"/>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endParaRPr lang="en-US" altLang="zh-CN" sz="1400" b="1"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财税（</a:t>
            </a:r>
            <a:r>
              <a:rPr lang="en-US" altLang="zh-CN" sz="1400" dirty="0">
                <a:latin typeface="微软雅黑" panose="020B0503020204020204" pitchFamily="34" charset="-122"/>
                <a:ea typeface="微软雅黑" panose="020B0503020204020204" pitchFamily="34" charset="-122"/>
              </a:rPr>
              <a:t>2012</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039</a:t>
            </a:r>
            <a:r>
              <a:rPr lang="zh-CN" altLang="en-US" sz="1400" dirty="0">
                <a:latin typeface="微软雅黑" panose="020B0503020204020204" pitchFamily="34" charset="-122"/>
                <a:ea typeface="微软雅黑" panose="020B0503020204020204" pitchFamily="34" charset="-122"/>
              </a:rPr>
              <a:t>财政部 国家税务总局关于出口货物劳务增值税和消费税政策的通知</a:t>
            </a:r>
          </a:p>
        </p:txBody>
      </p:sp>
      <p:sp>
        <p:nvSpPr>
          <p:cNvPr id="3" name="文本框 2"/>
          <p:cNvSpPr txBox="1"/>
          <p:nvPr/>
        </p:nvSpPr>
        <p:spPr>
          <a:xfrm>
            <a:off x="2643174" y="1378706"/>
            <a:ext cx="6015796" cy="2800767"/>
          </a:xfrm>
          <a:prstGeom prst="rect">
            <a:avLst/>
          </a:prstGeom>
          <a:noFill/>
        </p:spPr>
        <p:txBody>
          <a:bodyPr wrap="square" rtlCol="0">
            <a:spAutoFit/>
          </a:bodyPr>
          <a:lstStyle/>
          <a:p>
            <a:pPr fontAlgn="ctr"/>
            <a:r>
              <a:rPr lang="zh-CN" altLang="zh-CN" sz="1600" b="1" dirty="0"/>
              <a:t>视同自产货物的具体范围</a:t>
            </a:r>
            <a:endParaRPr lang="zh-CN" altLang="zh-CN" sz="1600" dirty="0"/>
          </a:p>
          <a:p>
            <a:pPr fontAlgn="ctr"/>
            <a:r>
              <a:rPr lang="en-US" altLang="zh-CN" sz="1600" b="1" dirty="0"/>
              <a:t> </a:t>
            </a:r>
            <a:endParaRPr lang="zh-CN" altLang="zh-CN" sz="1600" dirty="0"/>
          </a:p>
          <a:p>
            <a:pPr fontAlgn="ctr"/>
            <a:r>
              <a:rPr lang="en-US" altLang="zh-CN" sz="1600" dirty="0"/>
              <a:t>    </a:t>
            </a:r>
            <a:r>
              <a:rPr lang="zh-CN" altLang="zh-CN" sz="1600" dirty="0"/>
              <a:t>一、持续经营以来从未发生骗取出口退税、虚开增值税专用发票或农产品收购发票、接受虚开增值税专用发票（善意取得虚开增值税专用发票除外）行为且同时符合下列条件的生产企业出口的外购货物，可视同自产货物适用增值税退（免）税政策：</a:t>
            </a:r>
          </a:p>
          <a:p>
            <a:pPr fontAlgn="ctr"/>
            <a:r>
              <a:rPr lang="zh-CN" altLang="zh-CN" sz="1600" dirty="0"/>
              <a:t>（一）已取得增值税一般纳税人资格。</a:t>
            </a:r>
          </a:p>
          <a:p>
            <a:pPr fontAlgn="ctr"/>
            <a:r>
              <a:rPr lang="zh-CN" altLang="zh-CN" sz="1600" dirty="0"/>
              <a:t>（二）已持续经营</a:t>
            </a:r>
            <a:r>
              <a:rPr lang="en-US" altLang="zh-CN" sz="1600" dirty="0"/>
              <a:t>2</a:t>
            </a:r>
            <a:r>
              <a:rPr lang="zh-CN" altLang="zh-CN" sz="1600" dirty="0"/>
              <a:t>年及</a:t>
            </a:r>
            <a:r>
              <a:rPr lang="en-US" altLang="zh-CN" sz="1600" dirty="0"/>
              <a:t>2</a:t>
            </a:r>
            <a:r>
              <a:rPr lang="zh-CN" altLang="zh-CN" sz="1600" dirty="0"/>
              <a:t>年以上。</a:t>
            </a:r>
          </a:p>
          <a:p>
            <a:pPr fontAlgn="ctr"/>
            <a:r>
              <a:rPr lang="zh-CN" altLang="zh-CN" sz="1600" dirty="0"/>
              <a:t>（三）纳税信用等级</a:t>
            </a:r>
            <a:r>
              <a:rPr lang="en-US" altLang="zh-CN" sz="1600" dirty="0"/>
              <a:t>A</a:t>
            </a:r>
            <a:r>
              <a:rPr lang="zh-CN" altLang="zh-CN" sz="1600" dirty="0"/>
              <a:t>级。</a:t>
            </a:r>
          </a:p>
          <a:p>
            <a:pPr fontAlgn="ctr"/>
            <a:r>
              <a:rPr lang="zh-CN" altLang="zh-CN" sz="1600" dirty="0"/>
              <a:t>（四）上一年度销售额５亿元以上。</a:t>
            </a:r>
          </a:p>
          <a:p>
            <a:pPr fontAlgn="ctr"/>
            <a:r>
              <a:rPr lang="zh-CN" altLang="zh-CN" sz="1600" dirty="0"/>
              <a:t>（五）外购出口的货物与本企业自产货物同类型或具有相关性。</a:t>
            </a:r>
          </a:p>
        </p:txBody>
      </p:sp>
    </p:spTree>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694460" y="848494"/>
            <a:ext cx="1780548" cy="2601331"/>
            <a:chOff x="811730" y="1203966"/>
            <a:chExt cx="1800000" cy="3312000"/>
          </a:xfrm>
        </p:grpSpPr>
        <p:sp>
          <p:nvSpPr>
            <p:cNvPr id="11" name="矩形 10"/>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2" name="矩形 21"/>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683568" y="1981459"/>
            <a:ext cx="1872008" cy="369332"/>
          </a:xfrm>
          <a:prstGeom prst="rect">
            <a:avLst/>
          </a:prstGeom>
          <a:effectLst>
            <a:outerShdw blurRad="50800" dist="38100" algn="l" rotWithShape="0">
              <a:prstClr val="black">
                <a:alpha val="40000"/>
              </a:prstClr>
            </a:outerShdw>
          </a:effec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视同自产范围</a:t>
            </a:r>
          </a:p>
        </p:txBody>
      </p:sp>
      <p:sp>
        <p:nvSpPr>
          <p:cNvPr id="8" name="矩形 7"/>
          <p:cNvSpPr/>
          <p:nvPr/>
        </p:nvSpPr>
        <p:spPr>
          <a:xfrm>
            <a:off x="703020" y="2427734"/>
            <a:ext cx="1800000" cy="368499"/>
          </a:xfrm>
          <a:prstGeom prst="rect">
            <a:avLst/>
          </a:prstGeom>
        </p:spPr>
        <p:txBody>
          <a:bodyPr wrap="square">
            <a:spAutoFit/>
          </a:bodyPr>
          <a:lstStyle/>
          <a:p>
            <a:pPr marL="285750" indent="-285750" algn="ctr">
              <a:lnSpc>
                <a:spcPts val="2300"/>
              </a:lnSpc>
            </a:pP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3"/>
            <a:ext cx="2987523" cy="50973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56520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出口退税基本要素</a:t>
            </a:r>
          </a:p>
        </p:txBody>
      </p:sp>
      <p:sp>
        <p:nvSpPr>
          <p:cNvPr id="41" name="TextBox 40"/>
          <p:cNvSpPr txBox="1"/>
          <p:nvPr/>
        </p:nvSpPr>
        <p:spPr>
          <a:xfrm>
            <a:off x="2643174" y="656738"/>
            <a:ext cx="5857916" cy="738664"/>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endParaRPr lang="en-US" altLang="zh-CN" sz="1400" b="1"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财税（</a:t>
            </a:r>
            <a:r>
              <a:rPr lang="en-US" altLang="zh-CN" sz="1400" dirty="0">
                <a:latin typeface="微软雅黑" panose="020B0503020204020204" pitchFamily="34" charset="-122"/>
                <a:ea typeface="微软雅黑" panose="020B0503020204020204" pitchFamily="34" charset="-122"/>
              </a:rPr>
              <a:t>2012</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039</a:t>
            </a:r>
            <a:r>
              <a:rPr lang="zh-CN" altLang="en-US" sz="1400" dirty="0">
                <a:latin typeface="微软雅黑" panose="020B0503020204020204" pitchFamily="34" charset="-122"/>
                <a:ea typeface="微软雅黑" panose="020B0503020204020204" pitchFamily="34" charset="-122"/>
              </a:rPr>
              <a:t>财政部 国家税务总局关于出口货物劳务增值税和消费税政策的通知</a:t>
            </a:r>
          </a:p>
        </p:txBody>
      </p:sp>
      <p:sp>
        <p:nvSpPr>
          <p:cNvPr id="3" name="文本框 2"/>
          <p:cNvSpPr txBox="1"/>
          <p:nvPr/>
        </p:nvSpPr>
        <p:spPr>
          <a:xfrm>
            <a:off x="2643174" y="1378706"/>
            <a:ext cx="6015796" cy="3539430"/>
          </a:xfrm>
          <a:prstGeom prst="rect">
            <a:avLst/>
          </a:prstGeom>
          <a:noFill/>
        </p:spPr>
        <p:txBody>
          <a:bodyPr wrap="square" rtlCol="0">
            <a:spAutoFit/>
          </a:bodyPr>
          <a:lstStyle/>
          <a:p>
            <a:pPr fontAlgn="ctr"/>
            <a:r>
              <a:rPr lang="zh-CN" altLang="zh-CN" sz="1400" dirty="0"/>
              <a:t>二、持续经营以来从未发生骗取出口退税、虚开增值税专用发票或农产品收购发票、接受虚开增值税专用发票（善意取得虚开增值税专用发票除外）行为但不能同时符合本附件第一条规定的条件的生产企业，出口的外购货物符合下列条件之一的，可视同自产货物申报适用增值税退（免）税政策：</a:t>
            </a:r>
          </a:p>
          <a:p>
            <a:pPr fontAlgn="ctr"/>
            <a:r>
              <a:rPr lang="zh-CN" altLang="zh-CN" sz="1400" dirty="0"/>
              <a:t>（一）同时符合下列条件的外购货物：</a:t>
            </a:r>
          </a:p>
          <a:p>
            <a:pPr fontAlgn="ctr"/>
            <a:r>
              <a:rPr lang="en-US" altLang="zh-CN" sz="1400" dirty="0"/>
              <a:t>     1.</a:t>
            </a:r>
            <a:r>
              <a:rPr lang="zh-CN" altLang="zh-CN" sz="1400" dirty="0"/>
              <a:t>与本企业生产的货物名称、性能相同。</a:t>
            </a:r>
          </a:p>
          <a:p>
            <a:pPr fontAlgn="ctr"/>
            <a:r>
              <a:rPr lang="en-US" altLang="zh-CN" sz="1400" dirty="0"/>
              <a:t>     2.</a:t>
            </a:r>
            <a:r>
              <a:rPr lang="zh-CN" altLang="zh-CN" sz="1400" dirty="0"/>
              <a:t>使用本企业注册商标或境外单位或个人提供给本企业使用的商标。</a:t>
            </a:r>
          </a:p>
          <a:p>
            <a:pPr fontAlgn="ctr"/>
            <a:r>
              <a:rPr lang="en-US" altLang="zh-CN" sz="1400" dirty="0"/>
              <a:t>     3.</a:t>
            </a:r>
            <a:r>
              <a:rPr lang="zh-CN" altLang="zh-CN" sz="1400" dirty="0"/>
              <a:t>出口给进口本企业自产货物的境外单位或个人。</a:t>
            </a:r>
          </a:p>
          <a:p>
            <a:pPr fontAlgn="ctr"/>
            <a:r>
              <a:rPr lang="zh-CN" altLang="zh-CN" sz="1400" dirty="0"/>
              <a:t>（二）与本企业所生产的货物属于配套出口，且出口给进口本企业自产货物的境外单位或个人的外购货物，符合下列条件之一的：</a:t>
            </a:r>
          </a:p>
          <a:p>
            <a:pPr fontAlgn="ctr"/>
            <a:r>
              <a:rPr lang="en-US" altLang="zh-CN" sz="1400" dirty="0"/>
              <a:t>     1.</a:t>
            </a:r>
            <a:r>
              <a:rPr lang="zh-CN" altLang="zh-CN" sz="1400" dirty="0"/>
              <a:t>用于维修本企业出口的自产货物的工具、零部件、配件。</a:t>
            </a:r>
          </a:p>
          <a:p>
            <a:pPr fontAlgn="ctr"/>
            <a:r>
              <a:rPr lang="en-US" altLang="zh-CN" sz="1400" dirty="0"/>
              <a:t>     2.</a:t>
            </a:r>
            <a:r>
              <a:rPr lang="zh-CN" altLang="zh-CN" sz="1400" dirty="0"/>
              <a:t>不经过本企业加工或组装，出口后能直接与本企业自产货物组合成成套设备的货物。</a:t>
            </a:r>
          </a:p>
          <a:p>
            <a:pPr fontAlgn="ctr"/>
            <a:r>
              <a:rPr lang="zh-CN" altLang="zh-CN" sz="1400" dirty="0"/>
              <a:t>（三）经集团公司总部所在地的地级以上国家税务局认定的集团公司，其控股（按照《公司法》第二百一十七条规定的口径执行）的生产企业之间收购的自产货物以及集团公司与其控股的生产企业之间收购的自产货物。</a:t>
            </a:r>
          </a:p>
        </p:txBody>
      </p:sp>
    </p:spTree>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694460" y="848494"/>
            <a:ext cx="1780548" cy="2601331"/>
            <a:chOff x="811730" y="1203966"/>
            <a:chExt cx="1800000" cy="3312000"/>
          </a:xfrm>
        </p:grpSpPr>
        <p:sp>
          <p:nvSpPr>
            <p:cNvPr id="11" name="矩形 10"/>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2" name="矩形 21"/>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683568" y="1981459"/>
            <a:ext cx="1872008" cy="369332"/>
          </a:xfrm>
          <a:prstGeom prst="rect">
            <a:avLst/>
          </a:prstGeom>
          <a:effectLst>
            <a:outerShdw blurRad="50800" dist="38100" algn="l" rotWithShape="0">
              <a:prstClr val="black">
                <a:alpha val="40000"/>
              </a:prstClr>
            </a:outerShdw>
          </a:effec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视同自产范围</a:t>
            </a:r>
          </a:p>
        </p:txBody>
      </p:sp>
      <p:sp>
        <p:nvSpPr>
          <p:cNvPr id="8" name="矩形 7"/>
          <p:cNvSpPr/>
          <p:nvPr/>
        </p:nvSpPr>
        <p:spPr>
          <a:xfrm>
            <a:off x="703020" y="2427734"/>
            <a:ext cx="1800000" cy="368499"/>
          </a:xfrm>
          <a:prstGeom prst="rect">
            <a:avLst/>
          </a:prstGeom>
        </p:spPr>
        <p:txBody>
          <a:bodyPr wrap="square">
            <a:spAutoFit/>
          </a:bodyPr>
          <a:lstStyle/>
          <a:p>
            <a:pPr marL="285750" indent="-285750" algn="ctr">
              <a:lnSpc>
                <a:spcPts val="2300"/>
              </a:lnSpc>
            </a:pP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3"/>
            <a:ext cx="2987523" cy="50973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56520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出口退税基本要素</a:t>
            </a:r>
          </a:p>
        </p:txBody>
      </p:sp>
      <p:sp>
        <p:nvSpPr>
          <p:cNvPr id="41" name="TextBox 40"/>
          <p:cNvSpPr txBox="1"/>
          <p:nvPr/>
        </p:nvSpPr>
        <p:spPr>
          <a:xfrm>
            <a:off x="2643174" y="656738"/>
            <a:ext cx="5857916" cy="738664"/>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endParaRPr lang="en-US" altLang="zh-CN" sz="1400" b="1"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财税（</a:t>
            </a:r>
            <a:r>
              <a:rPr lang="en-US" altLang="zh-CN" sz="1400" dirty="0">
                <a:latin typeface="微软雅黑" panose="020B0503020204020204" pitchFamily="34" charset="-122"/>
                <a:ea typeface="微软雅黑" panose="020B0503020204020204" pitchFamily="34" charset="-122"/>
              </a:rPr>
              <a:t>2012</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039</a:t>
            </a:r>
            <a:r>
              <a:rPr lang="zh-CN" altLang="en-US" sz="1400" dirty="0">
                <a:latin typeface="微软雅黑" panose="020B0503020204020204" pitchFamily="34" charset="-122"/>
                <a:ea typeface="微软雅黑" panose="020B0503020204020204" pitchFamily="34" charset="-122"/>
              </a:rPr>
              <a:t>财政部 国家税务总局关于出口货物劳务增值税和消费税政策的通知</a:t>
            </a:r>
          </a:p>
        </p:txBody>
      </p:sp>
      <p:sp>
        <p:nvSpPr>
          <p:cNvPr id="3" name="文本框 2"/>
          <p:cNvSpPr txBox="1"/>
          <p:nvPr/>
        </p:nvSpPr>
        <p:spPr>
          <a:xfrm>
            <a:off x="2643174" y="1378706"/>
            <a:ext cx="6015796" cy="3908762"/>
          </a:xfrm>
          <a:prstGeom prst="rect">
            <a:avLst/>
          </a:prstGeom>
          <a:noFill/>
        </p:spPr>
        <p:txBody>
          <a:bodyPr wrap="square" rtlCol="0">
            <a:spAutoFit/>
          </a:bodyPr>
          <a:lstStyle/>
          <a:p>
            <a:pPr fontAlgn="ctr"/>
            <a:r>
              <a:rPr lang="zh-CN" altLang="zh-CN" sz="1400" dirty="0"/>
              <a:t>二、持续经营以来从未发生骗取出口退税、虚开增值税专用发票或农产品收购发票、接受虚开增值税专用发票（善意取得虚开增值税专用发票除外）行为但不能同时符合本附件第一条规定的条件的生产企业，出口的外购货物符合下列条件之一的，可视同自产货物申报适用增值税退（免）税政策：</a:t>
            </a:r>
          </a:p>
          <a:p>
            <a:pPr fontAlgn="ctr"/>
            <a:r>
              <a:rPr lang="zh-CN" altLang="zh-CN" sz="1400" dirty="0"/>
              <a:t>（四）同时符合下列条件的委托加工货物：</a:t>
            </a:r>
          </a:p>
          <a:p>
            <a:pPr fontAlgn="ctr"/>
            <a:r>
              <a:rPr lang="en-US" altLang="zh-CN" sz="1400" dirty="0"/>
              <a:t>    1.</a:t>
            </a:r>
            <a:r>
              <a:rPr lang="zh-CN" altLang="zh-CN" sz="1400" dirty="0"/>
              <a:t>与本企业生产的货物名称、性能相同，或者是用本企业生产的货物再委托深加工的货物。</a:t>
            </a:r>
          </a:p>
          <a:p>
            <a:pPr fontAlgn="ctr"/>
            <a:r>
              <a:rPr lang="en-US" altLang="zh-CN" sz="1400" dirty="0"/>
              <a:t>    2</a:t>
            </a:r>
            <a:r>
              <a:rPr lang="zh-CN" altLang="zh-CN" sz="1400" dirty="0"/>
              <a:t>．出口给进口本企业自产货物的境外单位或个人。</a:t>
            </a:r>
          </a:p>
          <a:p>
            <a:pPr fontAlgn="ctr"/>
            <a:r>
              <a:rPr lang="en-US" altLang="zh-CN" sz="1400" dirty="0"/>
              <a:t>    3.</a:t>
            </a:r>
            <a:r>
              <a:rPr lang="zh-CN" altLang="zh-CN" sz="1400" dirty="0"/>
              <a:t>委托方与受托方必须签订委托加工协议，且主要原材料必须由委托方提供，受托方不垫付资金，只收取加工费，开具加工费（含代垫的辅助材料）的增值税专用发票。</a:t>
            </a:r>
          </a:p>
          <a:p>
            <a:pPr fontAlgn="ctr"/>
            <a:r>
              <a:rPr lang="zh-CN" altLang="zh-CN" sz="1400" dirty="0"/>
              <a:t>（五）用于本企业中标项目下的机电产品。</a:t>
            </a:r>
          </a:p>
          <a:p>
            <a:pPr fontAlgn="ctr"/>
            <a:r>
              <a:rPr lang="zh-CN" altLang="zh-CN" sz="1400" dirty="0"/>
              <a:t>（六）用于对外承包工程项目下的货物。</a:t>
            </a:r>
          </a:p>
          <a:p>
            <a:pPr fontAlgn="ctr"/>
            <a:r>
              <a:rPr lang="zh-CN" altLang="zh-CN" sz="1400" dirty="0"/>
              <a:t>（七）用于境外投资的货物。</a:t>
            </a:r>
          </a:p>
          <a:p>
            <a:pPr fontAlgn="ctr"/>
            <a:r>
              <a:rPr lang="zh-CN" altLang="zh-CN" sz="1400" dirty="0"/>
              <a:t>（八）用于对外援助的货物。</a:t>
            </a:r>
          </a:p>
          <a:p>
            <a:pPr fontAlgn="ctr"/>
            <a:r>
              <a:rPr lang="zh-CN" altLang="zh-CN" sz="1400" dirty="0"/>
              <a:t>（九）生产自产货物的外购设备和原材料（农产品除外）。</a:t>
            </a:r>
          </a:p>
          <a:p>
            <a:r>
              <a:rPr lang="en-US" altLang="zh-CN" sz="1200" dirty="0"/>
              <a:t/>
            </a:r>
            <a:br>
              <a:rPr lang="en-US" altLang="zh-CN" sz="1200" dirty="0"/>
            </a:br>
            <a:endParaRPr lang="zh-CN" altLang="en-US" sz="1200" dirty="0">
              <a:latin typeface="+mn-ea"/>
            </a:endParaRPr>
          </a:p>
        </p:txBody>
      </p:sp>
    </p:spTree>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11510"/>
            <a:ext cx="8229600" cy="1212166"/>
          </a:xfrm>
        </p:spPr>
        <p:txBody>
          <a:bodyPr/>
          <a:lstStyle/>
          <a:p>
            <a:pPr algn="ctr">
              <a:buNone/>
            </a:pPr>
            <a:endParaRPr lang="en-US" altLang="zh-CN" b="1" dirty="0">
              <a:solidFill>
                <a:schemeClr val="bg1"/>
              </a:solidFill>
              <a:latin typeface="微软雅黑" panose="020B0503020204020204" pitchFamily="34" charset="-122"/>
              <a:ea typeface="微软雅黑" panose="020B0503020204020204" pitchFamily="34" charset="-122"/>
            </a:endParaRPr>
          </a:p>
          <a:p>
            <a:pPr algn="ctr">
              <a:buNone/>
            </a:pPr>
            <a:r>
              <a:rPr lang="zh-CN" altLang="en-US" b="1" dirty="0">
                <a:solidFill>
                  <a:srgbClr val="C00000"/>
                </a:solidFill>
                <a:latin typeface="微软雅黑" panose="020B0503020204020204" pitchFamily="34" charset="-122"/>
                <a:ea typeface="微软雅黑" panose="020B0503020204020204" pitchFamily="34" charset="-122"/>
              </a:rPr>
              <a:t>第二部分 出口退税备案</a:t>
            </a:r>
          </a:p>
        </p:txBody>
      </p:sp>
      <p:pic>
        <p:nvPicPr>
          <p:cNvPr id="4" name="图片 3" descr="7971_151429039628_2.jpg"/>
          <p:cNvPicPr>
            <a:picLocks noChangeAspect="1"/>
          </p:cNvPicPr>
          <p:nvPr/>
        </p:nvPicPr>
        <p:blipFill>
          <a:blip r:embed="rId2" cstate="print"/>
          <a:stretch>
            <a:fillRect/>
          </a:stretch>
        </p:blipFill>
        <p:spPr>
          <a:xfrm>
            <a:off x="3635896" y="2427734"/>
            <a:ext cx="1929646" cy="2104321"/>
          </a:xfrm>
          <a:prstGeom prst="rect">
            <a:avLst/>
          </a:prstGeom>
          <a:ln>
            <a:noFill/>
          </a:ln>
          <a:effectLst>
            <a:softEdge rad="112500"/>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694460" y="848494"/>
            <a:ext cx="1780548" cy="2601331"/>
            <a:chOff x="811730" y="1203966"/>
            <a:chExt cx="1800000" cy="3312000"/>
          </a:xfrm>
        </p:grpSpPr>
        <p:sp>
          <p:nvSpPr>
            <p:cNvPr id="11" name="矩形 10"/>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2" name="矩形 21"/>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683568" y="1981459"/>
            <a:ext cx="1872008" cy="646331"/>
          </a:xfrm>
          <a:prstGeom prst="rect">
            <a:avLst/>
          </a:prstGeom>
          <a:effectLst>
            <a:outerShdw blurRad="50800" dist="38100" algn="l" rotWithShape="0">
              <a:prstClr val="black">
                <a:alpha val="40000"/>
              </a:prstClr>
            </a:outerShdw>
          </a:effec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出口退（免）税备案</a:t>
            </a:r>
          </a:p>
        </p:txBody>
      </p:sp>
      <p:sp>
        <p:nvSpPr>
          <p:cNvPr id="8" name="矩形 7"/>
          <p:cNvSpPr/>
          <p:nvPr/>
        </p:nvSpPr>
        <p:spPr>
          <a:xfrm>
            <a:off x="703020" y="2427734"/>
            <a:ext cx="1800000" cy="368499"/>
          </a:xfrm>
          <a:prstGeom prst="rect">
            <a:avLst/>
          </a:prstGeom>
        </p:spPr>
        <p:txBody>
          <a:bodyPr wrap="square">
            <a:spAutoFit/>
          </a:bodyPr>
          <a:lstStyle/>
          <a:p>
            <a:pPr marL="285750" indent="-285750" algn="ctr">
              <a:lnSpc>
                <a:spcPts val="2300"/>
              </a:lnSpc>
            </a:pP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3"/>
            <a:ext cx="2987523" cy="50973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56520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出口退税备案</a:t>
            </a:r>
          </a:p>
        </p:txBody>
      </p:sp>
      <p:sp>
        <p:nvSpPr>
          <p:cNvPr id="41" name="TextBox 40"/>
          <p:cNvSpPr txBox="1"/>
          <p:nvPr/>
        </p:nvSpPr>
        <p:spPr>
          <a:xfrm>
            <a:off x="2643174" y="656738"/>
            <a:ext cx="5857916" cy="738664"/>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endParaRPr lang="en-US" altLang="zh-CN" sz="1400" b="1"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2015</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56</a:t>
            </a:r>
            <a:r>
              <a:rPr lang="zh-CN" altLang="en-US" sz="1400" dirty="0">
                <a:latin typeface="微软雅黑" panose="020B0503020204020204" pitchFamily="34" charset="-122"/>
                <a:ea typeface="微软雅黑" panose="020B0503020204020204" pitchFamily="34" charset="-122"/>
              </a:rPr>
              <a:t>号 关于部分税务行政审批事项取消后有关管理问题的公告</a:t>
            </a:r>
          </a:p>
        </p:txBody>
      </p:sp>
      <p:sp>
        <p:nvSpPr>
          <p:cNvPr id="3" name="文本框 2"/>
          <p:cNvSpPr txBox="1"/>
          <p:nvPr/>
        </p:nvSpPr>
        <p:spPr>
          <a:xfrm>
            <a:off x="2643174" y="1378706"/>
            <a:ext cx="6015796" cy="3908762"/>
          </a:xfrm>
          <a:prstGeom prst="rect">
            <a:avLst/>
          </a:prstGeom>
          <a:noFill/>
        </p:spPr>
        <p:txBody>
          <a:bodyPr wrap="square" rtlCol="0">
            <a:spAutoFit/>
          </a:bodyPr>
          <a:lstStyle/>
          <a:p>
            <a:r>
              <a:rPr lang="en-US" altLang="zh-CN" dirty="0"/>
              <a:t>    </a:t>
            </a:r>
            <a:r>
              <a:rPr lang="zh-CN" altLang="zh-CN" dirty="0"/>
              <a:t>（一）出口企业或其他单位应于首次申报出口退（免）税时，向主管国税机关提供以下资料，办理出口退（免）税备案手续，申报退（免）税。</a:t>
            </a:r>
          </a:p>
          <a:p>
            <a:r>
              <a:rPr lang="en-US" altLang="zh-CN" dirty="0"/>
              <a:t>    1.</a:t>
            </a:r>
            <a:r>
              <a:rPr lang="zh-CN" altLang="zh-CN" dirty="0"/>
              <a:t>内容填写真实、完整的</a:t>
            </a:r>
            <a:r>
              <a:rPr lang="zh-CN" altLang="zh-CN" dirty="0">
                <a:hlinkClick r:id="rId3" action="ppaction://hlinkfile"/>
              </a:rPr>
              <a:t>《出口退（免）税备案表》</a:t>
            </a:r>
            <a:r>
              <a:rPr lang="zh-CN" altLang="zh-CN" dirty="0"/>
              <a:t>（附件</a:t>
            </a:r>
            <a:r>
              <a:rPr lang="en-US" altLang="zh-CN" dirty="0"/>
              <a:t>1</a:t>
            </a:r>
            <a:r>
              <a:rPr lang="zh-CN" altLang="zh-CN" dirty="0"/>
              <a:t>），其中“退税开户银行账号”须从税务登记的银行账号中选择一个填报。</a:t>
            </a:r>
            <a:r>
              <a:rPr lang="zh-CN" altLang="en-US" dirty="0"/>
              <a:t>（</a:t>
            </a:r>
            <a:r>
              <a:rPr lang="en-US" altLang="zh-CN" dirty="0"/>
              <a:t> </a:t>
            </a:r>
            <a:r>
              <a:rPr lang="zh-CN" altLang="en-US" dirty="0">
                <a:solidFill>
                  <a:srgbClr val="FF0000"/>
                </a:solidFill>
              </a:rPr>
              <a:t>最新适用</a:t>
            </a:r>
            <a:r>
              <a:rPr lang="en-US" altLang="zh-CN" dirty="0">
                <a:solidFill>
                  <a:srgbClr val="FF0000"/>
                </a:solidFill>
              </a:rPr>
              <a:t>2018</a:t>
            </a:r>
            <a:r>
              <a:rPr lang="zh-CN" altLang="zh-CN" dirty="0">
                <a:solidFill>
                  <a:srgbClr val="FF0000"/>
                </a:solidFill>
              </a:rPr>
              <a:t>年第</a:t>
            </a:r>
            <a:r>
              <a:rPr lang="en-US" altLang="zh-CN" dirty="0">
                <a:solidFill>
                  <a:srgbClr val="FF0000"/>
                </a:solidFill>
              </a:rPr>
              <a:t>16</a:t>
            </a:r>
            <a:r>
              <a:rPr lang="zh-CN" altLang="zh-CN" dirty="0">
                <a:solidFill>
                  <a:srgbClr val="FF0000"/>
                </a:solidFill>
              </a:rPr>
              <a:t>号</a:t>
            </a:r>
            <a:r>
              <a:rPr lang="zh-CN" altLang="en-US" dirty="0">
                <a:solidFill>
                  <a:srgbClr val="FF0000"/>
                </a:solidFill>
              </a:rPr>
              <a:t>公告</a:t>
            </a:r>
            <a:r>
              <a:rPr lang="zh-CN" altLang="en-US" dirty="0"/>
              <a:t>）</a:t>
            </a:r>
            <a:endParaRPr lang="zh-CN" altLang="zh-CN" dirty="0"/>
          </a:p>
          <a:p>
            <a:r>
              <a:rPr lang="en-US" altLang="zh-CN" dirty="0"/>
              <a:t>    2.</a:t>
            </a:r>
            <a:r>
              <a:rPr lang="zh-CN" altLang="zh-CN" dirty="0"/>
              <a:t>加盖备案登记专用章的《对外贸易经营者备案登记表》或《中华人民共和国外商投资企业批准证书》</a:t>
            </a:r>
            <a:r>
              <a:rPr lang="zh-CN" altLang="en-US" dirty="0"/>
              <a:t>（</a:t>
            </a:r>
            <a:r>
              <a:rPr lang="zh-CN" altLang="en-US" dirty="0">
                <a:solidFill>
                  <a:srgbClr val="FF0000"/>
                </a:solidFill>
              </a:rPr>
              <a:t>外商投资企业提供，部分已改为备案形式</a:t>
            </a:r>
            <a:r>
              <a:rPr lang="zh-CN" altLang="en-US" dirty="0"/>
              <a:t>）</a:t>
            </a:r>
            <a:r>
              <a:rPr lang="zh-CN" altLang="zh-CN" dirty="0"/>
              <a:t>。</a:t>
            </a:r>
            <a:endParaRPr lang="en-US" altLang="zh-CN" dirty="0"/>
          </a:p>
          <a:p>
            <a:r>
              <a:rPr lang="en-US" altLang="zh-CN" dirty="0"/>
              <a:t>    3.</a:t>
            </a:r>
            <a:r>
              <a:rPr lang="zh-CN" altLang="zh-CN" dirty="0"/>
              <a:t>《中华人民共和国海关报关单位注册登记证书》。</a:t>
            </a:r>
          </a:p>
          <a:p>
            <a:r>
              <a:rPr lang="en-US" altLang="zh-CN" dirty="0"/>
              <a:t>    4.</a:t>
            </a:r>
            <a:r>
              <a:rPr lang="zh-CN" altLang="zh-CN" dirty="0"/>
              <a:t>未办理备案登记发生委托出口业务的生产企业提供委托代理出口协议，不需提供第</a:t>
            </a:r>
            <a:r>
              <a:rPr lang="en-US" altLang="zh-CN" dirty="0"/>
              <a:t>2</a:t>
            </a:r>
            <a:r>
              <a:rPr lang="zh-CN" altLang="zh-CN" dirty="0"/>
              <a:t>目、第</a:t>
            </a:r>
            <a:r>
              <a:rPr lang="en-US" altLang="zh-CN" dirty="0"/>
              <a:t>3</a:t>
            </a:r>
            <a:r>
              <a:rPr lang="zh-CN" altLang="zh-CN" dirty="0"/>
              <a:t>目资料。</a:t>
            </a:r>
          </a:p>
          <a:p>
            <a:r>
              <a:rPr lang="en-US" altLang="zh-CN" dirty="0"/>
              <a:t>     5.</a:t>
            </a:r>
            <a:r>
              <a:rPr lang="zh-CN" altLang="zh-CN" dirty="0"/>
              <a:t>主管</a:t>
            </a:r>
            <a:r>
              <a:rPr lang="zh-CN" altLang="en-US" dirty="0"/>
              <a:t>税务</a:t>
            </a:r>
            <a:r>
              <a:rPr lang="zh-CN" altLang="zh-CN" dirty="0"/>
              <a:t>机关要求提供的其他资料。</a:t>
            </a:r>
            <a:r>
              <a:rPr lang="en-US" altLang="zh-CN" dirty="0"/>
              <a:t/>
            </a:r>
            <a:br>
              <a:rPr lang="en-US" altLang="zh-CN" dirty="0"/>
            </a:br>
            <a:endParaRPr lang="zh-CN" altLang="en-US" sz="1400" dirty="0">
              <a:latin typeface="+mn-ea"/>
            </a:endParaRPr>
          </a:p>
        </p:txBody>
      </p:sp>
    </p:spTree>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1"/>
          <p:cNvGrpSpPr/>
          <p:nvPr/>
        </p:nvGrpSpPr>
        <p:grpSpPr>
          <a:xfrm>
            <a:off x="694460" y="848494"/>
            <a:ext cx="1780548" cy="2601331"/>
            <a:chOff x="811730" y="1203966"/>
            <a:chExt cx="1800000" cy="3312000"/>
          </a:xfrm>
        </p:grpSpPr>
        <p:sp>
          <p:nvSpPr>
            <p:cNvPr id="11" name="矩形 10"/>
            <p:cNvSpPr/>
            <p:nvPr/>
          </p:nvSpPr>
          <p:spPr>
            <a:xfrm>
              <a:off x="811730" y="1203966"/>
              <a:ext cx="1800000" cy="3312000"/>
            </a:xfrm>
            <a:prstGeom prst="rect">
              <a:avLst/>
            </a:prstGeom>
            <a:solidFill>
              <a:srgbClr val="F4571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a:off x="1037481" y="1020715"/>
              <a:ext cx="648069" cy="1099572"/>
            </a:xfrm>
            <a:prstGeom prst="trapezoid">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2" name="矩形 21"/>
            <p:cNvSpPr/>
            <p:nvPr/>
          </p:nvSpPr>
          <p:spPr>
            <a:xfrm>
              <a:off x="831182" y="1248204"/>
              <a:ext cx="186749" cy="822905"/>
            </a:xfrm>
            <a:prstGeom prst="rect">
              <a:avLst/>
            </a:prstGeom>
          </p:spPr>
          <p:txBody>
            <a:bodyPr wrap="none">
              <a:spAutoFit/>
            </a:bodyPr>
            <a:lstStyle/>
            <a:p>
              <a:pPr lvl="0" fontAlgn="base">
                <a:spcBef>
                  <a:spcPct val="0"/>
                </a:spcBef>
                <a:spcAft>
                  <a:spcPct val="0"/>
                </a:spcAft>
                <a:defRPr/>
              </a:pPr>
              <a:endParaRPr lang="zh-CN" altLang="en-US" sz="3600" b="1" kern="0"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683568" y="1981459"/>
            <a:ext cx="1872008" cy="646331"/>
          </a:xfrm>
          <a:prstGeom prst="rect">
            <a:avLst/>
          </a:prstGeom>
          <a:effectLst>
            <a:outerShdw blurRad="50800" dist="38100" algn="l" rotWithShape="0">
              <a:prstClr val="black">
                <a:alpha val="40000"/>
              </a:prstClr>
            </a:outerShdw>
          </a:effectLst>
        </p:spPr>
        <p:txBody>
          <a:bodyPr wrap="squar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出口退（免）税备案</a:t>
            </a:r>
          </a:p>
        </p:txBody>
      </p:sp>
      <p:sp>
        <p:nvSpPr>
          <p:cNvPr id="8" name="矩形 7"/>
          <p:cNvSpPr/>
          <p:nvPr/>
        </p:nvSpPr>
        <p:spPr>
          <a:xfrm>
            <a:off x="703020" y="2427734"/>
            <a:ext cx="1800000" cy="368499"/>
          </a:xfrm>
          <a:prstGeom prst="rect">
            <a:avLst/>
          </a:prstGeom>
        </p:spPr>
        <p:txBody>
          <a:bodyPr wrap="square">
            <a:spAutoFit/>
          </a:bodyPr>
          <a:lstStyle/>
          <a:p>
            <a:pPr marL="285750" indent="-285750" algn="ctr">
              <a:lnSpc>
                <a:spcPts val="2300"/>
              </a:lnSpc>
            </a:pP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3779912" y="72009"/>
            <a:ext cx="5256584" cy="123478"/>
          </a:xfrm>
          <a:prstGeom prst="rect">
            <a:avLst/>
          </a:prstGeom>
          <a:solidFill>
            <a:srgbClr val="3A3A3A"/>
          </a:solidFill>
          <a:ln w="25400"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4" name="剪去单角的矩形 43"/>
          <p:cNvSpPr/>
          <p:nvPr/>
        </p:nvSpPr>
        <p:spPr>
          <a:xfrm flipV="1">
            <a:off x="72309" y="71633"/>
            <a:ext cx="2987523" cy="509734"/>
          </a:xfrm>
          <a:prstGeom prst="snip1Rect">
            <a:avLst>
              <a:gd name="adj" fmla="val 50000"/>
            </a:avLst>
          </a:prstGeom>
          <a:solidFill>
            <a:srgbClr val="B32A20"/>
          </a:solidFill>
          <a:ln w="25400" cap="flat" cmpd="sng" algn="ctr">
            <a:noFill/>
            <a:prstDash val="solid"/>
          </a:ln>
          <a:effectLst>
            <a:outerShdw blurRad="50800" dist="38100" algn="l" rotWithShape="0">
              <a:prstClr val="black">
                <a:alpha val="40000"/>
              </a:prstClr>
            </a:outerShdw>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5" name="TextBox 77"/>
          <p:cNvSpPr txBox="1">
            <a:spLocks noChangeArrowheads="1"/>
          </p:cNvSpPr>
          <p:nvPr/>
        </p:nvSpPr>
        <p:spPr bwMode="auto">
          <a:xfrm>
            <a:off x="107505" y="42759"/>
            <a:ext cx="3565205"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出口退税备案</a:t>
            </a:r>
          </a:p>
        </p:txBody>
      </p:sp>
      <p:sp>
        <p:nvSpPr>
          <p:cNvPr id="41" name="TextBox 40"/>
          <p:cNvSpPr txBox="1"/>
          <p:nvPr/>
        </p:nvSpPr>
        <p:spPr>
          <a:xfrm>
            <a:off x="2643174" y="656738"/>
            <a:ext cx="5857916" cy="738664"/>
          </a:xfrm>
          <a:prstGeom prst="rect">
            <a:avLst/>
          </a:prstGeom>
          <a:noFill/>
        </p:spPr>
        <p:txBody>
          <a:bodyPr wrap="square" rtlCol="0">
            <a:spAutoFit/>
          </a:bodyPr>
          <a:lstStyle/>
          <a:p>
            <a:r>
              <a:rPr lang="zh-CN" altLang="en-US" sz="1400" b="1" dirty="0">
                <a:latin typeface="微软雅黑" panose="020B0503020204020204" pitchFamily="34" charset="-122"/>
                <a:ea typeface="微软雅黑" panose="020B0503020204020204" pitchFamily="34" charset="-122"/>
              </a:rPr>
              <a:t>相关文件：</a:t>
            </a:r>
            <a:endParaRPr lang="en-US" altLang="zh-CN" sz="1400" b="1" dirty="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国家税务总局公告</a:t>
            </a:r>
            <a:r>
              <a:rPr lang="en-US" altLang="zh-CN" sz="1400" dirty="0">
                <a:latin typeface="微软雅黑" panose="020B0503020204020204" pitchFamily="34" charset="-122"/>
                <a:ea typeface="微软雅黑" panose="020B0503020204020204" pitchFamily="34" charset="-122"/>
              </a:rPr>
              <a:t>2012</a:t>
            </a:r>
            <a:r>
              <a:rPr lang="zh-CN" altLang="en-US" sz="1400" dirty="0">
                <a:latin typeface="微软雅黑" panose="020B0503020204020204" pitchFamily="34" charset="-122"/>
                <a:ea typeface="微软雅黑" panose="020B0503020204020204" pitchFamily="34" charset="-122"/>
              </a:rPr>
              <a:t>年第</a:t>
            </a:r>
            <a:r>
              <a:rPr lang="en-US" altLang="zh-CN" sz="1400" dirty="0">
                <a:latin typeface="微软雅黑" panose="020B0503020204020204" pitchFamily="34" charset="-122"/>
                <a:ea typeface="微软雅黑" panose="020B0503020204020204" pitchFamily="34" charset="-122"/>
              </a:rPr>
              <a:t>24</a:t>
            </a:r>
            <a:r>
              <a:rPr lang="zh-CN" altLang="en-US" sz="1400" dirty="0">
                <a:latin typeface="微软雅黑" panose="020B0503020204020204" pitchFamily="34" charset="-122"/>
                <a:ea typeface="微软雅黑" panose="020B0503020204020204" pitchFamily="34" charset="-122"/>
              </a:rPr>
              <a:t>号 国家税务总局关于发布</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出口货物劳务增值税和消费税管理办法</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的公告</a:t>
            </a:r>
            <a:endParaRPr lang="zh-CN" altLang="en-US" sz="1400" dirty="0"/>
          </a:p>
        </p:txBody>
      </p:sp>
      <p:sp>
        <p:nvSpPr>
          <p:cNvPr id="3" name="文本框 2"/>
          <p:cNvSpPr txBox="1"/>
          <p:nvPr/>
        </p:nvSpPr>
        <p:spPr>
          <a:xfrm>
            <a:off x="2643174" y="1378706"/>
            <a:ext cx="6015796" cy="1692771"/>
          </a:xfrm>
          <a:prstGeom prst="rect">
            <a:avLst/>
          </a:prstGeom>
          <a:noFill/>
        </p:spPr>
        <p:txBody>
          <a:bodyPr wrap="square" rtlCol="0">
            <a:spAutoFit/>
          </a:bodyPr>
          <a:lstStyle/>
          <a:p>
            <a:endParaRPr lang="en-US" altLang="zh-CN" dirty="0"/>
          </a:p>
          <a:p>
            <a:r>
              <a:rPr lang="en-US" altLang="zh-CN" dirty="0"/>
              <a:t>    </a:t>
            </a:r>
            <a:r>
              <a:rPr lang="zh-CN" altLang="zh-CN" dirty="0"/>
              <a:t>（三）出口企业和其他单位在出口退（免）税资格认定之前发生的出口货物劳务，在办理出口退（免）税资格认定后，可以在规定的退（免）税申报期内按规定申报增值税退（免）税或免税，以及消费税退（免）税或免税。</a:t>
            </a:r>
            <a:r>
              <a:rPr lang="en-US" altLang="zh-CN" dirty="0"/>
              <a:t/>
            </a:r>
            <a:br>
              <a:rPr lang="en-US" altLang="zh-CN" dirty="0"/>
            </a:br>
            <a:endParaRPr lang="zh-CN" altLang="en-US" sz="1400" dirty="0">
              <a:latin typeface="+mn-ea"/>
            </a:endParaRPr>
          </a:p>
        </p:txBody>
      </p:sp>
    </p:spTree>
  </p:cSld>
  <p:clrMapOvr>
    <a:masterClrMapping/>
  </p:clrMapOvr>
  <p:transition spd="slow">
    <p:wipe/>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TotalTime>
  <Words>2759</Words>
  <Application>Microsoft Office PowerPoint</Application>
  <PresentationFormat>全屏显示(16:9)</PresentationFormat>
  <Paragraphs>219</Paragraphs>
  <Slides>27</Slides>
  <Notes>19</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Lenovo (Beijing)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邹文</dc:creator>
  <cp:lastModifiedBy>马艳贞</cp:lastModifiedBy>
  <cp:revision>424</cp:revision>
  <dcterms:created xsi:type="dcterms:W3CDTF">2013-12-24T02:06:00Z</dcterms:created>
  <dcterms:modified xsi:type="dcterms:W3CDTF">2019-08-30T01:18:16Z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