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handoutMasterIdLst>
    <p:handoutMasterId r:id="rId64"/>
  </p:handoutMasterIdLst>
  <p:sldIdLst>
    <p:sldId id="970" r:id="rId2"/>
    <p:sldId id="1041" r:id="rId3"/>
    <p:sldId id="1067" r:id="rId4"/>
    <p:sldId id="1068" r:id="rId5"/>
    <p:sldId id="1124" r:id="rId6"/>
    <p:sldId id="1126" r:id="rId7"/>
    <p:sldId id="1125" r:id="rId8"/>
    <p:sldId id="1123" r:id="rId9"/>
    <p:sldId id="1121" r:id="rId10"/>
    <p:sldId id="1079" r:id="rId11"/>
    <p:sldId id="1070" r:id="rId12"/>
    <p:sldId id="1136" r:id="rId13"/>
    <p:sldId id="1129" r:id="rId14"/>
    <p:sldId id="1127" r:id="rId15"/>
    <p:sldId id="1139" r:id="rId16"/>
    <p:sldId id="1143" r:id="rId17"/>
    <p:sldId id="1144" r:id="rId18"/>
    <p:sldId id="1146" r:id="rId19"/>
    <p:sldId id="1147" r:id="rId20"/>
    <p:sldId id="1149" r:id="rId21"/>
    <p:sldId id="1156" r:id="rId22"/>
    <p:sldId id="1159" r:id="rId23"/>
    <p:sldId id="1157" r:id="rId24"/>
    <p:sldId id="1097" r:id="rId25"/>
    <p:sldId id="1160" r:id="rId26"/>
    <p:sldId id="1161" r:id="rId27"/>
    <p:sldId id="1098" r:id="rId28"/>
    <p:sldId id="1128" r:id="rId29"/>
    <p:sldId id="1152" r:id="rId30"/>
    <p:sldId id="1163" r:id="rId31"/>
    <p:sldId id="1153" r:id="rId32"/>
    <p:sldId id="1154" r:id="rId33"/>
    <p:sldId id="1164" r:id="rId34"/>
    <p:sldId id="1165" r:id="rId35"/>
    <p:sldId id="1166" r:id="rId36"/>
    <p:sldId id="1099" r:id="rId37"/>
    <p:sldId id="1167" r:id="rId38"/>
    <p:sldId id="876" r:id="rId39"/>
    <p:sldId id="1168" r:id="rId40"/>
    <p:sldId id="1169" r:id="rId41"/>
    <p:sldId id="1170" r:id="rId42"/>
    <p:sldId id="1190" r:id="rId43"/>
    <p:sldId id="1171" r:id="rId44"/>
    <p:sldId id="1172" r:id="rId45"/>
    <p:sldId id="1174" r:id="rId46"/>
    <p:sldId id="1176" r:id="rId47"/>
    <p:sldId id="1177" r:id="rId48"/>
    <p:sldId id="1180" r:id="rId49"/>
    <p:sldId id="1191" r:id="rId50"/>
    <p:sldId id="1181" r:id="rId51"/>
    <p:sldId id="1185" r:id="rId52"/>
    <p:sldId id="1192" r:id="rId53"/>
    <p:sldId id="1184" r:id="rId54"/>
    <p:sldId id="1182" r:id="rId55"/>
    <p:sldId id="1193" r:id="rId56"/>
    <p:sldId id="1183" r:id="rId57"/>
    <p:sldId id="1194" r:id="rId58"/>
    <p:sldId id="1186" r:id="rId59"/>
    <p:sldId id="1187" r:id="rId60"/>
    <p:sldId id="1188" r:id="rId61"/>
    <p:sldId id="1056" r:id="rId62"/>
  </p:sldIdLst>
  <p:sldSz cx="1219835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27ADDD"/>
    <a:srgbClr val="2EB0DE"/>
    <a:srgbClr val="209BC6"/>
    <a:srgbClr val="0060A8"/>
    <a:srgbClr val="FFFFFF"/>
    <a:srgbClr val="F4F4F4"/>
    <a:srgbClr val="105268"/>
    <a:srgbClr val="1F95BF"/>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64" autoAdjust="0"/>
    <p:restoredTop sz="99072" autoAdjust="0"/>
  </p:normalViewPr>
  <p:slideViewPr>
    <p:cSldViewPr snapToObjects="1">
      <p:cViewPr>
        <p:scale>
          <a:sx n="60" d="100"/>
          <a:sy n="60" d="100"/>
        </p:scale>
        <p:origin x="-258" y="-504"/>
      </p:cViewPr>
      <p:guideLst>
        <p:guide orient="horz" pos="2270"/>
        <p:guide pos="3807"/>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Objects="1">
      <p:cViewPr varScale="1">
        <p:scale>
          <a:sx n="81" d="100"/>
          <a:sy n="81" d="100"/>
        </p:scale>
        <p:origin x="-2088" y="-102"/>
      </p:cViewPr>
      <p:guideLst>
        <p:guide orient="horz" pos="3026"/>
        <p:guide pos="214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smtClean="0">
                <a:latin typeface="Arial" panose="020B0604020202020204" pitchFamily="34" charset="0"/>
                <a:ea typeface="宋体" panose="02010600030101010101" pitchFamily="2" charset="-122"/>
              </a:defRPr>
            </a:lvl1pPr>
          </a:lstStyle>
          <a:p>
            <a:pPr>
              <a:defRPr/>
            </a:pPr>
            <a:fld id="{0FE2E175-ECED-4595-9051-21693FBAF74A}" type="datetimeFigureOut">
              <a:rPr lang="zh-CN" altLang="en-US"/>
              <a:pPr>
                <a:defRPr/>
              </a:pPr>
              <a:t>2019-8-22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buFont typeface="Arial" panose="020B0604020202020204" pitchFamily="34" charset="0"/>
              <a:buNone/>
              <a:defRPr sz="1200" smtClean="0">
                <a:latin typeface="Arial" panose="020B0604020202020204" pitchFamily="34" charset="0"/>
                <a:ea typeface="宋体" panose="02010600030101010101" pitchFamily="2" charset="-122"/>
              </a:defRPr>
            </a:lvl1pPr>
          </a:lstStyle>
          <a:p>
            <a:pPr>
              <a:defRPr/>
            </a:pPr>
            <a:fld id="{100842D1-F309-4516-9618-50CBA26424B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lstStyle>
            <a:lvl1pPr eaLnBrk="0" hangingPunct="0">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lstStyle>
            <a:lvl1pPr algn="r" eaLnBrk="0" hangingPunct="0">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fld id="{CD1E000C-48B2-4B91-8EB0-DA9CEC84E290}" type="datetimeFigureOut">
              <a:rPr lang="zh-CN" altLang="en-US"/>
              <a:pPr>
                <a:defRPr/>
              </a:pPr>
              <a:t>2019-8-22</a:t>
            </a:fld>
            <a:endParaRPr lang="en-US"/>
          </a:p>
        </p:txBody>
      </p:sp>
      <p:sp>
        <p:nvSpPr>
          <p:cNvPr id="14340" name="Rectangle 4"/>
          <p:cNvSpPr>
            <a:spLocks noGrp="1" noRot="1" noChangeAspect="1" noChangeArrowheads="1"/>
          </p:cNvSpPr>
          <p:nvPr>
            <p:ph type="sldImg" idx="2"/>
          </p:nvPr>
        </p:nvSpPr>
        <p:spPr bwMode="auto">
          <a:xfrm>
            <a:off x="379413" y="685800"/>
            <a:ext cx="6099175" cy="3429000"/>
          </a:xfrm>
          <a:prstGeom prst="rect">
            <a:avLst/>
          </a:prstGeom>
          <a:noFill/>
          <a:ln w="9525">
            <a:no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ctr"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lstStyle>
            <a:lvl1pPr eaLnBrk="0" hangingPunct="0">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lstStyle>
            <a:lvl1pPr algn="r" eaLnBrk="0" hangingPunct="0">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fld id="{7CE9D60D-E155-4223-A388-8D268A6A8868}" type="slidenum">
              <a:rPr lang="zh-CN" alt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p:sp>
      <p:sp>
        <p:nvSpPr>
          <p:cNvPr id="19458"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19459"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D1645D12-B713-4481-B772-FE4A698E6654}" type="slidenum">
              <a:rPr lang="zh-CN" altLang="en-US" smtClean="0">
                <a:solidFill>
                  <a:srgbClr val="000000"/>
                </a:solidFill>
                <a:latin typeface="Arial" charset="0"/>
                <a:ea typeface="宋体" charset="-122"/>
              </a:rPr>
              <a:pPr>
                <a:buFont typeface="Arial" charset="0"/>
                <a:buNone/>
              </a:pPr>
              <a:t>3</a:t>
            </a:fld>
            <a:endParaRPr lang="en-US" altLang="zh-CN" smtClean="0">
              <a:solidFill>
                <a:srgbClr val="000000"/>
              </a:solidFill>
              <a:latin typeface="Arial" charset="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p:cNvSpPr>
          <p:nvPr>
            <p:ph type="sldImg"/>
          </p:nvPr>
        </p:nvSpPr>
        <p:spPr/>
      </p:sp>
      <p:sp>
        <p:nvSpPr>
          <p:cNvPr id="37890"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37891"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63F111D2-C07F-42AE-BF84-23E1D4F2EF50}" type="slidenum">
              <a:rPr lang="zh-CN" altLang="en-US" smtClean="0">
                <a:latin typeface="Arial" charset="0"/>
                <a:ea typeface="宋体" charset="-122"/>
              </a:rPr>
              <a:pPr>
                <a:buFont typeface="Arial" charset="0"/>
                <a:buNone/>
              </a:pPr>
              <a:t>12</a:t>
            </a:fld>
            <a:endParaRPr lang="en-US" altLang="zh-CN" smtClean="0">
              <a:latin typeface="Arial" charset="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p:sp>
      <p:sp>
        <p:nvSpPr>
          <p:cNvPr id="39938"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39939"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8415BD61-A0D7-4F2A-B888-B9AE9E49F1FA}" type="slidenum">
              <a:rPr lang="zh-CN" altLang="en-US" smtClean="0">
                <a:latin typeface="Arial" charset="0"/>
                <a:ea typeface="宋体" charset="-122"/>
              </a:rPr>
              <a:pPr>
                <a:buFont typeface="Arial" charset="0"/>
                <a:buNone/>
              </a:pPr>
              <a:t>13</a:t>
            </a:fld>
            <a:endParaRPr lang="en-US" altLang="zh-CN" smtClean="0">
              <a:latin typeface="Arial" charset="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p:sp>
      <p:sp>
        <p:nvSpPr>
          <p:cNvPr id="41986"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41987"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9C34CBBB-6139-4573-A4A8-7CFF2DBEF6B0}" type="slidenum">
              <a:rPr lang="zh-CN" altLang="en-US" smtClean="0">
                <a:latin typeface="Arial" charset="0"/>
                <a:ea typeface="宋体" charset="-122"/>
              </a:rPr>
              <a:pPr>
                <a:buFont typeface="Arial" charset="0"/>
                <a:buNone/>
              </a:pPr>
              <a:t>14</a:t>
            </a:fld>
            <a:endParaRPr lang="en-US" altLang="zh-CN" smtClean="0">
              <a:latin typeface="Arial" charset="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p:sp>
      <p:sp>
        <p:nvSpPr>
          <p:cNvPr id="44034"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44035"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D7C7F2DC-C350-4B93-924F-DD59359AC04D}" type="slidenum">
              <a:rPr lang="zh-CN" altLang="en-US" smtClean="0">
                <a:latin typeface="Arial" charset="0"/>
                <a:ea typeface="宋体" charset="-122"/>
              </a:rPr>
              <a:pPr>
                <a:buFont typeface="Arial" charset="0"/>
                <a:buNone/>
              </a:pPr>
              <a:t>15</a:t>
            </a:fld>
            <a:endParaRPr lang="en-US" altLang="zh-CN" smtClean="0">
              <a:latin typeface="Arial" charset="0"/>
              <a:ea typeface="宋体"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p:sp>
      <p:sp>
        <p:nvSpPr>
          <p:cNvPr id="46082"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46083"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653D1ECD-EE6D-42AC-8EA9-99CE9BBCE890}" type="slidenum">
              <a:rPr lang="zh-CN" altLang="en-US" smtClean="0">
                <a:latin typeface="Arial" charset="0"/>
                <a:ea typeface="宋体" charset="-122"/>
              </a:rPr>
              <a:pPr>
                <a:buFont typeface="Arial" charset="0"/>
                <a:buNone/>
              </a:pPr>
              <a:t>16</a:t>
            </a:fld>
            <a:endParaRPr lang="en-US" altLang="zh-CN" smtClean="0">
              <a:latin typeface="Arial" charset="0"/>
              <a:ea typeface="宋体"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nvPr>
        </p:nvSpPr>
        <p:spPr/>
      </p:sp>
      <p:sp>
        <p:nvSpPr>
          <p:cNvPr id="48130"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48131"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19D2FEF5-BE80-4E67-A136-48AD9802609B}" type="slidenum">
              <a:rPr lang="zh-CN" altLang="en-US" smtClean="0">
                <a:latin typeface="Arial" charset="0"/>
                <a:ea typeface="宋体" charset="-122"/>
              </a:rPr>
              <a:pPr>
                <a:buFont typeface="Arial" charset="0"/>
                <a:buNone/>
              </a:pPr>
              <a:t>17</a:t>
            </a:fld>
            <a:endParaRPr lang="en-US" altLang="zh-CN" smtClean="0">
              <a:latin typeface="Arial" charset="0"/>
              <a:ea typeface="宋体"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54275"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878ED1D5-76EB-4A6F-9229-AD95B6560CB9}" type="slidenum">
              <a:rPr lang="zh-CN" altLang="en-US" smtClean="0">
                <a:latin typeface="Arial" charset="0"/>
                <a:ea typeface="宋体" charset="-122"/>
              </a:rPr>
              <a:pPr>
                <a:buFont typeface="Arial" charset="0"/>
                <a:buNone/>
              </a:pPr>
              <a:t>22</a:t>
            </a:fld>
            <a:endParaRPr lang="en-US" altLang="zh-CN" smtClean="0">
              <a:latin typeface="Arial" charset="0"/>
              <a:ea typeface="宋体"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p:cNvSpPr>
          <p:nvPr>
            <p:ph type="sldImg"/>
          </p:nvPr>
        </p:nvSpPr>
        <p:spPr/>
      </p:sp>
      <p:sp>
        <p:nvSpPr>
          <p:cNvPr id="56322"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56323"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8AC9535E-5C03-4FB2-96BB-CB2B4FAE932A}" type="slidenum">
              <a:rPr lang="zh-CN" altLang="en-US" smtClean="0">
                <a:latin typeface="Arial" charset="0"/>
                <a:ea typeface="宋体" charset="-122"/>
              </a:rPr>
              <a:pPr>
                <a:buFont typeface="Arial" charset="0"/>
                <a:buNone/>
              </a:pPr>
              <a:t>23</a:t>
            </a:fld>
            <a:endParaRPr lang="en-US" altLang="zh-CN" smtClean="0">
              <a:latin typeface="Arial" charset="0"/>
              <a:ea typeface="宋体"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p:cNvSpPr>
          <p:nvPr>
            <p:ph type="sldImg"/>
          </p:nvPr>
        </p:nvSpPr>
        <p:spPr/>
      </p:sp>
      <p:sp>
        <p:nvSpPr>
          <p:cNvPr id="58370"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58371"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CE87D8A4-636B-4A36-8DC1-120383A290B1}" type="slidenum">
              <a:rPr lang="zh-CN" altLang="en-US" smtClean="0">
                <a:solidFill>
                  <a:srgbClr val="000000"/>
                </a:solidFill>
                <a:latin typeface="Arial" charset="0"/>
                <a:ea typeface="宋体" charset="-122"/>
              </a:rPr>
              <a:pPr>
                <a:buFont typeface="Arial" charset="0"/>
                <a:buNone/>
              </a:pPr>
              <a:t>24</a:t>
            </a:fld>
            <a:endParaRPr lang="en-US" altLang="zh-CN" smtClean="0">
              <a:solidFill>
                <a:srgbClr val="000000"/>
              </a:solidFill>
              <a:latin typeface="Arial" charset="0"/>
              <a:ea typeface="宋体"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p:cNvSpPr>
          <p:nvPr>
            <p:ph type="sldImg"/>
          </p:nvPr>
        </p:nvSpPr>
        <p:spPr/>
      </p:sp>
      <p:sp>
        <p:nvSpPr>
          <p:cNvPr id="60418"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60419"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1EA22B8A-A712-4D7A-B160-B29EF7A69E37}" type="slidenum">
              <a:rPr lang="zh-CN" altLang="en-US" smtClean="0">
                <a:latin typeface="Arial" charset="0"/>
                <a:ea typeface="宋体" charset="-122"/>
              </a:rPr>
              <a:pPr>
                <a:buFont typeface="Arial" charset="0"/>
                <a:buNone/>
              </a:pPr>
              <a:t>25</a:t>
            </a:fld>
            <a:endParaRPr lang="en-US" altLang="zh-CN" smtClean="0">
              <a:latin typeface="Arial" charset="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21507"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424E06E7-16D5-4387-8ED9-144AC5CED2BC}" type="slidenum">
              <a:rPr lang="zh-CN" altLang="en-US" smtClean="0">
                <a:latin typeface="Arial" charset="0"/>
                <a:ea typeface="宋体" charset="-122"/>
              </a:rPr>
              <a:pPr>
                <a:buFont typeface="Arial" charset="0"/>
                <a:buNone/>
              </a:pPr>
              <a:t>4</a:t>
            </a:fld>
            <a:endParaRPr lang="en-US" altLang="zh-CN" smtClean="0">
              <a:latin typeface="Arial" charset="0"/>
              <a:ea typeface="宋体"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p:cNvSpPr>
          <p:nvPr>
            <p:ph type="sldImg"/>
          </p:nvPr>
        </p:nvSpPr>
        <p:spPr/>
      </p:sp>
      <p:sp>
        <p:nvSpPr>
          <p:cNvPr id="62466"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62467"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E3C9B620-9687-47BF-BD17-8EA5C2034612}" type="slidenum">
              <a:rPr lang="zh-CN" altLang="en-US" smtClean="0">
                <a:latin typeface="Arial" charset="0"/>
                <a:ea typeface="宋体" charset="-122"/>
              </a:rPr>
              <a:pPr>
                <a:buFont typeface="Arial" charset="0"/>
                <a:buNone/>
              </a:pPr>
              <a:t>26</a:t>
            </a:fld>
            <a:endParaRPr lang="en-US" altLang="zh-CN" smtClean="0">
              <a:latin typeface="Arial" charset="0"/>
              <a:ea typeface="宋体"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p:cNvSpPr>
          <p:nvPr>
            <p:ph type="sldImg"/>
          </p:nvPr>
        </p:nvSpPr>
        <p:spPr/>
      </p:sp>
      <p:sp>
        <p:nvSpPr>
          <p:cNvPr id="64514"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64515"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689331F3-12AB-42F7-A68F-BE364D278B82}" type="slidenum">
              <a:rPr lang="zh-CN" altLang="en-US" smtClean="0">
                <a:solidFill>
                  <a:srgbClr val="000000"/>
                </a:solidFill>
                <a:latin typeface="Arial" charset="0"/>
                <a:ea typeface="宋体" charset="-122"/>
              </a:rPr>
              <a:pPr>
                <a:buFont typeface="Arial" charset="0"/>
                <a:buNone/>
              </a:pPr>
              <a:t>27</a:t>
            </a:fld>
            <a:endParaRPr lang="en-US" altLang="zh-CN" smtClean="0">
              <a:solidFill>
                <a:srgbClr val="000000"/>
              </a:solidFill>
              <a:latin typeface="Arial" charset="0"/>
              <a:ea typeface="宋体"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p:sp>
      <p:sp>
        <p:nvSpPr>
          <p:cNvPr id="66562"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66563"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EA66D713-59B8-4131-8726-575457C472FD}" type="slidenum">
              <a:rPr lang="zh-CN" altLang="en-US" smtClean="0">
                <a:latin typeface="Arial" charset="0"/>
                <a:ea typeface="宋体" charset="-122"/>
              </a:rPr>
              <a:pPr>
                <a:buFont typeface="Arial" charset="0"/>
                <a:buNone/>
              </a:pPr>
              <a:t>28</a:t>
            </a:fld>
            <a:endParaRPr lang="en-US" altLang="zh-CN" smtClean="0">
              <a:latin typeface="Arial" charset="0"/>
              <a:ea typeface="宋体"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p:cNvSpPr>
          <p:nvPr>
            <p:ph type="sldImg"/>
          </p:nvPr>
        </p:nvSpPr>
        <p:spPr/>
      </p:sp>
      <p:sp>
        <p:nvSpPr>
          <p:cNvPr id="75778"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75779"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475D4A93-25C1-413B-B1CD-F01BB057F245}" type="slidenum">
              <a:rPr lang="zh-CN" altLang="en-US" smtClean="0">
                <a:solidFill>
                  <a:srgbClr val="000000"/>
                </a:solidFill>
                <a:latin typeface="Arial" charset="0"/>
                <a:ea typeface="宋体" charset="-122"/>
              </a:rPr>
              <a:pPr>
                <a:buFont typeface="Arial" charset="0"/>
                <a:buNone/>
              </a:pPr>
              <a:t>36</a:t>
            </a:fld>
            <a:endParaRPr lang="en-US" altLang="zh-CN" smtClean="0">
              <a:solidFill>
                <a:srgbClr val="000000"/>
              </a:solidFill>
              <a:latin typeface="Arial" charset="0"/>
              <a:ea typeface="宋体"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p:sp>
      <p:sp>
        <p:nvSpPr>
          <p:cNvPr id="77826"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77827"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0A3319C7-2821-4F4B-BFE4-CD49F2E237B5}" type="slidenum">
              <a:rPr lang="zh-CN" altLang="en-US" smtClean="0">
                <a:latin typeface="Arial" charset="0"/>
                <a:ea typeface="宋体" charset="-122"/>
              </a:rPr>
              <a:pPr>
                <a:buFont typeface="Arial" charset="0"/>
                <a:buNone/>
              </a:pPr>
              <a:t>37</a:t>
            </a:fld>
            <a:endParaRPr lang="en-US" altLang="zh-CN" smtClean="0">
              <a:latin typeface="Arial" charset="0"/>
              <a:ea typeface="宋体"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幻灯片图像占位符 1"/>
          <p:cNvSpPr>
            <a:spLocks noGrp="1" noRot="1" noChangeAspect="1"/>
          </p:cNvSpPr>
          <p:nvPr>
            <p:ph type="sldImg"/>
          </p:nvPr>
        </p:nvSpPr>
        <p:spPr/>
      </p:sp>
      <p:sp>
        <p:nvSpPr>
          <p:cNvPr id="79874"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79875"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CA83D190-445F-44D3-8E4F-DD3B1B6E96B8}" type="slidenum">
              <a:rPr lang="zh-CN" altLang="en-US" smtClean="0">
                <a:solidFill>
                  <a:srgbClr val="000000"/>
                </a:solidFill>
                <a:latin typeface="Arial" charset="0"/>
                <a:ea typeface="宋体" charset="-122"/>
              </a:rPr>
              <a:pPr>
                <a:buFont typeface="Arial" charset="0"/>
                <a:buNone/>
              </a:pPr>
              <a:t>38</a:t>
            </a:fld>
            <a:endParaRPr lang="en-US" altLang="zh-CN" smtClean="0">
              <a:solidFill>
                <a:srgbClr val="000000"/>
              </a:solidFill>
              <a:latin typeface="Arial" charset="0"/>
              <a:ea typeface="宋体"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幻灯片图像占位符 1"/>
          <p:cNvSpPr>
            <a:spLocks noGrp="1" noRot="1" noChangeAspect="1"/>
          </p:cNvSpPr>
          <p:nvPr>
            <p:ph type="sldImg"/>
          </p:nvPr>
        </p:nvSpPr>
        <p:spPr/>
      </p:sp>
      <p:sp>
        <p:nvSpPr>
          <p:cNvPr id="81922"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81923"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27A70EA0-EB90-4131-8F42-216A75AED262}" type="slidenum">
              <a:rPr lang="zh-CN" altLang="en-US" smtClean="0">
                <a:latin typeface="Arial" charset="0"/>
                <a:ea typeface="宋体" charset="-122"/>
              </a:rPr>
              <a:pPr>
                <a:buFont typeface="Arial" charset="0"/>
                <a:buNone/>
              </a:pPr>
              <a:t>39</a:t>
            </a:fld>
            <a:endParaRPr lang="en-US" altLang="zh-CN" smtClean="0">
              <a:latin typeface="Arial" charset="0"/>
              <a:ea typeface="宋体"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p:cNvSpPr>
          <p:nvPr>
            <p:ph type="sldImg"/>
          </p:nvPr>
        </p:nvSpPr>
        <p:spPr/>
      </p:sp>
      <p:sp>
        <p:nvSpPr>
          <p:cNvPr id="86018"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86019"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D1412C1D-1E76-4851-8F03-1B194F32B1D1}" type="slidenum">
              <a:rPr lang="zh-CN" altLang="en-US" smtClean="0">
                <a:solidFill>
                  <a:srgbClr val="000000"/>
                </a:solidFill>
                <a:latin typeface="Arial" charset="0"/>
                <a:ea typeface="宋体" charset="-122"/>
              </a:rPr>
              <a:pPr>
                <a:buFont typeface="Arial" charset="0"/>
                <a:buNone/>
              </a:pPr>
              <a:t>42</a:t>
            </a:fld>
            <a:endParaRPr lang="en-US" altLang="zh-CN" smtClean="0">
              <a:solidFill>
                <a:srgbClr val="000000"/>
              </a:solidFill>
              <a:latin typeface="Arial" charset="0"/>
              <a:ea typeface="宋体"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p:cNvSpPr>
          <p:nvPr>
            <p:ph type="sldImg"/>
          </p:nvPr>
        </p:nvSpPr>
        <p:spPr/>
      </p:sp>
      <p:sp>
        <p:nvSpPr>
          <p:cNvPr id="88066"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88067"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A17DD57A-E7BB-432A-92BB-9BC0157801AD}" type="slidenum">
              <a:rPr lang="zh-CN" altLang="en-US" smtClean="0">
                <a:solidFill>
                  <a:srgbClr val="000000"/>
                </a:solidFill>
                <a:latin typeface="Arial" charset="0"/>
                <a:ea typeface="宋体" charset="-122"/>
              </a:rPr>
              <a:pPr>
                <a:buFont typeface="Arial" charset="0"/>
                <a:buNone/>
              </a:pPr>
              <a:t>43</a:t>
            </a:fld>
            <a:endParaRPr lang="en-US" altLang="zh-CN" smtClean="0">
              <a:solidFill>
                <a:srgbClr val="000000"/>
              </a:solidFill>
              <a:latin typeface="Arial" charset="0"/>
              <a:ea typeface="宋体"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幻灯片图像占位符 1"/>
          <p:cNvSpPr>
            <a:spLocks noGrp="1" noRot="1" noChangeAspect="1"/>
          </p:cNvSpPr>
          <p:nvPr>
            <p:ph type="sldImg"/>
          </p:nvPr>
        </p:nvSpPr>
        <p:spPr/>
      </p:sp>
      <p:sp>
        <p:nvSpPr>
          <p:cNvPr id="90114"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90115"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903F3B02-01DE-43BB-BE08-36318CB68DE3}" type="slidenum">
              <a:rPr lang="zh-CN" altLang="en-US" smtClean="0">
                <a:latin typeface="Arial" charset="0"/>
                <a:ea typeface="宋体" charset="-122"/>
              </a:rPr>
              <a:pPr>
                <a:buFont typeface="Arial" charset="0"/>
                <a:buNone/>
              </a:pPr>
              <a:t>44</a:t>
            </a:fld>
            <a:endParaRPr lang="en-US" altLang="zh-CN" smtClean="0">
              <a:latin typeface="Arial" charset="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p:cNvSpPr>
          <p:nvPr>
            <p:ph type="sldImg"/>
          </p:nvPr>
        </p:nvSpPr>
        <p:spPr/>
      </p:sp>
      <p:sp>
        <p:nvSpPr>
          <p:cNvPr id="23554"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23555"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549EC5AC-4DAB-41A2-BA47-B2AC1277871E}" type="slidenum">
              <a:rPr lang="zh-CN" altLang="en-US" smtClean="0">
                <a:latin typeface="Arial" charset="0"/>
                <a:ea typeface="宋体" charset="-122"/>
              </a:rPr>
              <a:pPr>
                <a:buFont typeface="Arial" charset="0"/>
                <a:buNone/>
              </a:pPr>
              <a:t>5</a:t>
            </a:fld>
            <a:endParaRPr lang="en-US" altLang="zh-CN" smtClean="0">
              <a:latin typeface="Arial" charset="0"/>
              <a:ea typeface="宋体"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幻灯片图像占位符 1"/>
          <p:cNvSpPr>
            <a:spLocks noGrp="1" noRot="1" noChangeAspect="1"/>
          </p:cNvSpPr>
          <p:nvPr>
            <p:ph type="sldImg"/>
          </p:nvPr>
        </p:nvSpPr>
        <p:spPr/>
      </p:sp>
      <p:sp>
        <p:nvSpPr>
          <p:cNvPr id="92162"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92163"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217D308C-70A6-4DBD-BE32-39228D33563D}" type="slidenum">
              <a:rPr lang="zh-CN" altLang="en-US" smtClean="0">
                <a:latin typeface="Arial" charset="0"/>
                <a:ea typeface="宋体" charset="-122"/>
              </a:rPr>
              <a:pPr>
                <a:buFont typeface="Arial" charset="0"/>
                <a:buNone/>
              </a:pPr>
              <a:t>45</a:t>
            </a:fld>
            <a:endParaRPr lang="en-US" altLang="zh-CN" smtClean="0">
              <a:latin typeface="Arial" charset="0"/>
              <a:ea typeface="宋体"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幻灯片图像占位符 1"/>
          <p:cNvSpPr>
            <a:spLocks noGrp="1" noRot="1" noChangeAspect="1"/>
          </p:cNvSpPr>
          <p:nvPr>
            <p:ph type="sldImg"/>
          </p:nvPr>
        </p:nvSpPr>
        <p:spPr/>
      </p:sp>
      <p:sp>
        <p:nvSpPr>
          <p:cNvPr id="95234"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95235"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025533FD-3D2C-4C97-8990-71027BE3A678}" type="slidenum">
              <a:rPr lang="zh-CN" altLang="en-US" smtClean="0">
                <a:latin typeface="Arial" charset="0"/>
                <a:ea typeface="宋体" charset="-122"/>
              </a:rPr>
              <a:pPr>
                <a:buFont typeface="Arial" charset="0"/>
                <a:buNone/>
              </a:pPr>
              <a:t>47</a:t>
            </a:fld>
            <a:endParaRPr lang="en-US" altLang="zh-CN" smtClean="0">
              <a:latin typeface="Arial" charset="0"/>
              <a:ea typeface="宋体"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幻灯片图像占位符 1"/>
          <p:cNvSpPr>
            <a:spLocks noGrp="1" noRot="1" noChangeAspect="1"/>
          </p:cNvSpPr>
          <p:nvPr>
            <p:ph type="sldImg"/>
          </p:nvPr>
        </p:nvSpPr>
        <p:spPr/>
      </p:sp>
      <p:sp>
        <p:nvSpPr>
          <p:cNvPr id="98306"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98307"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E3F41654-BD0D-4335-9D9D-FCD477CFFB3D}" type="slidenum">
              <a:rPr lang="zh-CN" altLang="en-US" smtClean="0">
                <a:solidFill>
                  <a:srgbClr val="000000"/>
                </a:solidFill>
                <a:latin typeface="Arial" charset="0"/>
                <a:ea typeface="宋体" charset="-122"/>
              </a:rPr>
              <a:pPr>
                <a:buFont typeface="Arial" charset="0"/>
                <a:buNone/>
              </a:pPr>
              <a:t>49</a:t>
            </a:fld>
            <a:endParaRPr lang="en-US" altLang="zh-CN" smtClean="0">
              <a:solidFill>
                <a:srgbClr val="000000"/>
              </a:solidFill>
              <a:latin typeface="Arial" charset="0"/>
              <a:ea typeface="宋体"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幻灯片图像占位符 1"/>
          <p:cNvSpPr>
            <a:spLocks noGrp="1" noRot="1" noChangeAspect="1"/>
          </p:cNvSpPr>
          <p:nvPr>
            <p:ph type="sldImg"/>
          </p:nvPr>
        </p:nvSpPr>
        <p:spPr/>
      </p:sp>
      <p:sp>
        <p:nvSpPr>
          <p:cNvPr id="100354"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100355"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8DB6A951-A060-46BF-9570-5021D4857C1E}" type="slidenum">
              <a:rPr lang="zh-CN" altLang="en-US" smtClean="0">
                <a:solidFill>
                  <a:srgbClr val="000000"/>
                </a:solidFill>
                <a:latin typeface="Arial" charset="0"/>
                <a:ea typeface="宋体" charset="-122"/>
              </a:rPr>
              <a:pPr>
                <a:buFont typeface="Arial" charset="0"/>
                <a:buNone/>
              </a:pPr>
              <a:t>50</a:t>
            </a:fld>
            <a:endParaRPr lang="en-US" altLang="zh-CN" smtClean="0">
              <a:solidFill>
                <a:srgbClr val="000000"/>
              </a:solidFill>
              <a:latin typeface="Arial" charset="0"/>
              <a:ea typeface="宋体"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幻灯片图像占位符 1"/>
          <p:cNvSpPr>
            <a:spLocks noGrp="1" noRot="1" noChangeAspect="1"/>
          </p:cNvSpPr>
          <p:nvPr>
            <p:ph type="sldImg"/>
          </p:nvPr>
        </p:nvSpPr>
        <p:spPr/>
      </p:sp>
      <p:sp>
        <p:nvSpPr>
          <p:cNvPr id="103426"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103427"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0C744391-A34A-4B28-807C-509E38D18232}" type="slidenum">
              <a:rPr lang="zh-CN" altLang="en-US" smtClean="0">
                <a:solidFill>
                  <a:srgbClr val="000000"/>
                </a:solidFill>
                <a:latin typeface="Arial" charset="0"/>
                <a:ea typeface="宋体" charset="-122"/>
              </a:rPr>
              <a:pPr>
                <a:buFont typeface="Arial" charset="0"/>
                <a:buNone/>
              </a:pPr>
              <a:t>52</a:t>
            </a:fld>
            <a:endParaRPr lang="en-US" altLang="zh-CN" smtClean="0">
              <a:solidFill>
                <a:srgbClr val="000000"/>
              </a:solidFill>
              <a:latin typeface="Arial" charset="0"/>
              <a:ea typeface="宋体"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幻灯片图像占位符 1"/>
          <p:cNvSpPr>
            <a:spLocks noGrp="1" noRot="1" noChangeAspect="1"/>
          </p:cNvSpPr>
          <p:nvPr>
            <p:ph type="sldImg"/>
          </p:nvPr>
        </p:nvSpPr>
        <p:spPr/>
      </p:sp>
      <p:sp>
        <p:nvSpPr>
          <p:cNvPr id="105474"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105475"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0E54AA75-71A3-4237-8C31-1EBC85E3B1D8}" type="slidenum">
              <a:rPr lang="zh-CN" altLang="en-US" smtClean="0">
                <a:solidFill>
                  <a:srgbClr val="000000"/>
                </a:solidFill>
                <a:latin typeface="Arial" charset="0"/>
                <a:ea typeface="宋体" charset="-122"/>
              </a:rPr>
              <a:pPr>
                <a:buFont typeface="Arial" charset="0"/>
                <a:buNone/>
              </a:pPr>
              <a:t>53</a:t>
            </a:fld>
            <a:endParaRPr lang="en-US" altLang="zh-CN" smtClean="0">
              <a:solidFill>
                <a:srgbClr val="000000"/>
              </a:solidFill>
              <a:latin typeface="Arial" charset="0"/>
              <a:ea typeface="宋体"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幻灯片图像占位符 1"/>
          <p:cNvSpPr>
            <a:spLocks noGrp="1" noRot="1" noChangeAspect="1"/>
          </p:cNvSpPr>
          <p:nvPr>
            <p:ph type="sldImg"/>
          </p:nvPr>
        </p:nvSpPr>
        <p:spPr/>
      </p:sp>
      <p:sp>
        <p:nvSpPr>
          <p:cNvPr id="107522"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107523"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2236C7EF-ECC6-470C-955B-F2FC6EE4C765}" type="slidenum">
              <a:rPr lang="zh-CN" altLang="en-US" smtClean="0">
                <a:solidFill>
                  <a:srgbClr val="000000"/>
                </a:solidFill>
                <a:latin typeface="Arial" charset="0"/>
                <a:ea typeface="宋体" charset="-122"/>
              </a:rPr>
              <a:pPr>
                <a:buFont typeface="Arial" charset="0"/>
                <a:buNone/>
              </a:pPr>
              <a:t>54</a:t>
            </a:fld>
            <a:endParaRPr lang="en-US" altLang="zh-CN" smtClean="0">
              <a:solidFill>
                <a:srgbClr val="000000"/>
              </a:solidFill>
              <a:latin typeface="Arial" charset="0"/>
              <a:ea typeface="宋体"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幻灯片图像占位符 1"/>
          <p:cNvSpPr>
            <a:spLocks noGrp="1" noRot="1" noChangeAspect="1"/>
          </p:cNvSpPr>
          <p:nvPr>
            <p:ph type="sldImg"/>
          </p:nvPr>
        </p:nvSpPr>
        <p:spPr/>
      </p:sp>
      <p:sp>
        <p:nvSpPr>
          <p:cNvPr id="109570"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109571"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CF53088F-BA43-4634-AACF-B005FD183700}" type="slidenum">
              <a:rPr lang="zh-CN" altLang="en-US" smtClean="0">
                <a:solidFill>
                  <a:srgbClr val="000000"/>
                </a:solidFill>
                <a:latin typeface="Arial" charset="0"/>
                <a:ea typeface="宋体" charset="-122"/>
              </a:rPr>
              <a:pPr>
                <a:buFont typeface="Arial" charset="0"/>
                <a:buNone/>
              </a:pPr>
              <a:t>55</a:t>
            </a:fld>
            <a:endParaRPr lang="en-US" altLang="zh-CN" smtClean="0">
              <a:solidFill>
                <a:srgbClr val="000000"/>
              </a:solidFill>
              <a:latin typeface="Arial" charset="0"/>
              <a:ea typeface="宋体"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幻灯片图像占位符 1"/>
          <p:cNvSpPr>
            <a:spLocks noGrp="1" noRot="1" noChangeAspect="1"/>
          </p:cNvSpPr>
          <p:nvPr>
            <p:ph type="sldImg"/>
          </p:nvPr>
        </p:nvSpPr>
        <p:spPr/>
      </p:sp>
      <p:sp>
        <p:nvSpPr>
          <p:cNvPr id="111618"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111619"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D43DF46B-1E9A-49BD-9F34-14E66368284D}" type="slidenum">
              <a:rPr lang="zh-CN" altLang="en-US" smtClean="0">
                <a:solidFill>
                  <a:srgbClr val="000000"/>
                </a:solidFill>
                <a:latin typeface="Arial" charset="0"/>
                <a:ea typeface="宋体" charset="-122"/>
              </a:rPr>
              <a:pPr>
                <a:buFont typeface="Arial" charset="0"/>
                <a:buNone/>
              </a:pPr>
              <a:t>56</a:t>
            </a:fld>
            <a:endParaRPr lang="en-US" altLang="zh-CN" smtClean="0">
              <a:solidFill>
                <a:srgbClr val="000000"/>
              </a:solidFill>
              <a:latin typeface="Arial" charset="0"/>
              <a:ea typeface="宋体"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幻灯片图像占位符 1"/>
          <p:cNvSpPr>
            <a:spLocks noGrp="1" noRot="1" noChangeAspect="1"/>
          </p:cNvSpPr>
          <p:nvPr>
            <p:ph type="sldImg"/>
          </p:nvPr>
        </p:nvSpPr>
        <p:spPr/>
      </p:sp>
      <p:sp>
        <p:nvSpPr>
          <p:cNvPr id="113666"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113667"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B58FB747-685C-4ABE-9099-A731B2718363}" type="slidenum">
              <a:rPr lang="zh-CN" altLang="en-US" smtClean="0">
                <a:solidFill>
                  <a:srgbClr val="000000"/>
                </a:solidFill>
                <a:latin typeface="Arial" charset="0"/>
                <a:ea typeface="宋体" charset="-122"/>
              </a:rPr>
              <a:pPr>
                <a:buFont typeface="Arial" charset="0"/>
                <a:buNone/>
              </a:pPr>
              <a:t>57</a:t>
            </a:fld>
            <a:endParaRPr lang="en-US" altLang="zh-CN" smtClean="0">
              <a:solidFill>
                <a:srgbClr val="000000"/>
              </a:solidFill>
              <a:latin typeface="Arial" charset="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p:cNvSpPr>
          <p:nvPr>
            <p:ph type="sldImg"/>
          </p:nvPr>
        </p:nvSpPr>
        <p:spPr/>
      </p:sp>
      <p:sp>
        <p:nvSpPr>
          <p:cNvPr id="25602"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25603"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DF75DF22-5A63-4803-85DE-2972ACA8E2D8}" type="slidenum">
              <a:rPr lang="zh-CN" altLang="en-US" smtClean="0">
                <a:latin typeface="Arial" charset="0"/>
                <a:ea typeface="宋体" charset="-122"/>
              </a:rPr>
              <a:pPr>
                <a:buFont typeface="Arial" charset="0"/>
                <a:buNone/>
              </a:pPr>
              <a:t>6</a:t>
            </a:fld>
            <a:endParaRPr lang="en-US" altLang="zh-CN" smtClean="0">
              <a:latin typeface="Arial" charset="0"/>
              <a:ea typeface="宋体"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幻灯片图像占位符 1"/>
          <p:cNvSpPr>
            <a:spLocks noGrp="1" noRot="1" noChangeAspect="1"/>
          </p:cNvSpPr>
          <p:nvPr>
            <p:ph type="sldImg"/>
          </p:nvPr>
        </p:nvSpPr>
        <p:spPr/>
      </p:sp>
      <p:sp>
        <p:nvSpPr>
          <p:cNvPr id="115714"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115715"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33ED078B-1966-4070-9AFB-972C08461063}" type="slidenum">
              <a:rPr lang="zh-CN" altLang="en-US" smtClean="0">
                <a:solidFill>
                  <a:srgbClr val="000000"/>
                </a:solidFill>
                <a:latin typeface="Arial" charset="0"/>
                <a:ea typeface="宋体" charset="-122"/>
              </a:rPr>
              <a:pPr>
                <a:buFont typeface="Arial" charset="0"/>
                <a:buNone/>
              </a:pPr>
              <a:t>58</a:t>
            </a:fld>
            <a:endParaRPr lang="en-US" altLang="zh-CN" smtClean="0">
              <a:solidFill>
                <a:srgbClr val="000000"/>
              </a:solidFill>
              <a:latin typeface="Arial" charset="0"/>
              <a:ea typeface="宋体"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幻灯片图像占位符 1"/>
          <p:cNvSpPr>
            <a:spLocks noGrp="1" noRot="1" noChangeAspect="1"/>
          </p:cNvSpPr>
          <p:nvPr>
            <p:ph type="sldImg"/>
          </p:nvPr>
        </p:nvSpPr>
        <p:spPr/>
      </p:sp>
      <p:sp>
        <p:nvSpPr>
          <p:cNvPr id="117762"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117763"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C9552D1A-8D90-4B1A-8DBF-510F8C9A5BBD}" type="slidenum">
              <a:rPr lang="zh-CN" altLang="en-US" smtClean="0">
                <a:solidFill>
                  <a:srgbClr val="000000"/>
                </a:solidFill>
                <a:latin typeface="Arial" charset="0"/>
                <a:ea typeface="宋体" charset="-122"/>
              </a:rPr>
              <a:pPr>
                <a:buFont typeface="Arial" charset="0"/>
                <a:buNone/>
              </a:pPr>
              <a:t>59</a:t>
            </a:fld>
            <a:endParaRPr lang="en-US" altLang="zh-CN" smtClean="0">
              <a:solidFill>
                <a:srgbClr val="000000"/>
              </a:solidFill>
              <a:latin typeface="Arial" charset="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p:sp>
      <p:sp>
        <p:nvSpPr>
          <p:cNvPr id="27650"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27651"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0AE0B253-2A67-42B7-800B-631DA10FB1E5}" type="slidenum">
              <a:rPr lang="zh-CN" altLang="en-US" smtClean="0">
                <a:latin typeface="Arial" charset="0"/>
                <a:ea typeface="宋体" charset="-122"/>
              </a:rPr>
              <a:pPr>
                <a:buFont typeface="Arial" charset="0"/>
                <a:buNone/>
              </a:pPr>
              <a:t>7</a:t>
            </a:fld>
            <a:endParaRPr lang="en-US" altLang="zh-CN" smtClean="0">
              <a:latin typeface="Arial" charset="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p:sp>
      <p:sp>
        <p:nvSpPr>
          <p:cNvPr id="29698"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29699"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6C3A2910-1E66-44CB-A5BB-092AFDFED8E0}" type="slidenum">
              <a:rPr lang="zh-CN" altLang="en-US" smtClean="0">
                <a:latin typeface="Arial" charset="0"/>
                <a:ea typeface="宋体" charset="-122"/>
              </a:rPr>
              <a:pPr>
                <a:buFont typeface="Arial" charset="0"/>
                <a:buNone/>
              </a:pPr>
              <a:t>8</a:t>
            </a:fld>
            <a:endParaRPr lang="en-US" altLang="zh-CN" smtClean="0">
              <a:latin typeface="Arial" charset="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p:sp>
      <p:sp>
        <p:nvSpPr>
          <p:cNvPr id="31746"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31747"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6DF00446-318F-4721-AFC5-F5D554E35781}" type="slidenum">
              <a:rPr lang="zh-CN" altLang="en-US" smtClean="0">
                <a:latin typeface="Arial" charset="0"/>
                <a:ea typeface="宋体" charset="-122"/>
              </a:rPr>
              <a:pPr>
                <a:buFont typeface="Arial" charset="0"/>
                <a:buNone/>
              </a:pPr>
              <a:t>9</a:t>
            </a:fld>
            <a:endParaRPr lang="en-US" altLang="zh-CN" smtClean="0">
              <a:latin typeface="Arial" charset="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p:sp>
      <p:sp>
        <p:nvSpPr>
          <p:cNvPr id="33794"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33795"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8238AAD1-E39D-4B6E-87C2-2ABA909D59EB}" type="slidenum">
              <a:rPr lang="zh-CN" altLang="en-US" smtClean="0">
                <a:solidFill>
                  <a:srgbClr val="000000"/>
                </a:solidFill>
                <a:latin typeface="Arial" charset="0"/>
                <a:ea typeface="宋体" charset="-122"/>
              </a:rPr>
              <a:pPr>
                <a:buFont typeface="Arial" charset="0"/>
                <a:buNone/>
              </a:pPr>
              <a:t>10</a:t>
            </a:fld>
            <a:endParaRPr lang="en-US" altLang="zh-CN" smtClean="0">
              <a:solidFill>
                <a:srgbClr val="000000"/>
              </a:solidFill>
              <a:latin typeface="Arial" charset="0"/>
              <a:ea typeface="宋体"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nvPr>
        </p:nvSpPr>
        <p:spPr/>
      </p:sp>
      <p:sp>
        <p:nvSpPr>
          <p:cNvPr id="35842"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35843" name="灯片编号占位符 3"/>
          <p:cNvSpPr>
            <a:spLocks noGrp="1"/>
          </p:cNvSpPr>
          <p:nvPr>
            <p:ph type="sldNum" sz="quarter" idx="5"/>
          </p:nvPr>
        </p:nvSpPr>
        <p:spPr>
          <a:noFill/>
          <a:ln>
            <a:miter lim="800000"/>
            <a:headEnd/>
            <a:tailEnd/>
          </a:ln>
        </p:spPr>
        <p:txBody>
          <a:bodyPr>
            <a:prstTxWarp prst="textNoShape">
              <a:avLst/>
            </a:prstTxWarp>
          </a:bodyPr>
          <a:lstStyle/>
          <a:p>
            <a:pPr>
              <a:buFont typeface="Arial" charset="0"/>
              <a:buNone/>
            </a:pPr>
            <a:fld id="{300AE41A-3C6B-457F-969B-E32579DBD29C}" type="slidenum">
              <a:rPr lang="zh-CN" altLang="en-US" smtClean="0">
                <a:latin typeface="Arial" charset="0"/>
                <a:ea typeface="宋体" charset="-122"/>
              </a:rPr>
              <a:pPr>
                <a:buFont typeface="Arial" charset="0"/>
                <a:buNone/>
              </a:pPr>
              <a:t>11</a:t>
            </a:fld>
            <a:endParaRPr lang="en-US" altLang="zh-CN" smtClean="0">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14360" y="2420888"/>
            <a:ext cx="6334949" cy="863600"/>
          </a:xfrm>
        </p:spPr>
        <p:txBody>
          <a:bodyPr/>
          <a:lstStyle>
            <a:lvl1pPr algn="ctr">
              <a:defRPr sz="3600"/>
            </a:lvl1pPr>
          </a:lstStyle>
          <a:p>
            <a:pPr lvl="0"/>
            <a:r>
              <a:rPr lang="zh-CN" noProof="0"/>
              <a:t>单击此处编辑母版标题样式</a:t>
            </a:r>
          </a:p>
        </p:txBody>
      </p:sp>
      <p:sp>
        <p:nvSpPr>
          <p:cNvPr id="2051" name="Rectangle 3"/>
          <p:cNvSpPr>
            <a:spLocks noGrp="1" noChangeArrowheads="1"/>
          </p:cNvSpPr>
          <p:nvPr>
            <p:ph type="subTitle" idx="1"/>
          </p:nvPr>
        </p:nvSpPr>
        <p:spPr>
          <a:xfrm>
            <a:off x="2715947" y="3500388"/>
            <a:ext cx="6336536" cy="647700"/>
          </a:xfrm>
        </p:spPr>
        <p:txBody>
          <a:bodyPr/>
          <a:lstStyle>
            <a:lvl1pPr marL="0" indent="0" algn="ctr">
              <a:buFontTx/>
              <a:buNone/>
              <a:defRPr sz="2400"/>
            </a:lvl1pPr>
          </a:lstStyle>
          <a:p>
            <a:pPr lvl="0"/>
            <a:r>
              <a:rPr lang="zh-CN" noProof="0"/>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5113" y="908050"/>
            <a:ext cx="2743557"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80" y="908050"/>
            <a:ext cx="8083014"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Picture 2" descr="PPECLOGO-eff-0-1"/>
          <p:cNvPicPr>
            <a:picLocks noChangeAspect="1" noChangeArrowheads="1"/>
          </p:cNvPicPr>
          <p:nvPr userDrawn="1"/>
        </p:nvPicPr>
        <p:blipFill>
          <a:blip r:embed="rId2"/>
          <a:srcRect/>
          <a:stretch>
            <a:fillRect/>
          </a:stretch>
        </p:blipFill>
        <p:spPr bwMode="auto">
          <a:xfrm>
            <a:off x="4148138" y="2886075"/>
            <a:ext cx="1060450" cy="800100"/>
          </a:xfrm>
          <a:prstGeom prst="rect">
            <a:avLst/>
          </a:prstGeom>
          <a:noFill/>
          <a:ln w="9525">
            <a:noFill/>
            <a:miter lim="800000"/>
            <a:headEnd/>
            <a:tailEnd/>
          </a:ln>
        </p:spPr>
      </p:pic>
      <p:pic>
        <p:nvPicPr>
          <p:cNvPr id="3" name="Picture 3" descr="PPECLOGO-eff-0-2"/>
          <p:cNvPicPr>
            <a:picLocks noChangeAspect="1" noChangeArrowheads="1"/>
          </p:cNvPicPr>
          <p:nvPr userDrawn="1"/>
        </p:nvPicPr>
        <p:blipFill>
          <a:blip r:embed="rId3"/>
          <a:srcRect/>
          <a:stretch>
            <a:fillRect/>
          </a:stretch>
        </p:blipFill>
        <p:spPr bwMode="auto">
          <a:xfrm>
            <a:off x="8431213" y="2757488"/>
            <a:ext cx="1096962" cy="839787"/>
          </a:xfrm>
          <a:prstGeom prst="rect">
            <a:avLst/>
          </a:prstGeom>
          <a:noFill/>
          <a:ln w="9525">
            <a:noFill/>
            <a:miter lim="800000"/>
            <a:headEnd/>
            <a:tailEnd/>
          </a:ln>
        </p:spPr>
      </p:pic>
      <p:pic>
        <p:nvPicPr>
          <p:cNvPr id="4" name="Picture 4" descr="PPECLOGO-eff-0-3"/>
          <p:cNvPicPr>
            <a:picLocks noChangeAspect="1" noChangeArrowheads="1"/>
          </p:cNvPicPr>
          <p:nvPr userDrawn="1"/>
        </p:nvPicPr>
        <p:blipFill>
          <a:blip r:embed="rId4"/>
          <a:srcRect/>
          <a:stretch>
            <a:fillRect/>
          </a:stretch>
        </p:blipFill>
        <p:spPr bwMode="auto">
          <a:xfrm>
            <a:off x="1039813" y="1447800"/>
            <a:ext cx="3014662" cy="2376488"/>
          </a:xfrm>
          <a:prstGeom prst="rect">
            <a:avLst/>
          </a:prstGeom>
          <a:noFill/>
          <a:ln w="9525">
            <a:noFill/>
            <a:miter lim="800000"/>
            <a:headEnd/>
            <a:tailEnd/>
          </a:ln>
        </p:spPr>
      </p:pic>
      <p:pic>
        <p:nvPicPr>
          <p:cNvPr id="5" name="Picture 5" descr="PPECLOGO-eff-0-1"/>
          <p:cNvPicPr>
            <a:picLocks noChangeAspect="1" noChangeArrowheads="1"/>
          </p:cNvPicPr>
          <p:nvPr userDrawn="1"/>
        </p:nvPicPr>
        <p:blipFill>
          <a:blip r:embed="rId5"/>
          <a:srcRect/>
          <a:stretch>
            <a:fillRect/>
          </a:stretch>
        </p:blipFill>
        <p:spPr bwMode="auto">
          <a:xfrm>
            <a:off x="4467225" y="3770313"/>
            <a:ext cx="525463" cy="396875"/>
          </a:xfrm>
          <a:prstGeom prst="rect">
            <a:avLst/>
          </a:prstGeom>
          <a:noFill/>
          <a:ln w="9525">
            <a:noFill/>
            <a:miter lim="800000"/>
            <a:headEnd/>
            <a:tailEnd/>
          </a:ln>
        </p:spPr>
      </p:pic>
      <p:pic>
        <p:nvPicPr>
          <p:cNvPr id="6" name="Picture 6" descr="PPECLOGO-eff-0-1"/>
          <p:cNvPicPr>
            <a:picLocks noChangeAspect="1" noChangeArrowheads="1"/>
          </p:cNvPicPr>
          <p:nvPr userDrawn="1"/>
        </p:nvPicPr>
        <p:blipFill>
          <a:blip r:embed="rId6"/>
          <a:srcRect/>
          <a:stretch>
            <a:fillRect/>
          </a:stretch>
        </p:blipFill>
        <p:spPr bwMode="auto">
          <a:xfrm>
            <a:off x="7377113" y="2903538"/>
            <a:ext cx="401637" cy="303212"/>
          </a:xfrm>
          <a:prstGeom prst="rect">
            <a:avLst/>
          </a:prstGeom>
          <a:noFill/>
          <a:ln w="9525">
            <a:noFill/>
            <a:miter lim="800000"/>
            <a:headEnd/>
            <a:tailEnd/>
          </a:ln>
        </p:spPr>
      </p:pic>
      <p:pic>
        <p:nvPicPr>
          <p:cNvPr id="7" name="Picture 8" descr="PPECLOGO-eff-0-2"/>
          <p:cNvPicPr>
            <a:picLocks noChangeAspect="1" noChangeArrowheads="1"/>
          </p:cNvPicPr>
          <p:nvPr userDrawn="1"/>
        </p:nvPicPr>
        <p:blipFill>
          <a:blip r:embed="rId7"/>
          <a:srcRect/>
          <a:stretch>
            <a:fillRect/>
          </a:stretch>
        </p:blipFill>
        <p:spPr bwMode="auto">
          <a:xfrm>
            <a:off x="5278438" y="2574925"/>
            <a:ext cx="982662" cy="750888"/>
          </a:xfrm>
          <a:prstGeom prst="rect">
            <a:avLst/>
          </a:prstGeom>
          <a:noFill/>
          <a:ln w="9525">
            <a:noFill/>
            <a:miter lim="800000"/>
            <a:headEnd/>
            <a:tailEnd/>
          </a:ln>
        </p:spPr>
      </p:pic>
      <p:pic>
        <p:nvPicPr>
          <p:cNvPr id="8" name="Picture 9" descr="PPECLOGO-eff-5-4"/>
          <p:cNvPicPr>
            <a:picLocks noChangeAspect="1" noChangeArrowheads="1"/>
          </p:cNvPicPr>
          <p:nvPr userDrawn="1"/>
        </p:nvPicPr>
        <p:blipFill>
          <a:blip r:embed="rId8"/>
          <a:srcRect/>
          <a:stretch>
            <a:fillRect/>
          </a:stretch>
        </p:blipFill>
        <p:spPr bwMode="auto">
          <a:xfrm>
            <a:off x="3262313" y="3206750"/>
            <a:ext cx="1477962" cy="1123950"/>
          </a:xfrm>
          <a:prstGeom prst="rect">
            <a:avLst/>
          </a:prstGeom>
          <a:noFill/>
          <a:ln w="9525">
            <a:noFill/>
            <a:miter lim="800000"/>
            <a:headEnd/>
            <a:tailEnd/>
          </a:ln>
        </p:spPr>
      </p:pic>
      <p:pic>
        <p:nvPicPr>
          <p:cNvPr id="9" name="Picture 10" descr="PPECLOGO-eff-5-2"/>
          <p:cNvPicPr>
            <a:picLocks noChangeAspect="1" noChangeArrowheads="1"/>
          </p:cNvPicPr>
          <p:nvPr userDrawn="1"/>
        </p:nvPicPr>
        <p:blipFill>
          <a:blip r:embed="rId9"/>
          <a:srcRect/>
          <a:stretch>
            <a:fillRect/>
          </a:stretch>
        </p:blipFill>
        <p:spPr bwMode="auto">
          <a:xfrm>
            <a:off x="5353050" y="3446463"/>
            <a:ext cx="1835150" cy="1435100"/>
          </a:xfrm>
          <a:prstGeom prst="rect">
            <a:avLst/>
          </a:prstGeom>
          <a:noFill/>
          <a:ln w="9525">
            <a:noFill/>
            <a:miter lim="800000"/>
            <a:headEnd/>
            <a:tailEnd/>
          </a:ln>
        </p:spPr>
      </p:pic>
      <p:pic>
        <p:nvPicPr>
          <p:cNvPr id="10" name="Picture 11" descr="PPECLOGO-eff-5-4"/>
          <p:cNvPicPr>
            <a:picLocks noChangeAspect="1" noChangeArrowheads="1"/>
          </p:cNvPicPr>
          <p:nvPr userDrawn="1"/>
        </p:nvPicPr>
        <p:blipFill>
          <a:blip r:embed="rId10"/>
          <a:srcRect/>
          <a:stretch>
            <a:fillRect/>
          </a:stretch>
        </p:blipFill>
        <p:spPr bwMode="auto">
          <a:xfrm>
            <a:off x="9886950" y="2725738"/>
            <a:ext cx="1117600" cy="850900"/>
          </a:xfrm>
          <a:prstGeom prst="rect">
            <a:avLst/>
          </a:prstGeom>
          <a:noFill/>
          <a:ln w="9525">
            <a:noFill/>
            <a:miter lim="800000"/>
            <a:headEnd/>
            <a:tailEnd/>
          </a:ln>
        </p:spPr>
      </p:pic>
      <p:pic>
        <p:nvPicPr>
          <p:cNvPr id="11" name="Picture 12" descr="PPECLOGO-eff-0-1"/>
          <p:cNvPicPr>
            <a:picLocks noChangeAspect="1" noChangeArrowheads="1"/>
          </p:cNvPicPr>
          <p:nvPr userDrawn="1"/>
        </p:nvPicPr>
        <p:blipFill>
          <a:blip r:embed="rId11"/>
          <a:srcRect/>
          <a:stretch>
            <a:fillRect/>
          </a:stretch>
        </p:blipFill>
        <p:spPr bwMode="auto">
          <a:xfrm>
            <a:off x="7943850" y="3624263"/>
            <a:ext cx="522288" cy="393700"/>
          </a:xfrm>
          <a:prstGeom prst="rect">
            <a:avLst/>
          </a:prstGeom>
          <a:noFill/>
          <a:ln w="9525">
            <a:noFill/>
            <a:miter lim="800000"/>
            <a:headEnd/>
            <a:tailEnd/>
          </a:ln>
        </p:spPr>
      </p:pic>
      <p:pic>
        <p:nvPicPr>
          <p:cNvPr id="12" name="Picture 13" descr="PPECLOGO-eff-0-1"/>
          <p:cNvPicPr>
            <a:picLocks noChangeAspect="1" noChangeArrowheads="1"/>
          </p:cNvPicPr>
          <p:nvPr userDrawn="1"/>
        </p:nvPicPr>
        <p:blipFill>
          <a:blip r:embed="rId11"/>
          <a:srcRect/>
          <a:stretch>
            <a:fillRect/>
          </a:stretch>
        </p:blipFill>
        <p:spPr bwMode="auto">
          <a:xfrm>
            <a:off x="11256963" y="2365375"/>
            <a:ext cx="522287" cy="392113"/>
          </a:xfrm>
          <a:prstGeom prst="rect">
            <a:avLst/>
          </a:prstGeom>
          <a:noFill/>
          <a:ln w="9525">
            <a:noFill/>
            <a:miter lim="800000"/>
            <a:headEnd/>
            <a:tailEnd/>
          </a:ln>
        </p:spPr>
      </p:pic>
      <p:pic>
        <p:nvPicPr>
          <p:cNvPr id="13" name="Picture 14" descr="PPECLOGO-eff2-1-2"/>
          <p:cNvPicPr>
            <a:picLocks noChangeAspect="1" noChangeArrowheads="1"/>
          </p:cNvPicPr>
          <p:nvPr userDrawn="1"/>
        </p:nvPicPr>
        <p:blipFill>
          <a:blip r:embed="rId12"/>
          <a:srcRect/>
          <a:stretch>
            <a:fillRect/>
          </a:stretch>
        </p:blipFill>
        <p:spPr bwMode="auto">
          <a:xfrm>
            <a:off x="2054225" y="2795588"/>
            <a:ext cx="1698625" cy="1428750"/>
          </a:xfrm>
          <a:prstGeom prst="rect">
            <a:avLst/>
          </a:prstGeom>
          <a:noFill/>
          <a:ln w="9525">
            <a:noFill/>
            <a:miter lim="800000"/>
            <a:headEnd/>
            <a:tailEnd/>
          </a:ln>
        </p:spPr>
      </p:pic>
      <p:pic>
        <p:nvPicPr>
          <p:cNvPr id="14" name="Picture 15" descr="PPECLOGO-eff2-1-3"/>
          <p:cNvPicPr>
            <a:picLocks noChangeAspect="1" noChangeArrowheads="1"/>
          </p:cNvPicPr>
          <p:nvPr userDrawn="1"/>
        </p:nvPicPr>
        <p:blipFill>
          <a:blip r:embed="rId13"/>
          <a:srcRect/>
          <a:stretch>
            <a:fillRect/>
          </a:stretch>
        </p:blipFill>
        <p:spPr bwMode="auto">
          <a:xfrm>
            <a:off x="3984625" y="2786063"/>
            <a:ext cx="436563" cy="365125"/>
          </a:xfrm>
          <a:prstGeom prst="rect">
            <a:avLst/>
          </a:prstGeom>
          <a:noFill/>
          <a:ln w="9525">
            <a:noFill/>
            <a:miter lim="800000"/>
            <a:headEnd/>
            <a:tailEnd/>
          </a:ln>
        </p:spPr>
      </p:pic>
      <p:pic>
        <p:nvPicPr>
          <p:cNvPr id="15" name="Picture 16" descr="PPECLOGO-eff2-1-4"/>
          <p:cNvPicPr>
            <a:picLocks noChangeAspect="1" noChangeArrowheads="1"/>
          </p:cNvPicPr>
          <p:nvPr userDrawn="1"/>
        </p:nvPicPr>
        <p:blipFill>
          <a:blip r:embed="rId14"/>
          <a:srcRect/>
          <a:stretch>
            <a:fillRect/>
          </a:stretch>
        </p:blipFill>
        <p:spPr bwMode="auto">
          <a:xfrm>
            <a:off x="8520113" y="3325813"/>
            <a:ext cx="703262" cy="585787"/>
          </a:xfrm>
          <a:prstGeom prst="rect">
            <a:avLst/>
          </a:prstGeom>
          <a:noFill/>
          <a:ln w="9525">
            <a:noFill/>
            <a:miter lim="800000"/>
            <a:headEnd/>
            <a:tailEnd/>
          </a:ln>
        </p:spPr>
      </p:pic>
      <p:pic>
        <p:nvPicPr>
          <p:cNvPr id="16" name="Picture 17" descr="PPECLOGO-eff2-1-3"/>
          <p:cNvPicPr>
            <a:picLocks noChangeAspect="1" noChangeArrowheads="1"/>
          </p:cNvPicPr>
          <p:nvPr userDrawn="1"/>
        </p:nvPicPr>
        <p:blipFill>
          <a:blip r:embed="rId13"/>
          <a:srcRect/>
          <a:stretch>
            <a:fillRect/>
          </a:stretch>
        </p:blipFill>
        <p:spPr bwMode="auto">
          <a:xfrm>
            <a:off x="9240838" y="2909888"/>
            <a:ext cx="360362" cy="301625"/>
          </a:xfrm>
          <a:prstGeom prst="rect">
            <a:avLst/>
          </a:prstGeom>
          <a:noFill/>
          <a:ln w="9525">
            <a:noFill/>
            <a:miter lim="800000"/>
            <a:headEnd/>
            <a:tailEnd/>
          </a:ln>
        </p:spPr>
      </p:pic>
      <p:pic>
        <p:nvPicPr>
          <p:cNvPr id="17" name="Picture 18" descr="PPECLOGO-eff2-1-3"/>
          <p:cNvPicPr>
            <a:picLocks noChangeAspect="1" noChangeArrowheads="1"/>
          </p:cNvPicPr>
          <p:nvPr userDrawn="1"/>
        </p:nvPicPr>
        <p:blipFill>
          <a:blip r:embed="rId13"/>
          <a:srcRect/>
          <a:stretch>
            <a:fillRect/>
          </a:stretch>
        </p:blipFill>
        <p:spPr bwMode="auto">
          <a:xfrm>
            <a:off x="9745663" y="3446463"/>
            <a:ext cx="282575" cy="2365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0"/>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3"/>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6"/>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7"/>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2"/>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1"/>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2"/>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9"/>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8"/>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9"/>
                                        </p:tgtEl>
                                      </p:cBhvr>
                                    </p:animEffect>
                                    <p:set>
                                      <p:cBhvr>
                                        <p:cTn id="65" dur="1" fill="hold">
                                          <p:stCondLst>
                                            <p:cond delay="499"/>
                                          </p:stCondLst>
                                        </p:cTn>
                                        <p:tgtEl>
                                          <p:spTgt spid="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
                                        </p:tgtEl>
                                      </p:cBhvr>
                                    </p:animEffect>
                                    <p:set>
                                      <p:cBhvr>
                                        <p:cTn id="71" dur="1" fill="hold">
                                          <p:stCondLst>
                                            <p:cond delay="499"/>
                                          </p:stCondLst>
                                        </p:cTn>
                                        <p:tgtEl>
                                          <p:spTgt spid="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7"/>
                                        </p:tgtEl>
                                      </p:cBhvr>
                                    </p:animEffect>
                                    <p:set>
                                      <p:cBhvr>
                                        <p:cTn id="74" dur="1" fill="hold">
                                          <p:stCondLst>
                                            <p:cond delay="499"/>
                                          </p:stCondLst>
                                        </p:cTn>
                                        <p:tgtEl>
                                          <p:spTgt spid="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3"/>
                                        </p:tgtEl>
                                      </p:cBhvr>
                                    </p:animEffect>
                                    <p:set>
                                      <p:cBhvr>
                                        <p:cTn id="77" dur="1" fill="hold">
                                          <p:stCondLst>
                                            <p:cond delay="499"/>
                                          </p:stCondLst>
                                        </p:cTn>
                                        <p:tgtEl>
                                          <p:spTgt spid="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0"/>
                                        </p:tgtEl>
                                      </p:cBhvr>
                                    </p:animEffect>
                                    <p:set>
                                      <p:cBhvr>
                                        <p:cTn id="80" dur="1" fill="hold">
                                          <p:stCondLst>
                                            <p:cond delay="499"/>
                                          </p:stCondLst>
                                        </p:cTn>
                                        <p:tgtEl>
                                          <p:spTgt spid="1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2"/>
                                        </p:tgtEl>
                                      </p:cBhvr>
                                    </p:animEffect>
                                    <p:set>
                                      <p:cBhvr>
                                        <p:cTn id="83" dur="1" fill="hold">
                                          <p:stCondLst>
                                            <p:cond delay="499"/>
                                          </p:stCondLst>
                                        </p:cTn>
                                        <p:tgtEl>
                                          <p:spTgt spid="1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
                                        </p:tgtEl>
                                      </p:cBhvr>
                                    </p:animEffect>
                                    <p:set>
                                      <p:cBhvr>
                                        <p:cTn id="86" dur="1" fill="hold">
                                          <p:stCondLst>
                                            <p:cond delay="499"/>
                                          </p:stCondLst>
                                        </p:cTn>
                                        <p:tgtEl>
                                          <p:spTgt spid="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2"/>
                                        </p:tgtEl>
                                      </p:cBhvr>
                                    </p:animEffect>
                                    <p:set>
                                      <p:cBhvr>
                                        <p:cTn id="89" dur="1" fill="hold">
                                          <p:stCondLst>
                                            <p:cond delay="499"/>
                                          </p:stCondLst>
                                        </p:cTn>
                                        <p:tgtEl>
                                          <p:spTgt spid="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6"/>
                                        </p:tgtEl>
                                      </p:cBhvr>
                                    </p:animEffect>
                                    <p:set>
                                      <p:cBhvr>
                                        <p:cTn id="92" dur="1" fill="hold">
                                          <p:stCondLst>
                                            <p:cond delay="499"/>
                                          </p:stCondLst>
                                        </p:cTn>
                                        <p:tgtEl>
                                          <p:spTgt spid="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100"/>
                                        <p:tgtEl>
                                          <p:spTgt spid="13"/>
                                        </p:tgtEl>
                                      </p:cBhvr>
                                    </p:animEffect>
                                  </p:childTnLst>
                                </p:cTn>
                              </p:par>
                              <p:par>
                                <p:cTn id="96" presetID="10" presetClass="entr" presetSubtype="0" fill="hold" nodeType="withEffect">
                                  <p:stCondLst>
                                    <p:cond delay="60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100"/>
                                        <p:tgtEl>
                                          <p:spTgt spid="14"/>
                                        </p:tgtEl>
                                      </p:cBhvr>
                                    </p:animEffect>
                                  </p:childTnLst>
                                </p:cTn>
                              </p:par>
                              <p:par>
                                <p:cTn id="99" presetID="10" presetClass="entr" presetSubtype="0" fill="hold" nodeType="withEffect">
                                  <p:stCondLst>
                                    <p:cond delay="20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100"/>
                                        <p:tgtEl>
                                          <p:spTgt spid="1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
                                        <p:tgtEl>
                                          <p:spTgt spid="1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100"/>
                                        <p:tgtEl>
                                          <p:spTgt spid="17"/>
                                        </p:tgtEl>
                                      </p:cBhvr>
                                    </p:animEffect>
                                  </p:childTnLst>
                                </p:cTn>
                              </p:par>
                              <p:par>
                                <p:cTn id="108" presetID="53" presetClass="exit" presetSubtype="16" fill="hold" nodeType="withEffect">
                                  <p:stCondLst>
                                    <p:cond delay="100"/>
                                  </p:stCondLst>
                                  <p:childTnLst>
                                    <p:anim calcmode="lin" valueType="num">
                                      <p:cBhvr>
                                        <p:cTn id="109" dur="1000"/>
                                        <p:tgtEl>
                                          <p:spTgt spid="13"/>
                                        </p:tgtEl>
                                        <p:attrNameLst>
                                          <p:attrName>ppt_w</p:attrName>
                                        </p:attrNameLst>
                                      </p:cBhvr>
                                      <p:tavLst>
                                        <p:tav tm="0">
                                          <p:val>
                                            <p:strVal val="ppt_w"/>
                                          </p:val>
                                        </p:tav>
                                        <p:tav tm="100000">
                                          <p:val>
                                            <p:fltVal val="0"/>
                                          </p:val>
                                        </p:tav>
                                      </p:tavLst>
                                    </p:anim>
                                    <p:anim calcmode="lin" valueType="num">
                                      <p:cBhvr>
                                        <p:cTn id="110" dur="1000"/>
                                        <p:tgtEl>
                                          <p:spTgt spid="13"/>
                                        </p:tgtEl>
                                        <p:attrNameLst>
                                          <p:attrName>ppt_h</p:attrName>
                                        </p:attrNameLst>
                                      </p:cBhvr>
                                      <p:tavLst>
                                        <p:tav tm="0">
                                          <p:val>
                                            <p:strVal val="ppt_h"/>
                                          </p:val>
                                        </p:tav>
                                        <p:tav tm="100000">
                                          <p:val>
                                            <p:fltVal val="0"/>
                                          </p:val>
                                        </p:tav>
                                      </p:tavLst>
                                    </p:anim>
                                    <p:animEffect transition="out" filter="fade">
                                      <p:cBhvr>
                                        <p:cTn id="111" dur="1000"/>
                                        <p:tgtEl>
                                          <p:spTgt spid="13"/>
                                        </p:tgtEl>
                                      </p:cBhvr>
                                    </p:animEffect>
                                    <p:set>
                                      <p:cBhvr>
                                        <p:cTn id="112" dur="1" fill="hold">
                                          <p:stCondLst>
                                            <p:cond delay="999"/>
                                          </p:stCondLst>
                                        </p:cTn>
                                        <p:tgtEl>
                                          <p:spTgt spid="13"/>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4"/>
                                        </p:tgtEl>
                                        <p:attrNameLst>
                                          <p:attrName>ppt_w</p:attrName>
                                        </p:attrNameLst>
                                      </p:cBhvr>
                                      <p:tavLst>
                                        <p:tav tm="0">
                                          <p:val>
                                            <p:strVal val="ppt_w"/>
                                          </p:val>
                                        </p:tav>
                                        <p:tav tm="100000">
                                          <p:val>
                                            <p:fltVal val="0"/>
                                          </p:val>
                                        </p:tav>
                                      </p:tavLst>
                                    </p:anim>
                                    <p:anim calcmode="lin" valueType="num">
                                      <p:cBhvr>
                                        <p:cTn id="115" dur="500"/>
                                        <p:tgtEl>
                                          <p:spTgt spid="14"/>
                                        </p:tgtEl>
                                        <p:attrNameLst>
                                          <p:attrName>ppt_h</p:attrName>
                                        </p:attrNameLst>
                                      </p:cBhvr>
                                      <p:tavLst>
                                        <p:tav tm="0">
                                          <p:val>
                                            <p:strVal val="ppt_h"/>
                                          </p:val>
                                        </p:tav>
                                        <p:tav tm="100000">
                                          <p:val>
                                            <p:fltVal val="0"/>
                                          </p:val>
                                        </p:tav>
                                      </p:tavLst>
                                    </p:anim>
                                    <p:animEffect transition="out" filter="fade">
                                      <p:cBhvr>
                                        <p:cTn id="116" dur="500"/>
                                        <p:tgtEl>
                                          <p:spTgt spid="14"/>
                                        </p:tgtEl>
                                      </p:cBhvr>
                                    </p:animEffect>
                                    <p:set>
                                      <p:cBhvr>
                                        <p:cTn id="117" dur="1" fill="hold">
                                          <p:stCondLst>
                                            <p:cond delay="499"/>
                                          </p:stCondLst>
                                        </p:cTn>
                                        <p:tgtEl>
                                          <p:spTgt spid="14"/>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5"/>
                                        </p:tgtEl>
                                        <p:attrNameLst>
                                          <p:attrName>ppt_w</p:attrName>
                                        </p:attrNameLst>
                                      </p:cBhvr>
                                      <p:tavLst>
                                        <p:tav tm="0">
                                          <p:val>
                                            <p:strVal val="ppt_w"/>
                                          </p:val>
                                        </p:tav>
                                        <p:tav tm="100000">
                                          <p:val>
                                            <p:fltVal val="0"/>
                                          </p:val>
                                        </p:tav>
                                      </p:tavLst>
                                    </p:anim>
                                    <p:anim calcmode="lin" valueType="num">
                                      <p:cBhvr>
                                        <p:cTn id="120" dur="500"/>
                                        <p:tgtEl>
                                          <p:spTgt spid="15"/>
                                        </p:tgtEl>
                                        <p:attrNameLst>
                                          <p:attrName>ppt_h</p:attrName>
                                        </p:attrNameLst>
                                      </p:cBhvr>
                                      <p:tavLst>
                                        <p:tav tm="0">
                                          <p:val>
                                            <p:strVal val="ppt_h"/>
                                          </p:val>
                                        </p:tav>
                                        <p:tav tm="100000">
                                          <p:val>
                                            <p:fltVal val="0"/>
                                          </p:val>
                                        </p:tav>
                                      </p:tavLst>
                                    </p:anim>
                                    <p:animEffect transition="out" filter="fade">
                                      <p:cBhvr>
                                        <p:cTn id="121" dur="500"/>
                                        <p:tgtEl>
                                          <p:spTgt spid="15"/>
                                        </p:tgtEl>
                                      </p:cBhvr>
                                    </p:animEffect>
                                    <p:set>
                                      <p:cBhvr>
                                        <p:cTn id="122" dur="1" fill="hold">
                                          <p:stCondLst>
                                            <p:cond delay="499"/>
                                          </p:stCondLst>
                                        </p:cTn>
                                        <p:tgtEl>
                                          <p:spTgt spid="15"/>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6"/>
                                        </p:tgtEl>
                                        <p:attrNameLst>
                                          <p:attrName>ppt_w</p:attrName>
                                        </p:attrNameLst>
                                      </p:cBhvr>
                                      <p:tavLst>
                                        <p:tav tm="0">
                                          <p:val>
                                            <p:strVal val="ppt_w"/>
                                          </p:val>
                                        </p:tav>
                                        <p:tav tm="100000">
                                          <p:val>
                                            <p:fltVal val="0"/>
                                          </p:val>
                                        </p:tav>
                                      </p:tavLst>
                                    </p:anim>
                                    <p:anim calcmode="lin" valueType="num">
                                      <p:cBhvr>
                                        <p:cTn id="125" dur="500"/>
                                        <p:tgtEl>
                                          <p:spTgt spid="16"/>
                                        </p:tgtEl>
                                        <p:attrNameLst>
                                          <p:attrName>ppt_h</p:attrName>
                                        </p:attrNameLst>
                                      </p:cBhvr>
                                      <p:tavLst>
                                        <p:tav tm="0">
                                          <p:val>
                                            <p:strVal val="ppt_h"/>
                                          </p:val>
                                        </p:tav>
                                        <p:tav tm="100000">
                                          <p:val>
                                            <p:fltVal val="0"/>
                                          </p:val>
                                        </p:tav>
                                      </p:tavLst>
                                    </p:anim>
                                    <p:animEffect transition="out" filter="fade">
                                      <p:cBhvr>
                                        <p:cTn id="126" dur="500"/>
                                        <p:tgtEl>
                                          <p:spTgt spid="16"/>
                                        </p:tgtEl>
                                      </p:cBhvr>
                                    </p:animEffect>
                                    <p:set>
                                      <p:cBhvr>
                                        <p:cTn id="127" dur="1" fill="hold">
                                          <p:stCondLst>
                                            <p:cond delay="499"/>
                                          </p:stCondLst>
                                        </p:cTn>
                                        <p:tgtEl>
                                          <p:spTgt spid="16"/>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7"/>
                                        </p:tgtEl>
                                        <p:attrNameLst>
                                          <p:attrName>ppt_w</p:attrName>
                                        </p:attrNameLst>
                                      </p:cBhvr>
                                      <p:tavLst>
                                        <p:tav tm="0">
                                          <p:val>
                                            <p:strVal val="ppt_w"/>
                                          </p:val>
                                        </p:tav>
                                        <p:tav tm="100000">
                                          <p:val>
                                            <p:fltVal val="0"/>
                                          </p:val>
                                        </p:tav>
                                      </p:tavLst>
                                    </p:anim>
                                    <p:anim calcmode="lin" valueType="num">
                                      <p:cBhvr>
                                        <p:cTn id="130" dur="500"/>
                                        <p:tgtEl>
                                          <p:spTgt spid="17"/>
                                        </p:tgtEl>
                                        <p:attrNameLst>
                                          <p:attrName>ppt_h</p:attrName>
                                        </p:attrNameLst>
                                      </p:cBhvr>
                                      <p:tavLst>
                                        <p:tav tm="0">
                                          <p:val>
                                            <p:strVal val="ppt_h"/>
                                          </p:val>
                                        </p:tav>
                                        <p:tav tm="100000">
                                          <p:val>
                                            <p:fltVal val="0"/>
                                          </p:val>
                                        </p:tav>
                                      </p:tavLst>
                                    </p:anim>
                                    <p:animEffect transition="out" filter="fade">
                                      <p:cBhvr>
                                        <p:cTn id="131" dur="500"/>
                                        <p:tgtEl>
                                          <p:spTgt spid="17"/>
                                        </p:tgtEl>
                                      </p:cBhvr>
                                    </p:animEffect>
                                    <p:set>
                                      <p:cBhvr>
                                        <p:cTn id="1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Freeform 5"/>
          <p:cNvSpPr/>
          <p:nvPr userDrawn="1"/>
        </p:nvSpPr>
        <p:spPr bwMode="auto">
          <a:xfrm>
            <a:off x="0" y="6680200"/>
            <a:ext cx="11139488" cy="185738"/>
          </a:xfrm>
          <a:custGeom>
            <a:avLst/>
            <a:gdLst>
              <a:gd name="T0" fmla="*/ 0 w 14611"/>
              <a:gd name="T1" fmla="*/ 0 h 244"/>
              <a:gd name="T2" fmla="*/ 14560 w 14611"/>
              <a:gd name="T3" fmla="*/ 0 h 244"/>
              <a:gd name="T4" fmla="*/ 14598 w 14611"/>
              <a:gd name="T5" fmla="*/ 46 h 244"/>
              <a:gd name="T6" fmla="*/ 14503 w 14611"/>
              <a:gd name="T7" fmla="*/ 244 h 244"/>
              <a:gd name="T8" fmla="*/ 0 w 14611"/>
              <a:gd name="T9" fmla="*/ 244 h 244"/>
              <a:gd name="T10" fmla="*/ 0 w 14611"/>
              <a:gd name="T11" fmla="*/ 0 h 244"/>
            </a:gdLst>
            <a:ahLst/>
            <a:cxnLst>
              <a:cxn ang="0">
                <a:pos x="T0" y="T1"/>
              </a:cxn>
              <a:cxn ang="0">
                <a:pos x="T2" y="T3"/>
              </a:cxn>
              <a:cxn ang="0">
                <a:pos x="T4" y="T5"/>
              </a:cxn>
              <a:cxn ang="0">
                <a:pos x="T6" y="T7"/>
              </a:cxn>
              <a:cxn ang="0">
                <a:pos x="T8" y="T9"/>
              </a:cxn>
              <a:cxn ang="0">
                <a:pos x="T10" y="T11"/>
              </a:cxn>
            </a:cxnLst>
            <a:rect l="0" t="0" r="r" b="b"/>
            <a:pathLst>
              <a:path w="14611" h="244">
                <a:moveTo>
                  <a:pt x="0" y="0"/>
                </a:moveTo>
                <a:lnTo>
                  <a:pt x="14560" y="0"/>
                </a:lnTo>
                <a:cubicBezTo>
                  <a:pt x="14590" y="0"/>
                  <a:pt x="14611" y="20"/>
                  <a:pt x="14598" y="46"/>
                </a:cubicBezTo>
                <a:lnTo>
                  <a:pt x="14503" y="244"/>
                </a:lnTo>
                <a:lnTo>
                  <a:pt x="0" y="244"/>
                </a:lnTo>
                <a:lnTo>
                  <a:pt x="0" y="0"/>
                </a:lnTo>
                <a:close/>
              </a:path>
            </a:pathLst>
          </a:custGeom>
          <a:solidFill>
            <a:schemeClr val="tx2"/>
          </a:solidFill>
          <a:ln>
            <a:noFill/>
          </a:ln>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5" name="Freeform 6"/>
          <p:cNvSpPr/>
          <p:nvPr userDrawn="1"/>
        </p:nvSpPr>
        <p:spPr bwMode="auto">
          <a:xfrm>
            <a:off x="11114088" y="6548438"/>
            <a:ext cx="1084262" cy="317500"/>
          </a:xfrm>
          <a:custGeom>
            <a:avLst/>
            <a:gdLst>
              <a:gd name="T0" fmla="*/ 1422 w 1422"/>
              <a:gd name="T1" fmla="*/ 0 h 416"/>
              <a:gd name="T2" fmla="*/ 294 w 1422"/>
              <a:gd name="T3" fmla="*/ 0 h 416"/>
              <a:gd name="T4" fmla="*/ 163 w 1422"/>
              <a:gd name="T5" fmla="*/ 75 h 416"/>
              <a:gd name="T6" fmla="*/ 0 w 1422"/>
              <a:gd name="T7" fmla="*/ 416 h 416"/>
              <a:gd name="T8" fmla="*/ 1422 w 1422"/>
              <a:gd name="T9" fmla="*/ 416 h 416"/>
              <a:gd name="T10" fmla="*/ 1422 w 1422"/>
              <a:gd name="T11" fmla="*/ 0 h 416"/>
            </a:gdLst>
            <a:ahLst/>
            <a:cxnLst>
              <a:cxn ang="0">
                <a:pos x="T0" y="T1"/>
              </a:cxn>
              <a:cxn ang="0">
                <a:pos x="T2" y="T3"/>
              </a:cxn>
              <a:cxn ang="0">
                <a:pos x="T4" y="T5"/>
              </a:cxn>
              <a:cxn ang="0">
                <a:pos x="T6" y="T7"/>
              </a:cxn>
              <a:cxn ang="0">
                <a:pos x="T8" y="T9"/>
              </a:cxn>
              <a:cxn ang="0">
                <a:pos x="T10" y="T11"/>
              </a:cxn>
            </a:cxnLst>
            <a:rect l="0" t="0" r="r" b="b"/>
            <a:pathLst>
              <a:path w="1422" h="416">
                <a:moveTo>
                  <a:pt x="1422" y="0"/>
                </a:moveTo>
                <a:lnTo>
                  <a:pt x="294" y="0"/>
                </a:lnTo>
                <a:cubicBezTo>
                  <a:pt x="243" y="4"/>
                  <a:pt x="200" y="29"/>
                  <a:pt x="163" y="75"/>
                </a:cubicBezTo>
                <a:lnTo>
                  <a:pt x="0" y="416"/>
                </a:lnTo>
                <a:lnTo>
                  <a:pt x="1422" y="416"/>
                </a:lnTo>
                <a:lnTo>
                  <a:pt x="1422" y="0"/>
                </a:lnTo>
                <a:close/>
              </a:path>
            </a:pathLst>
          </a:custGeom>
          <a:solidFill>
            <a:schemeClr val="tx1"/>
          </a:solidFill>
          <a:ln>
            <a:noFill/>
          </a:ln>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6" name="TextBox 5"/>
          <p:cNvSpPr txBox="1"/>
          <p:nvPr userDrawn="1"/>
        </p:nvSpPr>
        <p:spPr>
          <a:xfrm>
            <a:off x="11571288" y="6557963"/>
            <a:ext cx="423862" cy="307975"/>
          </a:xfrm>
          <a:prstGeom prst="rect">
            <a:avLst/>
          </a:prstGeom>
          <a:noFill/>
        </p:spPr>
        <p:txBody>
          <a:bodyPr wrap="none">
            <a:spAutoFit/>
          </a:bodyPr>
          <a:lstStyle/>
          <a:p>
            <a:pPr algn="ctr">
              <a:buFont typeface="Arial" panose="020B0604020202020204" pitchFamily="34" charset="0"/>
              <a:buNone/>
              <a:defRPr/>
            </a:pPr>
            <a:fld id="{DEE74FD3-0656-4452-9C39-4280429F26C6}" type="slidenum">
              <a:rPr lang="zh-CN" altLang="en-US" sz="1400">
                <a:solidFill>
                  <a:schemeClr val="bg1"/>
                </a:solidFill>
                <a:latin typeface="+mj-ea"/>
                <a:ea typeface="+mj-ea"/>
              </a:rPr>
              <a:pPr algn="ctr">
                <a:buFont typeface="Arial" panose="020B0604020202020204" pitchFamily="34" charset="0"/>
                <a:buNone/>
                <a:defRPr/>
              </a:pPr>
              <a:t>‹#›</a:t>
            </a:fld>
            <a:endParaRPr lang="zh-CN" altLang="en-US" sz="1400" dirty="0">
              <a:solidFill>
                <a:schemeClr val="bg1"/>
              </a:solidFill>
              <a:latin typeface="+mj-ea"/>
              <a:ea typeface="+mj-ea"/>
            </a:endParaRPr>
          </a:p>
        </p:txBody>
      </p:sp>
      <p:sp>
        <p:nvSpPr>
          <p:cNvPr id="2" name="标题 1"/>
          <p:cNvSpPr>
            <a:spLocks noGrp="1"/>
          </p:cNvSpPr>
          <p:nvPr>
            <p:ph type="title"/>
          </p:nvPr>
        </p:nvSpPr>
        <p:spPr>
          <a:xfrm>
            <a:off x="841907" y="965201"/>
            <a:ext cx="10514536" cy="635000"/>
          </a:xfrm>
        </p:spPr>
        <p:txBody>
          <a:bodyPr/>
          <a:lstStyle>
            <a:lvl1pPr>
              <a:defRPr>
                <a:solidFill>
                  <a:schemeClr val="accent3"/>
                </a:solidFill>
              </a:defRPr>
            </a:lvl1pPr>
          </a:lstStyle>
          <a:p>
            <a:r>
              <a:rPr lang="zh-CN" altLang="en-US"/>
              <a:t>单击此处编辑母版标题样式</a:t>
            </a:r>
          </a:p>
        </p:txBody>
      </p:sp>
      <p:sp>
        <p:nvSpPr>
          <p:cNvPr id="3" name="内容占位符 2"/>
          <p:cNvSpPr>
            <a:spLocks noGrp="1"/>
          </p:cNvSpPr>
          <p:nvPr>
            <p:ph idx="1"/>
          </p:nvPr>
        </p:nvSpPr>
        <p:spPr>
          <a:xfrm>
            <a:off x="841907" y="1800698"/>
            <a:ext cx="10514536" cy="4277072"/>
          </a:xfrm>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739" y="4406902"/>
            <a:ext cx="10367724"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739" y="2906713"/>
            <a:ext cx="10367724"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80" y="1600202"/>
            <a:ext cx="541249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4592" y="1600202"/>
            <a:ext cx="54140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38"/>
            <a:ext cx="10978991"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80" y="1535113"/>
            <a:ext cx="539026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80" y="2174875"/>
            <a:ext cx="539026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820" y="1535113"/>
            <a:ext cx="539185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820" y="2174875"/>
            <a:ext cx="539185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0" y="273050"/>
            <a:ext cx="401372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9471" y="273052"/>
            <a:ext cx="681920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80" y="1435102"/>
            <a:ext cx="401372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1088" y="4800600"/>
            <a:ext cx="731932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1088" y="612775"/>
            <a:ext cx="731932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1088" y="5367338"/>
            <a:ext cx="731932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375" y="590550"/>
            <a:ext cx="10515600" cy="63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841375" y="1600200"/>
            <a:ext cx="10515600" cy="4276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62" r:id="rId12"/>
  </p:sldLayoutIdLst>
  <p:txStyles>
    <p:titleStyle>
      <a:lvl1pPr algn="l" rtl="0" eaLnBrk="0" fontAlgn="base" hangingPunct="0">
        <a:spcBef>
          <a:spcPct val="0"/>
        </a:spcBef>
        <a:spcAft>
          <a:spcPct val="0"/>
        </a:spcAft>
        <a:defRPr sz="2400">
          <a:solidFill>
            <a:srgbClr val="2B2E30"/>
          </a:solidFill>
          <a:latin typeface="+mj-lt"/>
          <a:ea typeface="+mj-ea"/>
          <a:cs typeface="微软雅黑"/>
        </a:defRPr>
      </a:lvl1pPr>
      <a:lvl2pPr algn="l" rtl="0" eaLnBrk="0" fontAlgn="base" hangingPunct="0">
        <a:spcBef>
          <a:spcPct val="0"/>
        </a:spcBef>
        <a:spcAft>
          <a:spcPct val="0"/>
        </a:spcAft>
        <a:defRPr sz="2400">
          <a:solidFill>
            <a:srgbClr val="2B2E30"/>
          </a:solidFill>
          <a:latin typeface="Arial" panose="020B0604020202020204" pitchFamily="34" charset="0"/>
          <a:ea typeface="微软雅黑" panose="020B0503020204020204" pitchFamily="34" charset="-122"/>
          <a:cs typeface="微软雅黑"/>
        </a:defRPr>
      </a:lvl2pPr>
      <a:lvl3pPr algn="l" rtl="0" eaLnBrk="0" fontAlgn="base" hangingPunct="0">
        <a:spcBef>
          <a:spcPct val="0"/>
        </a:spcBef>
        <a:spcAft>
          <a:spcPct val="0"/>
        </a:spcAft>
        <a:defRPr sz="2400">
          <a:solidFill>
            <a:srgbClr val="2B2E30"/>
          </a:solidFill>
          <a:latin typeface="Arial" panose="020B0604020202020204" pitchFamily="34" charset="0"/>
          <a:ea typeface="微软雅黑" panose="020B0503020204020204" pitchFamily="34" charset="-122"/>
          <a:cs typeface="微软雅黑"/>
        </a:defRPr>
      </a:lvl3pPr>
      <a:lvl4pPr algn="l" rtl="0" eaLnBrk="0" fontAlgn="base" hangingPunct="0">
        <a:spcBef>
          <a:spcPct val="0"/>
        </a:spcBef>
        <a:spcAft>
          <a:spcPct val="0"/>
        </a:spcAft>
        <a:defRPr sz="2400">
          <a:solidFill>
            <a:srgbClr val="2B2E30"/>
          </a:solidFill>
          <a:latin typeface="Arial" panose="020B0604020202020204" pitchFamily="34" charset="0"/>
          <a:ea typeface="微软雅黑" panose="020B0503020204020204" pitchFamily="34" charset="-122"/>
          <a:cs typeface="微软雅黑"/>
        </a:defRPr>
      </a:lvl4pPr>
      <a:lvl5pPr algn="l" rtl="0" eaLnBrk="0" fontAlgn="base" hangingPunct="0">
        <a:spcBef>
          <a:spcPct val="0"/>
        </a:spcBef>
        <a:spcAft>
          <a:spcPct val="0"/>
        </a:spcAft>
        <a:defRPr sz="2400">
          <a:solidFill>
            <a:srgbClr val="2B2E30"/>
          </a:solidFill>
          <a:latin typeface="Arial" panose="020B0604020202020204" pitchFamily="34" charset="0"/>
          <a:ea typeface="微软雅黑" panose="020B0503020204020204" pitchFamily="34" charset="-122"/>
          <a:cs typeface="微软雅黑"/>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rgbClr val="2B2E30"/>
          </a:solidFill>
          <a:latin typeface="+mn-lt"/>
          <a:ea typeface="+mn-ea"/>
          <a:cs typeface="微软雅黑"/>
        </a:defRPr>
      </a:lvl1pPr>
      <a:lvl2pPr marL="742950" indent="-285750" algn="l" rtl="0" eaLnBrk="0" fontAlgn="base" hangingPunct="0">
        <a:spcBef>
          <a:spcPct val="20000"/>
        </a:spcBef>
        <a:spcAft>
          <a:spcPct val="0"/>
        </a:spcAft>
        <a:buChar char="–"/>
        <a:defRPr sz="2000">
          <a:solidFill>
            <a:srgbClr val="2B2E30"/>
          </a:solidFill>
          <a:latin typeface="+mn-lt"/>
          <a:ea typeface="仿宋_GB2312" pitchFamily="49" charset="-122"/>
          <a:cs typeface="微软雅黑"/>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cs typeface="微软雅黑"/>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cs typeface="微软雅黑"/>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cs typeface="微软雅黑"/>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8000" r="-8000"/>
          </a:stretch>
        </a:blipFill>
        <a:effectLst/>
      </p:bgPr>
    </p:bg>
    <p:spTree>
      <p:nvGrpSpPr>
        <p:cNvPr id="1" name=""/>
        <p:cNvGrpSpPr/>
        <p:nvPr/>
      </p:nvGrpSpPr>
      <p:grpSpPr>
        <a:xfrm>
          <a:off x="0" y="0"/>
          <a:ext cx="0" cy="0"/>
          <a:chOff x="0" y="0"/>
          <a:chExt cx="0" cy="0"/>
        </a:xfrm>
      </p:grpSpPr>
      <p:sp>
        <p:nvSpPr>
          <p:cNvPr id="16386" name="矩形 7"/>
          <p:cNvSpPr>
            <a:spLocks noChangeArrowheads="1"/>
          </p:cNvSpPr>
          <p:nvPr/>
        </p:nvSpPr>
        <p:spPr bwMode="auto">
          <a:xfrm>
            <a:off x="554038" y="2205038"/>
            <a:ext cx="11161712" cy="923925"/>
          </a:xfrm>
          <a:prstGeom prst="rect">
            <a:avLst/>
          </a:prstGeom>
          <a:noFill/>
          <a:ln w="9525">
            <a:noFill/>
            <a:miter lim="800000"/>
            <a:headEnd/>
            <a:tailEnd/>
          </a:ln>
        </p:spPr>
        <p:txBody>
          <a:bodyPr>
            <a:spAutoFit/>
          </a:bodyPr>
          <a:lstStyle/>
          <a:p>
            <a:pPr algn="ctr">
              <a:buFont typeface="Arial" charset="0"/>
              <a:buNone/>
            </a:pPr>
            <a:r>
              <a:rPr lang="zh-CN" altLang="en-US" sz="5400" b="1">
                <a:solidFill>
                  <a:schemeClr val="bg1"/>
                </a:solidFill>
                <a:latin typeface="微软雅黑"/>
                <a:ea typeface="微软雅黑"/>
                <a:cs typeface="微软雅黑"/>
                <a:sym typeface="微软雅黑"/>
              </a:rPr>
              <a:t>小微企业普惠性税收减免新政解析</a:t>
            </a:r>
            <a:endParaRPr lang="zh-CN" altLang="en-US" sz="5400"/>
          </a:p>
        </p:txBody>
      </p:sp>
      <p:sp>
        <p:nvSpPr>
          <p:cNvPr id="16387" name="TextBox 4"/>
          <p:cNvSpPr txBox="1">
            <a:spLocks noChangeArrowheads="1"/>
          </p:cNvSpPr>
          <p:nvPr/>
        </p:nvSpPr>
        <p:spPr bwMode="auto">
          <a:xfrm>
            <a:off x="3459163" y="4868863"/>
            <a:ext cx="5087937" cy="400050"/>
          </a:xfrm>
          <a:prstGeom prst="rect">
            <a:avLst/>
          </a:prstGeom>
          <a:noFill/>
          <a:ln w="9525">
            <a:noFill/>
            <a:miter lim="800000"/>
            <a:headEnd/>
            <a:tailEnd/>
          </a:ln>
        </p:spPr>
        <p:txBody>
          <a:bodyPr>
            <a:spAutoFit/>
          </a:bodyPr>
          <a:lstStyle/>
          <a:p>
            <a:pPr algn="ctr">
              <a:buFont typeface="Arial" charset="0"/>
              <a:buNone/>
            </a:pPr>
            <a:r>
              <a:rPr lang="zh-CN" altLang="en-US" sz="2000" b="1">
                <a:latin typeface="微软雅黑"/>
                <a:ea typeface="微软雅黑"/>
                <a:cs typeface="微软雅黑"/>
                <a:sym typeface="微软雅黑"/>
              </a:rPr>
              <a:t>主讲：杜鹏飞 </a:t>
            </a:r>
            <a:endParaRPr lang="en-US" altLang="zh-CN" sz="2000" b="1">
              <a:latin typeface="微软雅黑"/>
              <a:ea typeface="微软雅黑"/>
              <a:cs typeface="微软雅黑"/>
              <a:sym typeface="微软雅黑"/>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1611313" y="2179638"/>
            <a:ext cx="9852025" cy="2535237"/>
          </a:xfrm>
          <a:prstGeom prst="roundRect">
            <a:avLst>
              <a:gd name="adj" fmla="val 50000"/>
            </a:avLst>
          </a:prstGeom>
          <a:solidFill>
            <a:srgbClr val="FFFFFF"/>
          </a:solidFill>
          <a:ln w="15875" cap="flat">
            <a:solidFill>
              <a:schemeClr val="bg1">
                <a:lumMod val="75000"/>
              </a:schemeClr>
            </a:solidFill>
            <a:prstDash val="solid"/>
            <a:miter lim="800000"/>
          </a:ln>
          <a:extLst>
            <a:ext uri="{AF507438-7753-43E0-B8FC-AC1667EBCBE1}"/>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0" y="2570163"/>
            <a:ext cx="1784350" cy="1644650"/>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1" name="TextBox 12"/>
          <p:cNvSpPr txBox="1">
            <a:spLocks noChangeArrowheads="1"/>
          </p:cNvSpPr>
          <p:nvPr/>
        </p:nvSpPr>
        <p:spPr bwMode="auto">
          <a:xfrm>
            <a:off x="3098800" y="2938463"/>
            <a:ext cx="7880350" cy="922337"/>
          </a:xfrm>
          <a:prstGeom prst="rect">
            <a:avLst/>
          </a:prstGeom>
          <a:noFill/>
          <a:ln w="9525">
            <a:noFill/>
            <a:miter lim="800000"/>
            <a:headEnd/>
            <a:tailEnd/>
          </a:ln>
        </p:spPr>
        <p:txBody>
          <a:bodyPr>
            <a:spAutoFit/>
          </a:bodyPr>
          <a:lstStyle/>
          <a:p>
            <a:pPr>
              <a:buFont typeface="Arial" charset="0"/>
              <a:buNone/>
            </a:pPr>
            <a:r>
              <a:rPr lang="zh-CN" altLang="en-US" sz="5400" b="1">
                <a:solidFill>
                  <a:schemeClr val="bg2"/>
                </a:solidFill>
                <a:latin typeface="微软雅黑"/>
                <a:ea typeface="微软雅黑"/>
                <a:cs typeface="微软雅黑"/>
              </a:rPr>
              <a:t>普惠性税收政策执行口径</a:t>
            </a:r>
          </a:p>
        </p:txBody>
      </p:sp>
      <p:grpSp>
        <p:nvGrpSpPr>
          <p:cNvPr id="16" name="组合 15"/>
          <p:cNvGrpSpPr>
            <a:grpSpLocks/>
          </p:cNvGrpSpPr>
          <p:nvPr/>
        </p:nvGrpSpPr>
        <p:grpSpPr bwMode="auto">
          <a:xfrm>
            <a:off x="950913" y="2452688"/>
            <a:ext cx="1976437" cy="1989137"/>
            <a:chOff x="950412" y="2360569"/>
            <a:chExt cx="2069514" cy="2081300"/>
          </a:xfrm>
        </p:grpSpPr>
        <p:sp>
          <p:nvSpPr>
            <p:cNvPr id="13" name="Oval 9"/>
            <p:cNvSpPr>
              <a:spLocks noChangeArrowheads="1"/>
            </p:cNvSpPr>
            <p:nvPr/>
          </p:nvSpPr>
          <p:spPr bwMode="auto">
            <a:xfrm>
              <a:off x="950412" y="2360569"/>
              <a:ext cx="2069514" cy="2081300"/>
            </a:xfrm>
            <a:prstGeom prst="ellipse">
              <a:avLst/>
            </a:prstGeom>
            <a:gradFill>
              <a:gsLst>
                <a:gs pos="0">
                  <a:srgbClr val="1F95BF"/>
                </a:gs>
                <a:gs pos="48000">
                  <a:schemeClr val="tx2"/>
                </a:gs>
                <a:gs pos="100000">
                  <a:srgbClr val="2EB0DE"/>
                </a:gs>
              </a:gsLst>
              <a:lin ang="16200000" scaled="1"/>
            </a:gradFill>
            <a:ln w="38100" cap="flat">
              <a:solidFill>
                <a:schemeClr val="bg1"/>
              </a:solidFill>
              <a:prstDash val="solid"/>
              <a:miter lim="800000"/>
            </a:ln>
            <a:effectLst>
              <a:outerShdw blurRad="63500" sx="102000" sy="102000" algn="ctr" rotWithShape="0">
                <a:prstClr val="black">
                  <a:alpha val="40000"/>
                </a:prstClr>
              </a:outerShdw>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sp>
          <p:nvSpPr>
            <p:cNvPr id="57" name="Oval 9"/>
            <p:cNvSpPr>
              <a:spLocks noChangeArrowheads="1"/>
            </p:cNvSpPr>
            <p:nvPr/>
          </p:nvSpPr>
          <p:spPr bwMode="auto">
            <a:xfrm>
              <a:off x="1036850" y="2453588"/>
              <a:ext cx="1885004" cy="1895262"/>
            </a:xfrm>
            <a:prstGeom prst="ellipse">
              <a:avLst/>
            </a:prstGeom>
            <a:noFill/>
            <a:ln w="9525" cap="flat">
              <a:solidFill>
                <a:schemeClr val="bg1"/>
              </a:solidFill>
              <a:prstDash val="dash"/>
              <a:miter lim="800000"/>
            </a:ln>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grpSp>
      <p:sp>
        <p:nvSpPr>
          <p:cNvPr id="14" name="Rectangle 10"/>
          <p:cNvSpPr>
            <a:spLocks noChangeArrowheads="1"/>
          </p:cNvSpPr>
          <p:nvPr/>
        </p:nvSpPr>
        <p:spPr bwMode="auto">
          <a:xfrm>
            <a:off x="1346200" y="2636838"/>
            <a:ext cx="1223963" cy="1846262"/>
          </a:xfrm>
          <a:prstGeom prst="rect">
            <a:avLst/>
          </a:prstGeom>
          <a:noFill/>
          <a:ln w="9525">
            <a:noFill/>
            <a:miter lim="800000"/>
            <a:headEnd/>
            <a:tailEnd/>
          </a:ln>
        </p:spPr>
        <p:txBody>
          <a:bodyPr lIns="0" tIns="0" rIns="0" bIns="0">
            <a:spAutoFit/>
          </a:bodyPr>
          <a:lstStyle/>
          <a:p>
            <a:pPr algn="ctr" eaLnBrk="0" hangingPunct="0"/>
            <a:r>
              <a:rPr lang="en-US" altLang="zh-CN" sz="12000">
                <a:solidFill>
                  <a:srgbClr val="FFFFFF"/>
                </a:solidFill>
                <a:latin typeface="Lifeline JL"/>
                <a:ea typeface="微软雅黑"/>
                <a:cs typeface="微软雅黑"/>
              </a:rPr>
              <a:t>2</a:t>
            </a:r>
            <a:endParaRPr lang="zh-CN" altLang="zh-CN">
              <a:latin typeface="Lifeline JL"/>
            </a:endParaRPr>
          </a:p>
        </p:txBody>
      </p:sp>
    </p:spTree>
  </p:cSld>
  <p:clrMapOvr>
    <a:masterClrMapping/>
  </p:clrMapOvr>
  <p:transition spd="slow" advTm="575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31"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34818" name="组合 8"/>
          <p:cNvGrpSpPr>
            <a:grpSpLocks/>
          </p:cNvGrpSpPr>
          <p:nvPr/>
        </p:nvGrpSpPr>
        <p:grpSpPr bwMode="auto">
          <a:xfrm>
            <a:off x="436563" y="0"/>
            <a:ext cx="728662" cy="712788"/>
            <a:chOff x="436563" y="0"/>
            <a:chExt cx="728663" cy="713064"/>
          </a:xfrm>
        </p:grpSpPr>
        <p:sp>
          <p:nvSpPr>
            <p:cNvPr id="34824"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4825"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p:nvPr/>
        </p:nvSpPr>
        <p:spPr>
          <a:xfrm>
            <a:off x="1255713" y="785813"/>
            <a:ext cx="9451975" cy="1477962"/>
          </a:xfrm>
          <a:prstGeom prst="rect">
            <a:avLst/>
          </a:prstGeom>
        </p:spPr>
        <p:txBody>
          <a:bodyPr>
            <a:spAutoFit/>
          </a:bodyPr>
          <a:lstStyle/>
          <a:p>
            <a:pPr algn="ctr">
              <a:lnSpc>
                <a:spcPct val="150000"/>
              </a:lnSpc>
              <a:buFont typeface="Arial" panose="020B0604020202020204" pitchFamily="34" charset="0"/>
              <a:buNone/>
              <a:defRPr/>
            </a:pPr>
            <a:r>
              <a:rPr lang="zh-CN" altLang="en-US" sz="2000" b="1" dirty="0">
                <a:solidFill>
                  <a:srgbClr val="0066CC"/>
                </a:solidFill>
                <a:latin typeface="+mn-ea"/>
                <a:ea typeface="+mn-ea"/>
              </a:rPr>
              <a:t>国家税务总局</a:t>
            </a:r>
          </a:p>
          <a:p>
            <a:pPr algn="ctr">
              <a:lnSpc>
                <a:spcPct val="150000"/>
              </a:lnSpc>
              <a:buFont typeface="Arial" panose="020B0604020202020204" pitchFamily="34" charset="0"/>
              <a:buNone/>
              <a:defRPr/>
            </a:pPr>
            <a:r>
              <a:rPr lang="zh-CN" altLang="en-US" sz="2000" b="1" dirty="0">
                <a:solidFill>
                  <a:srgbClr val="CC0000"/>
                </a:solidFill>
                <a:latin typeface="+mn-ea"/>
                <a:ea typeface="+mn-ea"/>
              </a:rPr>
              <a:t>关于小规模纳税人免征增值税政策有关征管问题的公告</a:t>
            </a:r>
          </a:p>
          <a:p>
            <a:pPr algn="ctr">
              <a:lnSpc>
                <a:spcPct val="150000"/>
              </a:lnSpc>
              <a:buFont typeface="Arial" panose="020B0604020202020204" pitchFamily="34" charset="0"/>
              <a:buNone/>
              <a:defRPr/>
            </a:pPr>
            <a:r>
              <a:rPr lang="zh-CN" altLang="en-US" dirty="0">
                <a:solidFill>
                  <a:srgbClr val="333333"/>
                </a:solidFill>
                <a:latin typeface="+mn-ea"/>
                <a:ea typeface="+mn-ea"/>
              </a:rPr>
              <a:t>国家税务总局公告</a:t>
            </a:r>
            <a:r>
              <a:rPr lang="en-US" altLang="zh-CN" dirty="0">
                <a:solidFill>
                  <a:srgbClr val="333333"/>
                </a:solidFill>
                <a:latin typeface="+mn-ea"/>
                <a:ea typeface="+mn-ea"/>
              </a:rPr>
              <a:t>2019</a:t>
            </a:r>
            <a:r>
              <a:rPr lang="zh-CN" altLang="en-US" dirty="0">
                <a:solidFill>
                  <a:srgbClr val="333333"/>
                </a:solidFill>
                <a:latin typeface="+mn-ea"/>
                <a:ea typeface="+mn-ea"/>
              </a:rPr>
              <a:t>年第</a:t>
            </a:r>
            <a:r>
              <a:rPr lang="en-US" altLang="zh-CN" dirty="0">
                <a:solidFill>
                  <a:srgbClr val="333333"/>
                </a:solidFill>
                <a:latin typeface="+mn-ea"/>
                <a:ea typeface="+mn-ea"/>
              </a:rPr>
              <a:t>4</a:t>
            </a:r>
            <a:r>
              <a:rPr lang="zh-CN" altLang="en-US" dirty="0">
                <a:solidFill>
                  <a:srgbClr val="333333"/>
                </a:solidFill>
                <a:latin typeface="+mn-ea"/>
                <a:ea typeface="+mn-ea"/>
              </a:rPr>
              <a:t>号</a:t>
            </a:r>
          </a:p>
        </p:txBody>
      </p:sp>
      <p:sp>
        <p:nvSpPr>
          <p:cNvPr id="7" name="矩形 6"/>
          <p:cNvSpPr/>
          <p:nvPr/>
        </p:nvSpPr>
        <p:spPr>
          <a:xfrm>
            <a:off x="1244600" y="2413000"/>
            <a:ext cx="9967913" cy="1754188"/>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dirty="0">
                <a:latin typeface="+mn-ea"/>
                <a:ea typeface="+mn-ea"/>
              </a:rPr>
              <a:t>一</a:t>
            </a:r>
            <a:r>
              <a:rPr lang="zh-CN" altLang="en-US" sz="2400" dirty="0">
                <a:latin typeface="+mn-ea"/>
                <a:ea typeface="+mn-ea"/>
              </a:rPr>
              <a:t>、小规模纳税人发生增值税应税销售行为，合计月销售额未超过</a:t>
            </a:r>
            <a:r>
              <a:rPr lang="en-US" altLang="zh-CN" sz="2400" dirty="0">
                <a:latin typeface="+mn-ea"/>
                <a:ea typeface="+mn-ea"/>
              </a:rPr>
              <a:t>10</a:t>
            </a:r>
            <a:r>
              <a:rPr lang="zh-CN" altLang="en-US" sz="2400" dirty="0">
                <a:latin typeface="+mn-ea"/>
                <a:ea typeface="+mn-ea"/>
              </a:rPr>
              <a:t>万元（以</a:t>
            </a:r>
            <a:r>
              <a:rPr lang="en-US" altLang="zh-CN" sz="2400" dirty="0">
                <a:latin typeface="+mn-ea"/>
                <a:ea typeface="+mn-ea"/>
              </a:rPr>
              <a:t>1</a:t>
            </a:r>
            <a:r>
              <a:rPr lang="zh-CN" altLang="en-US" sz="2400" dirty="0">
                <a:latin typeface="+mn-ea"/>
                <a:ea typeface="+mn-ea"/>
              </a:rPr>
              <a:t>个季度为</a:t>
            </a:r>
            <a:r>
              <a:rPr lang="en-US" altLang="zh-CN" sz="2400" dirty="0">
                <a:latin typeface="+mn-ea"/>
                <a:ea typeface="+mn-ea"/>
              </a:rPr>
              <a:t>1</a:t>
            </a:r>
            <a:r>
              <a:rPr lang="zh-CN" altLang="en-US" sz="2400" dirty="0">
                <a:latin typeface="+mn-ea"/>
                <a:ea typeface="+mn-ea"/>
              </a:rPr>
              <a:t>个纳税期的，季度销售额未超过</a:t>
            </a:r>
            <a:r>
              <a:rPr lang="en-US" altLang="zh-CN" sz="2400" dirty="0">
                <a:latin typeface="+mn-ea"/>
                <a:ea typeface="+mn-ea"/>
              </a:rPr>
              <a:t>30</a:t>
            </a:r>
            <a:r>
              <a:rPr lang="zh-CN" altLang="en-US" sz="2400" dirty="0">
                <a:latin typeface="+mn-ea"/>
                <a:ea typeface="+mn-ea"/>
              </a:rPr>
              <a:t>万元，下同）的，免征增值税</a:t>
            </a:r>
            <a:r>
              <a:rPr lang="zh-CN" altLang="en-US" sz="2400" dirty="0">
                <a:latin typeface="+mn-ea"/>
                <a:ea typeface="+mn-ea"/>
              </a:rPr>
              <a:t>。</a:t>
            </a:r>
            <a:endParaRPr lang="zh-CN" altLang="en-US" sz="2400" dirty="0">
              <a:latin typeface="+mn-ea"/>
              <a:ea typeface="+mn-ea"/>
            </a:endParaRPr>
          </a:p>
        </p:txBody>
      </p:sp>
      <p:cxnSp>
        <p:nvCxnSpPr>
          <p:cNvPr id="13" name="直接连接符 12"/>
          <p:cNvCxnSpPr/>
          <p:nvPr/>
        </p:nvCxnSpPr>
        <p:spPr bwMode="auto">
          <a:xfrm>
            <a:off x="5594350" y="2997200"/>
            <a:ext cx="4968875"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14" name="矩形 13"/>
          <p:cNvSpPr>
            <a:spLocks noChangeArrowheads="1"/>
          </p:cNvSpPr>
          <p:nvPr/>
        </p:nvSpPr>
        <p:spPr bwMode="auto">
          <a:xfrm>
            <a:off x="1255713" y="4365625"/>
            <a:ext cx="9956800" cy="830263"/>
          </a:xfrm>
          <a:prstGeom prst="rect">
            <a:avLst/>
          </a:prstGeom>
          <a:noFill/>
          <a:ln w="9525">
            <a:noFill/>
            <a:miter lim="800000"/>
            <a:headEnd/>
            <a:tailEnd/>
          </a:ln>
        </p:spPr>
        <p:txBody>
          <a:bodyPr>
            <a:spAutoFit/>
          </a:bodyPr>
          <a:lstStyle/>
          <a:p>
            <a:pPr>
              <a:buFont typeface="Arial" charset="0"/>
              <a:buNone/>
            </a:pPr>
            <a:r>
              <a:rPr lang="zh-CN" altLang="en-US" sz="2400">
                <a:latin typeface="楷体"/>
                <a:ea typeface="楷体"/>
                <a:cs typeface="楷体"/>
              </a:rPr>
              <a:t>纳税人以所有增值税应税销售行为（包括销售货物、劳务、服务、无形资产和不动产）合并计算销售额，判断是否达到免税标准。</a:t>
            </a:r>
          </a:p>
        </p:txBody>
      </p: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
                                  </p:iterate>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36866" name="组合 8"/>
          <p:cNvGrpSpPr>
            <a:grpSpLocks/>
          </p:cNvGrpSpPr>
          <p:nvPr/>
        </p:nvGrpSpPr>
        <p:grpSpPr bwMode="auto">
          <a:xfrm>
            <a:off x="436563" y="0"/>
            <a:ext cx="728662" cy="712788"/>
            <a:chOff x="436563" y="0"/>
            <a:chExt cx="728663" cy="713064"/>
          </a:xfrm>
        </p:grpSpPr>
        <p:sp>
          <p:nvSpPr>
            <p:cNvPr id="36869"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6870"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a:spLocks noChangeArrowheads="1"/>
          </p:cNvSpPr>
          <p:nvPr/>
        </p:nvSpPr>
        <p:spPr bwMode="auto">
          <a:xfrm>
            <a:off x="985838" y="908050"/>
            <a:ext cx="10226675" cy="3889375"/>
          </a:xfrm>
          <a:prstGeom prst="rect">
            <a:avLst/>
          </a:prstGeom>
          <a:noFill/>
          <a:ln w="9525">
            <a:noFill/>
            <a:miter lim="800000"/>
            <a:headEnd/>
            <a:tailEnd/>
          </a:ln>
        </p:spPr>
        <p:txBody>
          <a:bodyPr/>
          <a:lstStyle/>
          <a:p>
            <a:pPr>
              <a:lnSpc>
                <a:spcPct val="150000"/>
              </a:lnSpc>
              <a:buFont typeface="Arial" charset="0"/>
              <a:buNone/>
            </a:pPr>
            <a:r>
              <a:rPr lang="zh-CN" altLang="en-US" sz="2400" b="1">
                <a:latin typeface="楷体"/>
                <a:ea typeface="楷体"/>
                <a:cs typeface="楷体"/>
              </a:rPr>
              <a:t>    例</a:t>
            </a:r>
            <a:r>
              <a:rPr lang="en-US" altLang="zh-CN" sz="2400" b="1">
                <a:latin typeface="楷体"/>
                <a:ea typeface="楷体"/>
                <a:cs typeface="楷体"/>
              </a:rPr>
              <a:t>1</a:t>
            </a:r>
            <a:r>
              <a:rPr lang="zh-CN" altLang="en-US" sz="2400" b="1">
                <a:latin typeface="楷体"/>
                <a:ea typeface="楷体"/>
                <a:cs typeface="楷体"/>
              </a:rPr>
              <a:t>、某按月申报小规模纳税人</a:t>
            </a:r>
            <a:r>
              <a:rPr lang="en-US" altLang="zh-CN" sz="2400" b="1">
                <a:latin typeface="楷体"/>
                <a:ea typeface="楷体"/>
                <a:cs typeface="楷体"/>
              </a:rPr>
              <a:t>2019</a:t>
            </a:r>
            <a:r>
              <a:rPr lang="zh-CN" altLang="en-US" sz="2400" b="1">
                <a:latin typeface="楷体"/>
                <a:ea typeface="楷体"/>
                <a:cs typeface="楷体"/>
              </a:rPr>
              <a:t>年</a:t>
            </a:r>
            <a:r>
              <a:rPr lang="en-US" altLang="zh-CN" sz="2400" b="1">
                <a:latin typeface="楷体"/>
                <a:ea typeface="楷体"/>
                <a:cs typeface="楷体"/>
              </a:rPr>
              <a:t>1</a:t>
            </a:r>
            <a:r>
              <a:rPr lang="zh-CN" altLang="en-US" sz="2400" b="1">
                <a:latin typeface="楷体"/>
                <a:ea typeface="楷体"/>
                <a:cs typeface="楷体"/>
              </a:rPr>
              <a:t>月</a:t>
            </a:r>
            <a:endParaRPr lang="en-US" altLang="zh-CN" sz="2400" b="1">
              <a:latin typeface="楷体"/>
              <a:ea typeface="楷体"/>
              <a:cs typeface="楷体"/>
            </a:endParaRPr>
          </a:p>
          <a:p>
            <a:pPr lvl="3">
              <a:lnSpc>
                <a:spcPct val="150000"/>
              </a:lnSpc>
              <a:buFont typeface="Arial" charset="0"/>
              <a:buNone/>
            </a:pPr>
            <a:r>
              <a:rPr lang="zh-CN" altLang="en-US" sz="2400">
                <a:latin typeface="楷体"/>
                <a:ea typeface="楷体"/>
                <a:cs typeface="楷体"/>
              </a:rPr>
              <a:t>销售货物</a:t>
            </a:r>
            <a:r>
              <a:rPr lang="en-US" altLang="zh-CN" sz="2400">
                <a:latin typeface="楷体"/>
                <a:ea typeface="楷体"/>
                <a:cs typeface="楷体"/>
              </a:rPr>
              <a:t>4</a:t>
            </a:r>
            <a:r>
              <a:rPr lang="zh-CN" altLang="en-US" sz="2400">
                <a:latin typeface="楷体"/>
                <a:ea typeface="楷体"/>
                <a:cs typeface="楷体"/>
              </a:rPr>
              <a:t>万元（不含税）</a:t>
            </a:r>
            <a:endParaRPr lang="en-US" altLang="zh-CN" sz="2400">
              <a:latin typeface="楷体"/>
              <a:ea typeface="楷体"/>
              <a:cs typeface="楷体"/>
            </a:endParaRPr>
          </a:p>
          <a:p>
            <a:pPr lvl="3">
              <a:lnSpc>
                <a:spcPct val="150000"/>
              </a:lnSpc>
              <a:buFont typeface="Arial" charset="0"/>
              <a:buNone/>
            </a:pPr>
            <a:r>
              <a:rPr lang="zh-CN" altLang="en-US" sz="2400">
                <a:latin typeface="楷体"/>
                <a:ea typeface="楷体"/>
                <a:cs typeface="楷体"/>
              </a:rPr>
              <a:t>提供服务</a:t>
            </a:r>
            <a:r>
              <a:rPr lang="en-US" altLang="zh-CN" sz="2400">
                <a:latin typeface="楷体"/>
                <a:ea typeface="楷体"/>
                <a:cs typeface="楷体"/>
              </a:rPr>
              <a:t>3</a:t>
            </a:r>
            <a:r>
              <a:rPr lang="zh-CN" altLang="en-US" sz="2400">
                <a:latin typeface="楷体"/>
                <a:ea typeface="楷体"/>
                <a:cs typeface="楷体"/>
              </a:rPr>
              <a:t>万元（不含税）</a:t>
            </a:r>
            <a:endParaRPr lang="en-US" altLang="zh-CN" sz="2400">
              <a:latin typeface="楷体"/>
              <a:ea typeface="楷体"/>
              <a:cs typeface="楷体"/>
            </a:endParaRPr>
          </a:p>
          <a:p>
            <a:pPr lvl="3">
              <a:lnSpc>
                <a:spcPct val="150000"/>
              </a:lnSpc>
              <a:buFont typeface="Arial" charset="0"/>
              <a:buNone/>
            </a:pPr>
            <a:r>
              <a:rPr lang="zh-CN" altLang="en-US" sz="2400">
                <a:latin typeface="楷体"/>
                <a:ea typeface="楷体"/>
                <a:cs typeface="楷体"/>
              </a:rPr>
              <a:t>销售不动产</a:t>
            </a:r>
            <a:r>
              <a:rPr lang="en-US" altLang="zh-CN" sz="2400">
                <a:latin typeface="楷体"/>
                <a:ea typeface="楷体"/>
                <a:cs typeface="楷体"/>
              </a:rPr>
              <a:t>2</a:t>
            </a:r>
            <a:r>
              <a:rPr lang="zh-CN" altLang="en-US" sz="2400">
                <a:latin typeface="楷体"/>
                <a:ea typeface="楷体"/>
                <a:cs typeface="楷体"/>
              </a:rPr>
              <a:t>万元（不含税）</a:t>
            </a:r>
            <a:endParaRPr lang="en-US" altLang="zh-CN" sz="2400">
              <a:latin typeface="楷体"/>
              <a:ea typeface="楷体"/>
              <a:cs typeface="楷体"/>
            </a:endParaRPr>
          </a:p>
          <a:p>
            <a:pPr lvl="3">
              <a:lnSpc>
                <a:spcPct val="150000"/>
              </a:lnSpc>
              <a:buFont typeface="Arial" charset="0"/>
              <a:buNone/>
            </a:pPr>
            <a:r>
              <a:rPr lang="zh-CN" altLang="en-US" sz="2400">
                <a:latin typeface="楷体"/>
                <a:ea typeface="楷体"/>
                <a:cs typeface="楷体"/>
              </a:rPr>
              <a:t>合计销售额为</a:t>
            </a:r>
            <a:r>
              <a:rPr lang="en-US" altLang="zh-CN" sz="2400">
                <a:latin typeface="楷体"/>
                <a:ea typeface="楷体"/>
                <a:cs typeface="楷体"/>
              </a:rPr>
              <a:t>9</a:t>
            </a:r>
            <a:r>
              <a:rPr lang="zh-CN" altLang="en-US" sz="2400">
                <a:latin typeface="楷体"/>
                <a:ea typeface="楷体"/>
                <a:cs typeface="楷体"/>
              </a:rPr>
              <a:t>（</a:t>
            </a:r>
            <a:r>
              <a:rPr lang="en-US" altLang="zh-CN" sz="2400">
                <a:latin typeface="楷体"/>
                <a:ea typeface="楷体"/>
                <a:cs typeface="楷体"/>
              </a:rPr>
              <a:t>=4+3+2</a:t>
            </a:r>
            <a:r>
              <a:rPr lang="zh-CN" altLang="en-US" sz="2400">
                <a:latin typeface="楷体"/>
                <a:ea typeface="楷体"/>
                <a:cs typeface="楷体"/>
              </a:rPr>
              <a:t>）万元</a:t>
            </a:r>
            <a:endParaRPr lang="en-US" altLang="zh-CN" sz="2400">
              <a:latin typeface="楷体"/>
              <a:ea typeface="楷体"/>
              <a:cs typeface="楷体"/>
            </a:endParaRPr>
          </a:p>
          <a:p>
            <a:pPr>
              <a:lnSpc>
                <a:spcPct val="150000"/>
              </a:lnSpc>
              <a:buFont typeface="Arial" charset="0"/>
              <a:buNone/>
            </a:pPr>
            <a:r>
              <a:rPr lang="zh-CN" altLang="en-US" sz="2400" b="1">
                <a:latin typeface="楷体"/>
                <a:ea typeface="楷体"/>
                <a:cs typeface="楷体"/>
              </a:rPr>
              <a:t>     问：本月该纳税人如何缴税？</a:t>
            </a:r>
            <a:endParaRPr lang="en-US" altLang="zh-CN" sz="2400" b="1">
              <a:latin typeface="楷体"/>
              <a:ea typeface="楷体"/>
              <a:cs typeface="楷体"/>
            </a:endParaRPr>
          </a:p>
          <a:p>
            <a:pPr>
              <a:lnSpc>
                <a:spcPct val="150000"/>
              </a:lnSpc>
              <a:buFont typeface="Arial" charset="0"/>
              <a:buNone/>
            </a:pPr>
            <a:r>
              <a:rPr lang="zh-CN" altLang="en-US" sz="2400" b="1">
                <a:solidFill>
                  <a:srgbClr val="333333"/>
                </a:solidFill>
                <a:latin typeface="楷体"/>
                <a:ea typeface="楷体"/>
                <a:cs typeface="楷体"/>
              </a:rPr>
              <a:t>    </a:t>
            </a:r>
            <a:endParaRPr lang="zh-CN" altLang="en-US" sz="2400">
              <a:solidFill>
                <a:srgbClr val="333333"/>
              </a:solidFill>
              <a:latin typeface="楷体"/>
              <a:ea typeface="楷体"/>
              <a:cs typeface="楷体"/>
            </a:endParaRPr>
          </a:p>
        </p:txBody>
      </p: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iterate type="wd">
                                    <p:tmPct val="10000"/>
                                  </p:iterate>
                                  <p:childTnLst>
                                    <p:set>
                                      <p:cBhvr>
                                        <p:cTn id="6" dur="1" fill="hold">
                                          <p:stCondLst>
                                            <p:cond delay="0"/>
                                          </p:stCondLst>
                                        </p:cTn>
                                        <p:tgtEl>
                                          <p:spTgt spid="6">
                                            <p:txEl>
                                              <p:pRg st="6" end="6"/>
                                            </p:txEl>
                                          </p:spTgt>
                                        </p:tgtEl>
                                        <p:attrNameLst>
                                          <p:attrName>style.visibility</p:attrName>
                                        </p:attrNameLst>
                                      </p:cBhvr>
                                      <p:to>
                                        <p:strVal val="visible"/>
                                      </p:to>
                                    </p:set>
                                    <p:animEffect transition="in" filter="wipe(left)">
                                      <p:cBhvr>
                                        <p:cTn id="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38914" name="组合 8"/>
          <p:cNvGrpSpPr>
            <a:grpSpLocks/>
          </p:cNvGrpSpPr>
          <p:nvPr/>
        </p:nvGrpSpPr>
        <p:grpSpPr bwMode="auto">
          <a:xfrm>
            <a:off x="436563" y="0"/>
            <a:ext cx="728662" cy="712788"/>
            <a:chOff x="436563" y="0"/>
            <a:chExt cx="728663" cy="713064"/>
          </a:xfrm>
        </p:grpSpPr>
        <p:sp>
          <p:nvSpPr>
            <p:cNvPr id="38920"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8921"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p:nvPr/>
        </p:nvSpPr>
        <p:spPr>
          <a:xfrm>
            <a:off x="1255713" y="785813"/>
            <a:ext cx="9451975" cy="1477962"/>
          </a:xfrm>
          <a:prstGeom prst="rect">
            <a:avLst/>
          </a:prstGeom>
        </p:spPr>
        <p:txBody>
          <a:bodyPr>
            <a:spAutoFit/>
          </a:bodyPr>
          <a:lstStyle/>
          <a:p>
            <a:pPr algn="ctr">
              <a:lnSpc>
                <a:spcPct val="150000"/>
              </a:lnSpc>
              <a:buFont typeface="Arial" panose="020B0604020202020204" pitchFamily="34" charset="0"/>
              <a:buNone/>
              <a:defRPr/>
            </a:pPr>
            <a:r>
              <a:rPr lang="zh-CN" altLang="en-US" sz="2000" b="1" dirty="0">
                <a:solidFill>
                  <a:srgbClr val="0066CC"/>
                </a:solidFill>
                <a:latin typeface="+mn-ea"/>
                <a:ea typeface="+mn-ea"/>
              </a:rPr>
              <a:t>国家税务总局</a:t>
            </a:r>
          </a:p>
          <a:p>
            <a:pPr algn="ctr">
              <a:lnSpc>
                <a:spcPct val="150000"/>
              </a:lnSpc>
              <a:buFont typeface="Arial" panose="020B0604020202020204" pitchFamily="34" charset="0"/>
              <a:buNone/>
              <a:defRPr/>
            </a:pPr>
            <a:r>
              <a:rPr lang="zh-CN" altLang="en-US" sz="2000" b="1" dirty="0">
                <a:solidFill>
                  <a:srgbClr val="CC0000"/>
                </a:solidFill>
                <a:latin typeface="+mn-ea"/>
                <a:ea typeface="+mn-ea"/>
              </a:rPr>
              <a:t>关于小规模纳税人免征增值税政策有关征管问题的公告</a:t>
            </a:r>
          </a:p>
          <a:p>
            <a:pPr algn="ctr">
              <a:lnSpc>
                <a:spcPct val="150000"/>
              </a:lnSpc>
              <a:buFont typeface="Arial" panose="020B0604020202020204" pitchFamily="34" charset="0"/>
              <a:buNone/>
              <a:defRPr/>
            </a:pPr>
            <a:r>
              <a:rPr lang="zh-CN" altLang="en-US" dirty="0">
                <a:solidFill>
                  <a:srgbClr val="333333"/>
                </a:solidFill>
                <a:latin typeface="+mn-ea"/>
                <a:ea typeface="+mn-ea"/>
              </a:rPr>
              <a:t>国家税务总局公告</a:t>
            </a:r>
            <a:r>
              <a:rPr lang="en-US" altLang="zh-CN" dirty="0">
                <a:solidFill>
                  <a:srgbClr val="333333"/>
                </a:solidFill>
                <a:latin typeface="+mn-ea"/>
                <a:ea typeface="+mn-ea"/>
              </a:rPr>
              <a:t>2019</a:t>
            </a:r>
            <a:r>
              <a:rPr lang="zh-CN" altLang="en-US" dirty="0">
                <a:solidFill>
                  <a:srgbClr val="333333"/>
                </a:solidFill>
                <a:latin typeface="+mn-ea"/>
                <a:ea typeface="+mn-ea"/>
              </a:rPr>
              <a:t>年第</a:t>
            </a:r>
            <a:r>
              <a:rPr lang="en-US" altLang="zh-CN" dirty="0">
                <a:solidFill>
                  <a:srgbClr val="333333"/>
                </a:solidFill>
                <a:latin typeface="+mn-ea"/>
                <a:ea typeface="+mn-ea"/>
              </a:rPr>
              <a:t>4</a:t>
            </a:r>
            <a:r>
              <a:rPr lang="zh-CN" altLang="en-US" dirty="0">
                <a:solidFill>
                  <a:srgbClr val="333333"/>
                </a:solidFill>
                <a:latin typeface="+mn-ea"/>
                <a:ea typeface="+mn-ea"/>
              </a:rPr>
              <a:t>号</a:t>
            </a:r>
          </a:p>
        </p:txBody>
      </p:sp>
      <p:sp>
        <p:nvSpPr>
          <p:cNvPr id="7" name="矩形 6"/>
          <p:cNvSpPr/>
          <p:nvPr/>
        </p:nvSpPr>
        <p:spPr>
          <a:xfrm>
            <a:off x="1244600" y="2413000"/>
            <a:ext cx="9967913" cy="1754188"/>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dirty="0">
                <a:latin typeface="+mn-ea"/>
                <a:ea typeface="+mn-ea"/>
              </a:rPr>
              <a:t>  小规模</a:t>
            </a:r>
            <a:r>
              <a:rPr lang="zh-CN" altLang="en-US" sz="2400" dirty="0">
                <a:latin typeface="+mn-ea"/>
                <a:ea typeface="+mn-ea"/>
              </a:rPr>
              <a:t>纳税人发生增值税应税销售行为，合计月销售额超过</a:t>
            </a:r>
            <a:r>
              <a:rPr lang="en-US" altLang="zh-CN" sz="2400" dirty="0">
                <a:latin typeface="+mn-ea"/>
                <a:ea typeface="+mn-ea"/>
              </a:rPr>
              <a:t>10</a:t>
            </a:r>
            <a:r>
              <a:rPr lang="zh-CN" altLang="en-US" sz="2400" dirty="0">
                <a:latin typeface="+mn-ea"/>
                <a:ea typeface="+mn-ea"/>
              </a:rPr>
              <a:t>万元，但扣除本期发生的销售不动产的销售额后未超过</a:t>
            </a:r>
            <a:r>
              <a:rPr lang="en-US" altLang="zh-CN" sz="2400" dirty="0">
                <a:latin typeface="+mn-ea"/>
                <a:ea typeface="+mn-ea"/>
              </a:rPr>
              <a:t>10</a:t>
            </a:r>
            <a:r>
              <a:rPr lang="zh-CN" altLang="en-US" sz="2400" dirty="0">
                <a:latin typeface="+mn-ea"/>
                <a:ea typeface="+mn-ea"/>
              </a:rPr>
              <a:t>万元的，其销售货物、劳务、服务、无形资产取得的销售额免征增值税。</a:t>
            </a:r>
          </a:p>
        </p:txBody>
      </p:sp>
      <p:cxnSp>
        <p:nvCxnSpPr>
          <p:cNvPr id="13" name="直接连接符 12"/>
          <p:cNvCxnSpPr/>
          <p:nvPr/>
        </p:nvCxnSpPr>
        <p:spPr bwMode="auto">
          <a:xfrm>
            <a:off x="5307013" y="2997200"/>
            <a:ext cx="5688012"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4" name="直接连接符 13"/>
          <p:cNvCxnSpPr/>
          <p:nvPr/>
        </p:nvCxnSpPr>
        <p:spPr bwMode="auto">
          <a:xfrm>
            <a:off x="1255713" y="3573463"/>
            <a:ext cx="7723187"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3"/>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40962" name="组合 8"/>
          <p:cNvGrpSpPr>
            <a:grpSpLocks/>
          </p:cNvGrpSpPr>
          <p:nvPr/>
        </p:nvGrpSpPr>
        <p:grpSpPr bwMode="auto">
          <a:xfrm>
            <a:off x="436563" y="0"/>
            <a:ext cx="728662" cy="712788"/>
            <a:chOff x="436563" y="0"/>
            <a:chExt cx="728663" cy="713064"/>
          </a:xfrm>
        </p:grpSpPr>
        <p:sp>
          <p:nvSpPr>
            <p:cNvPr id="40965"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40966"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a:spLocks noChangeArrowheads="1"/>
          </p:cNvSpPr>
          <p:nvPr/>
        </p:nvSpPr>
        <p:spPr bwMode="auto">
          <a:xfrm>
            <a:off x="985838" y="908050"/>
            <a:ext cx="10226675" cy="5078413"/>
          </a:xfrm>
          <a:prstGeom prst="rect">
            <a:avLst/>
          </a:prstGeom>
          <a:noFill/>
          <a:ln w="9525">
            <a:noFill/>
            <a:miter lim="800000"/>
            <a:headEnd/>
            <a:tailEnd/>
          </a:ln>
        </p:spPr>
        <p:txBody>
          <a:bodyPr>
            <a:spAutoFit/>
          </a:bodyPr>
          <a:lstStyle/>
          <a:p>
            <a:pPr>
              <a:lnSpc>
                <a:spcPct val="150000"/>
              </a:lnSpc>
              <a:buFont typeface="Arial" charset="0"/>
              <a:buNone/>
            </a:pPr>
            <a:r>
              <a:rPr lang="zh-CN" altLang="en-US" sz="2400" b="1">
                <a:solidFill>
                  <a:srgbClr val="333333"/>
                </a:solidFill>
                <a:latin typeface="楷体"/>
                <a:ea typeface="楷体"/>
                <a:cs typeface="楷体"/>
              </a:rPr>
              <a:t>例</a:t>
            </a:r>
            <a:r>
              <a:rPr lang="en-US" altLang="zh-CN" sz="2400" b="1">
                <a:solidFill>
                  <a:srgbClr val="333333"/>
                </a:solidFill>
                <a:latin typeface="楷体"/>
                <a:ea typeface="楷体"/>
                <a:cs typeface="楷体"/>
              </a:rPr>
              <a:t>2</a:t>
            </a:r>
            <a:r>
              <a:rPr lang="zh-CN" altLang="en-US" sz="2400" b="1">
                <a:solidFill>
                  <a:srgbClr val="333333"/>
                </a:solidFill>
                <a:latin typeface="楷体"/>
                <a:ea typeface="楷体"/>
                <a:cs typeface="楷体"/>
              </a:rPr>
              <a:t>：</a:t>
            </a:r>
            <a:r>
              <a:rPr lang="zh-CN" altLang="en-US" sz="2400" b="1">
                <a:latin typeface="楷体"/>
                <a:ea typeface="楷体"/>
                <a:cs typeface="楷体"/>
              </a:rPr>
              <a:t>某按月申报</a:t>
            </a:r>
            <a:r>
              <a:rPr lang="zh-CN" altLang="en-US" sz="2400" b="1">
                <a:solidFill>
                  <a:srgbClr val="333333"/>
                </a:solidFill>
                <a:latin typeface="楷体"/>
                <a:ea typeface="楷体"/>
                <a:cs typeface="楷体"/>
              </a:rPr>
              <a:t>小规模纳税人</a:t>
            </a:r>
            <a:r>
              <a:rPr lang="en-US" altLang="zh-CN" sz="2400" b="1">
                <a:solidFill>
                  <a:srgbClr val="333333"/>
                </a:solidFill>
                <a:latin typeface="楷体"/>
                <a:ea typeface="楷体"/>
                <a:cs typeface="楷体"/>
              </a:rPr>
              <a:t>2019</a:t>
            </a:r>
            <a:r>
              <a:rPr lang="zh-CN" altLang="en-US" sz="2400" b="1">
                <a:solidFill>
                  <a:srgbClr val="333333"/>
                </a:solidFill>
                <a:latin typeface="楷体"/>
                <a:ea typeface="楷体"/>
                <a:cs typeface="楷体"/>
              </a:rPr>
              <a:t>年</a:t>
            </a:r>
            <a:r>
              <a:rPr lang="en-US" altLang="zh-CN" sz="2400" b="1">
                <a:solidFill>
                  <a:srgbClr val="333333"/>
                </a:solidFill>
                <a:latin typeface="楷体"/>
                <a:ea typeface="楷体"/>
                <a:cs typeface="楷体"/>
              </a:rPr>
              <a:t>1</a:t>
            </a:r>
            <a:r>
              <a:rPr lang="zh-CN" altLang="en-US" sz="2400" b="1">
                <a:solidFill>
                  <a:srgbClr val="333333"/>
                </a:solidFill>
                <a:latin typeface="楷体"/>
                <a:ea typeface="楷体"/>
                <a:cs typeface="楷体"/>
              </a:rPr>
              <a:t>月</a:t>
            </a:r>
            <a:endParaRPr lang="en-US" altLang="zh-CN" sz="2400" b="1">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销售货物</a:t>
            </a:r>
            <a:r>
              <a:rPr lang="en-US" altLang="zh-CN" sz="2400">
                <a:solidFill>
                  <a:srgbClr val="333333"/>
                </a:solidFill>
                <a:latin typeface="楷体"/>
                <a:ea typeface="楷体"/>
                <a:cs typeface="楷体"/>
              </a:rPr>
              <a:t>4</a:t>
            </a:r>
            <a:r>
              <a:rPr lang="zh-CN" altLang="en-US" sz="2400">
                <a:solidFill>
                  <a:srgbClr val="333333"/>
                </a:solidFill>
                <a:latin typeface="楷体"/>
                <a:ea typeface="楷体"/>
                <a:cs typeface="楷体"/>
              </a:rPr>
              <a:t>万元</a:t>
            </a:r>
            <a:r>
              <a:rPr lang="zh-CN" altLang="en-US" sz="2400">
                <a:latin typeface="楷体"/>
                <a:ea typeface="楷体"/>
                <a:cs typeface="楷体"/>
              </a:rPr>
              <a:t>（不含税） </a:t>
            </a:r>
            <a:endParaRPr lang="en-US" altLang="zh-CN" sz="2400">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提供服务</a:t>
            </a:r>
            <a:r>
              <a:rPr lang="en-US" altLang="zh-CN" sz="2400">
                <a:solidFill>
                  <a:srgbClr val="333333"/>
                </a:solidFill>
                <a:latin typeface="楷体"/>
                <a:ea typeface="楷体"/>
                <a:cs typeface="楷体"/>
              </a:rPr>
              <a:t>3</a:t>
            </a:r>
            <a:r>
              <a:rPr lang="zh-CN" altLang="en-US" sz="2400">
                <a:solidFill>
                  <a:srgbClr val="333333"/>
                </a:solidFill>
                <a:latin typeface="楷体"/>
                <a:ea typeface="楷体"/>
                <a:cs typeface="楷体"/>
              </a:rPr>
              <a:t>万元</a:t>
            </a:r>
            <a:r>
              <a:rPr lang="zh-CN" altLang="en-US" sz="2400">
                <a:latin typeface="楷体"/>
                <a:ea typeface="楷体"/>
                <a:cs typeface="楷体"/>
              </a:rPr>
              <a:t>（不含税） </a:t>
            </a:r>
            <a:endParaRPr lang="en-US" altLang="zh-CN" sz="2400">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销售不动产</a:t>
            </a:r>
            <a:r>
              <a:rPr lang="en-US" altLang="zh-CN" sz="2400">
                <a:solidFill>
                  <a:srgbClr val="333333"/>
                </a:solidFill>
                <a:latin typeface="楷体"/>
                <a:ea typeface="楷体"/>
                <a:cs typeface="楷体"/>
              </a:rPr>
              <a:t>10</a:t>
            </a:r>
            <a:r>
              <a:rPr lang="zh-CN" altLang="en-US" sz="2400">
                <a:solidFill>
                  <a:srgbClr val="333333"/>
                </a:solidFill>
                <a:latin typeface="楷体"/>
                <a:ea typeface="楷体"/>
                <a:cs typeface="楷体"/>
              </a:rPr>
              <a:t>万元</a:t>
            </a:r>
            <a:r>
              <a:rPr lang="zh-CN" altLang="en-US" sz="2400">
                <a:latin typeface="楷体"/>
                <a:ea typeface="楷体"/>
                <a:cs typeface="楷体"/>
              </a:rPr>
              <a:t>（不含税） </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a:solidFill>
                  <a:srgbClr val="333333"/>
                </a:solidFill>
                <a:latin typeface="楷体"/>
                <a:ea typeface="楷体"/>
                <a:cs typeface="楷体"/>
              </a:rPr>
              <a:t>      合计销售额为</a:t>
            </a:r>
            <a:r>
              <a:rPr lang="en-US" altLang="zh-CN" sz="2400">
                <a:solidFill>
                  <a:srgbClr val="333333"/>
                </a:solidFill>
                <a:latin typeface="楷体"/>
                <a:ea typeface="楷体"/>
                <a:cs typeface="楷体"/>
              </a:rPr>
              <a:t>17</a:t>
            </a:r>
            <a:r>
              <a:rPr lang="zh-CN" altLang="en-US" sz="2400">
                <a:solidFill>
                  <a:srgbClr val="333333"/>
                </a:solidFill>
                <a:latin typeface="楷体"/>
                <a:ea typeface="楷体"/>
                <a:cs typeface="楷体"/>
              </a:rPr>
              <a:t>（</a:t>
            </a:r>
            <a:r>
              <a:rPr lang="en-US" altLang="zh-CN" sz="2400">
                <a:solidFill>
                  <a:srgbClr val="333333"/>
                </a:solidFill>
                <a:latin typeface="楷体"/>
                <a:ea typeface="楷体"/>
                <a:cs typeface="楷体"/>
              </a:rPr>
              <a:t>=4+3+10</a:t>
            </a:r>
            <a:r>
              <a:rPr lang="zh-CN" altLang="en-US" sz="2400">
                <a:solidFill>
                  <a:srgbClr val="333333"/>
                </a:solidFill>
                <a:latin typeface="楷体"/>
                <a:ea typeface="楷体"/>
                <a:cs typeface="楷体"/>
              </a:rPr>
              <a:t>）万元</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b="1">
                <a:latin typeface="楷体"/>
                <a:ea typeface="楷体"/>
                <a:cs typeface="楷体"/>
              </a:rPr>
              <a:t> 问：本月该纳税人如何缴税？</a:t>
            </a:r>
            <a:endParaRPr lang="en-US" altLang="zh-CN" sz="2400">
              <a:solidFill>
                <a:srgbClr val="333333"/>
              </a:solidFill>
              <a:latin typeface="楷体"/>
              <a:ea typeface="楷体"/>
              <a:cs typeface="楷体"/>
            </a:endParaRPr>
          </a:p>
          <a:p>
            <a:pPr>
              <a:lnSpc>
                <a:spcPct val="150000"/>
              </a:lnSpc>
              <a:buFont typeface="Arial" charset="0"/>
              <a:buNone/>
            </a:pPr>
            <a:r>
              <a:rPr lang="en-US" altLang="zh-CN" sz="2400">
                <a:solidFill>
                  <a:srgbClr val="333333"/>
                </a:solidFill>
                <a:latin typeface="楷体"/>
                <a:ea typeface="楷体"/>
                <a:cs typeface="楷体"/>
              </a:rPr>
              <a:t>    </a:t>
            </a:r>
            <a:r>
              <a:rPr lang="zh-CN" altLang="en-US" sz="2400">
                <a:solidFill>
                  <a:srgbClr val="333333"/>
                </a:solidFill>
                <a:latin typeface="楷体"/>
                <a:ea typeface="楷体"/>
                <a:cs typeface="楷体"/>
              </a:rPr>
              <a:t>剔除销售不动产后的销售额为</a:t>
            </a:r>
            <a:r>
              <a:rPr lang="en-US" altLang="zh-CN" sz="2400">
                <a:solidFill>
                  <a:srgbClr val="333333"/>
                </a:solidFill>
                <a:latin typeface="楷体"/>
                <a:ea typeface="楷体"/>
                <a:cs typeface="楷体"/>
              </a:rPr>
              <a:t>7(=4+3)</a:t>
            </a:r>
            <a:r>
              <a:rPr lang="zh-CN" altLang="en-US" sz="2400">
                <a:solidFill>
                  <a:srgbClr val="333333"/>
                </a:solidFill>
                <a:latin typeface="楷体"/>
                <a:ea typeface="楷体"/>
                <a:cs typeface="楷体"/>
              </a:rPr>
              <a:t>万元，</a:t>
            </a:r>
            <a:r>
              <a:rPr lang="en-US" altLang="zh-CN" sz="2400">
                <a:solidFill>
                  <a:srgbClr val="333333"/>
                </a:solidFill>
                <a:latin typeface="楷体"/>
                <a:ea typeface="楷体"/>
                <a:cs typeface="楷体"/>
              </a:rPr>
              <a:t>7</a:t>
            </a:r>
            <a:r>
              <a:rPr lang="zh-CN" altLang="en-US" sz="2400">
                <a:solidFill>
                  <a:srgbClr val="333333"/>
                </a:solidFill>
                <a:latin typeface="楷体"/>
                <a:ea typeface="楷体"/>
                <a:cs typeface="楷体"/>
              </a:rPr>
              <a:t>万元可以享受小规模纳税人免税政策</a:t>
            </a:r>
            <a:endParaRPr lang="en-US" altLang="zh-CN" sz="2400">
              <a:solidFill>
                <a:srgbClr val="333333"/>
              </a:solidFill>
              <a:latin typeface="楷体"/>
              <a:ea typeface="楷体"/>
              <a:cs typeface="楷体"/>
            </a:endParaRPr>
          </a:p>
          <a:p>
            <a:pPr>
              <a:lnSpc>
                <a:spcPct val="150000"/>
              </a:lnSpc>
              <a:buFont typeface="Arial" charset="0"/>
              <a:buNone/>
            </a:pPr>
            <a:r>
              <a:rPr lang="en-US" altLang="zh-CN" sz="2400">
                <a:solidFill>
                  <a:srgbClr val="333333"/>
                </a:solidFill>
                <a:latin typeface="楷体"/>
                <a:ea typeface="楷体"/>
                <a:cs typeface="楷体"/>
              </a:rPr>
              <a:t>    </a:t>
            </a:r>
            <a:r>
              <a:rPr lang="zh-CN" altLang="en-US" sz="2400">
                <a:solidFill>
                  <a:srgbClr val="333333"/>
                </a:solidFill>
                <a:latin typeface="楷体"/>
                <a:ea typeface="楷体"/>
                <a:cs typeface="楷体"/>
              </a:rPr>
              <a:t>销售不动产</a:t>
            </a:r>
            <a:r>
              <a:rPr lang="en-US" altLang="zh-CN" sz="2400">
                <a:solidFill>
                  <a:srgbClr val="333333"/>
                </a:solidFill>
                <a:latin typeface="楷体"/>
                <a:ea typeface="楷体"/>
                <a:cs typeface="楷体"/>
              </a:rPr>
              <a:t>10</a:t>
            </a:r>
            <a:r>
              <a:rPr lang="zh-CN" altLang="en-US" sz="2400">
                <a:solidFill>
                  <a:srgbClr val="333333"/>
                </a:solidFill>
                <a:latin typeface="楷体"/>
                <a:ea typeface="楷体"/>
                <a:cs typeface="楷体"/>
              </a:rPr>
              <a:t>万元应照章纳税。</a:t>
            </a:r>
          </a:p>
        </p:txBody>
      </p: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iterate type="wd">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wd">
                                    <p:tmPct val="10000"/>
                                  </p:iterate>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iterate type="wd">
                                    <p:tmPct val="10000"/>
                                  </p:iterate>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iterate type="wd">
                                    <p:tmPct val="10000"/>
                                  </p:iterate>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iterate type="wd">
                                    <p:tmPct val="10000"/>
                                  </p:iterate>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iterate type="wd">
                                    <p:tmPct val="10000"/>
                                  </p:iterate>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iterate type="wd">
                                    <p:tmPct val="10000"/>
                                  </p:iterate>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left)">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iterate type="wd">
                                    <p:tmPct val="10000"/>
                                  </p:iterate>
                                  <p:childTnLst>
                                    <p:set>
                                      <p:cBhvr>
                                        <p:cTn id="41" dur="1" fill="hold">
                                          <p:stCondLst>
                                            <p:cond delay="0"/>
                                          </p:stCondLst>
                                        </p:cTn>
                                        <p:tgtEl>
                                          <p:spTgt spid="6">
                                            <p:txEl>
                                              <p:pRg st="7" end="7"/>
                                            </p:txEl>
                                          </p:spTgt>
                                        </p:tgtEl>
                                        <p:attrNameLst>
                                          <p:attrName>style.visibility</p:attrName>
                                        </p:attrNameLst>
                                      </p:cBhvr>
                                      <p:to>
                                        <p:strVal val="visible"/>
                                      </p:to>
                                    </p:set>
                                    <p:animEffect transition="in" filter="wipe(left)">
                                      <p:cBhvr>
                                        <p:cTn id="4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43010" name="组合 8"/>
          <p:cNvGrpSpPr>
            <a:grpSpLocks/>
          </p:cNvGrpSpPr>
          <p:nvPr/>
        </p:nvGrpSpPr>
        <p:grpSpPr bwMode="auto">
          <a:xfrm>
            <a:off x="436563" y="0"/>
            <a:ext cx="728662" cy="712788"/>
            <a:chOff x="436563" y="0"/>
            <a:chExt cx="728663" cy="713064"/>
          </a:xfrm>
        </p:grpSpPr>
        <p:sp>
          <p:nvSpPr>
            <p:cNvPr id="43013"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43014"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a:spLocks noChangeArrowheads="1"/>
          </p:cNvSpPr>
          <p:nvPr/>
        </p:nvSpPr>
        <p:spPr bwMode="auto">
          <a:xfrm>
            <a:off x="985838" y="908050"/>
            <a:ext cx="10226675" cy="3416300"/>
          </a:xfrm>
          <a:prstGeom prst="rect">
            <a:avLst/>
          </a:prstGeom>
          <a:noFill/>
          <a:ln w="9525">
            <a:noFill/>
            <a:miter lim="800000"/>
            <a:headEnd/>
            <a:tailEnd/>
          </a:ln>
        </p:spPr>
        <p:txBody>
          <a:bodyPr>
            <a:spAutoFit/>
          </a:bodyPr>
          <a:lstStyle/>
          <a:p>
            <a:pPr>
              <a:lnSpc>
                <a:spcPct val="150000"/>
              </a:lnSpc>
              <a:buFont typeface="Arial" charset="0"/>
              <a:buNone/>
            </a:pPr>
            <a:r>
              <a:rPr lang="zh-CN" altLang="en-US" sz="2400" b="1">
                <a:solidFill>
                  <a:srgbClr val="333333"/>
                </a:solidFill>
                <a:latin typeface="楷体"/>
                <a:ea typeface="楷体"/>
                <a:cs typeface="楷体"/>
              </a:rPr>
              <a:t>例</a:t>
            </a:r>
            <a:r>
              <a:rPr lang="en-US" altLang="zh-CN" sz="2400" b="1">
                <a:solidFill>
                  <a:srgbClr val="333333"/>
                </a:solidFill>
                <a:latin typeface="楷体"/>
                <a:ea typeface="楷体"/>
                <a:cs typeface="楷体"/>
              </a:rPr>
              <a:t>3</a:t>
            </a:r>
            <a:r>
              <a:rPr lang="zh-CN" altLang="en-US" sz="2400" b="1">
                <a:solidFill>
                  <a:srgbClr val="333333"/>
                </a:solidFill>
                <a:latin typeface="楷体"/>
                <a:ea typeface="楷体"/>
                <a:cs typeface="楷体"/>
              </a:rPr>
              <a:t>：</a:t>
            </a:r>
            <a:r>
              <a:rPr lang="zh-CN" altLang="en-US" sz="2400" b="1">
                <a:latin typeface="楷体"/>
                <a:ea typeface="楷体"/>
                <a:cs typeface="楷体"/>
              </a:rPr>
              <a:t>某按月申报</a:t>
            </a:r>
            <a:r>
              <a:rPr lang="zh-CN" altLang="en-US" sz="2400" b="1">
                <a:solidFill>
                  <a:srgbClr val="333333"/>
                </a:solidFill>
                <a:latin typeface="楷体"/>
                <a:ea typeface="楷体"/>
                <a:cs typeface="楷体"/>
              </a:rPr>
              <a:t>小规模纳税人</a:t>
            </a:r>
            <a:r>
              <a:rPr lang="en-US" altLang="zh-CN" sz="2400" b="1">
                <a:solidFill>
                  <a:srgbClr val="333333"/>
                </a:solidFill>
                <a:latin typeface="楷体"/>
                <a:ea typeface="楷体"/>
                <a:cs typeface="楷体"/>
              </a:rPr>
              <a:t>2019</a:t>
            </a:r>
            <a:r>
              <a:rPr lang="zh-CN" altLang="en-US" sz="2400" b="1">
                <a:solidFill>
                  <a:srgbClr val="333333"/>
                </a:solidFill>
                <a:latin typeface="楷体"/>
                <a:ea typeface="楷体"/>
                <a:cs typeface="楷体"/>
              </a:rPr>
              <a:t>年</a:t>
            </a:r>
            <a:r>
              <a:rPr lang="en-US" altLang="zh-CN" sz="2400" b="1">
                <a:solidFill>
                  <a:srgbClr val="333333"/>
                </a:solidFill>
                <a:latin typeface="楷体"/>
                <a:ea typeface="楷体"/>
                <a:cs typeface="楷体"/>
              </a:rPr>
              <a:t>1</a:t>
            </a:r>
            <a:r>
              <a:rPr lang="zh-CN" altLang="en-US" sz="2400" b="1">
                <a:solidFill>
                  <a:srgbClr val="333333"/>
                </a:solidFill>
                <a:latin typeface="楷体"/>
                <a:ea typeface="楷体"/>
                <a:cs typeface="楷体"/>
              </a:rPr>
              <a:t>月</a:t>
            </a:r>
            <a:endParaRPr lang="en-US" altLang="zh-CN" sz="2400" b="1">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销售货物</a:t>
            </a:r>
            <a:r>
              <a:rPr lang="en-US" altLang="zh-CN" sz="2400">
                <a:solidFill>
                  <a:srgbClr val="333333"/>
                </a:solidFill>
                <a:latin typeface="楷体"/>
                <a:ea typeface="楷体"/>
                <a:cs typeface="楷体"/>
              </a:rPr>
              <a:t>6</a:t>
            </a:r>
            <a:r>
              <a:rPr lang="zh-CN" altLang="en-US" sz="2400">
                <a:solidFill>
                  <a:srgbClr val="333333"/>
                </a:solidFill>
                <a:latin typeface="楷体"/>
                <a:ea typeface="楷体"/>
                <a:cs typeface="楷体"/>
              </a:rPr>
              <a:t>万元</a:t>
            </a:r>
            <a:r>
              <a:rPr lang="zh-CN" altLang="en-US" sz="2400">
                <a:latin typeface="楷体"/>
                <a:ea typeface="楷体"/>
                <a:cs typeface="楷体"/>
              </a:rPr>
              <a:t>（不含税） </a:t>
            </a:r>
            <a:endParaRPr lang="en-US" altLang="zh-CN" sz="2400">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提供服务</a:t>
            </a:r>
            <a:r>
              <a:rPr lang="en-US" altLang="zh-CN" sz="2400">
                <a:solidFill>
                  <a:srgbClr val="333333"/>
                </a:solidFill>
                <a:latin typeface="楷体"/>
                <a:ea typeface="楷体"/>
                <a:cs typeface="楷体"/>
              </a:rPr>
              <a:t>5</a:t>
            </a:r>
            <a:r>
              <a:rPr lang="zh-CN" altLang="en-US" sz="2400">
                <a:solidFill>
                  <a:srgbClr val="333333"/>
                </a:solidFill>
                <a:latin typeface="楷体"/>
                <a:ea typeface="楷体"/>
                <a:cs typeface="楷体"/>
              </a:rPr>
              <a:t>万元</a:t>
            </a:r>
            <a:r>
              <a:rPr lang="zh-CN" altLang="en-US" sz="2400">
                <a:latin typeface="楷体"/>
                <a:ea typeface="楷体"/>
                <a:cs typeface="楷体"/>
              </a:rPr>
              <a:t>（不含税） </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a:solidFill>
                  <a:srgbClr val="333333"/>
                </a:solidFill>
                <a:latin typeface="楷体"/>
                <a:ea typeface="楷体"/>
                <a:cs typeface="楷体"/>
              </a:rPr>
              <a:t>      合计销售额为</a:t>
            </a:r>
            <a:r>
              <a:rPr lang="en-US" altLang="zh-CN" sz="2400">
                <a:solidFill>
                  <a:srgbClr val="333333"/>
                </a:solidFill>
                <a:latin typeface="楷体"/>
                <a:ea typeface="楷体"/>
                <a:cs typeface="楷体"/>
              </a:rPr>
              <a:t>11</a:t>
            </a:r>
            <a:r>
              <a:rPr lang="zh-CN" altLang="en-US" sz="2400">
                <a:solidFill>
                  <a:srgbClr val="333333"/>
                </a:solidFill>
                <a:latin typeface="楷体"/>
                <a:ea typeface="楷体"/>
                <a:cs typeface="楷体"/>
              </a:rPr>
              <a:t>（</a:t>
            </a:r>
            <a:r>
              <a:rPr lang="en-US" altLang="zh-CN" sz="2400">
                <a:solidFill>
                  <a:srgbClr val="333333"/>
                </a:solidFill>
                <a:latin typeface="楷体"/>
                <a:ea typeface="楷体"/>
                <a:cs typeface="楷体"/>
              </a:rPr>
              <a:t>=5+6</a:t>
            </a:r>
            <a:r>
              <a:rPr lang="zh-CN" altLang="en-US" sz="2400">
                <a:solidFill>
                  <a:srgbClr val="333333"/>
                </a:solidFill>
                <a:latin typeface="楷体"/>
                <a:ea typeface="楷体"/>
                <a:cs typeface="楷体"/>
              </a:rPr>
              <a:t>）万元</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b="1">
                <a:latin typeface="楷体"/>
                <a:ea typeface="楷体"/>
                <a:cs typeface="楷体"/>
              </a:rPr>
              <a:t> 问：本月该纳税人如何缴税？</a:t>
            </a:r>
            <a:endParaRPr lang="en-US" altLang="zh-CN" sz="2400">
              <a:solidFill>
                <a:srgbClr val="333333"/>
              </a:solidFill>
              <a:latin typeface="楷体"/>
              <a:ea typeface="楷体"/>
              <a:cs typeface="楷体"/>
            </a:endParaRPr>
          </a:p>
          <a:p>
            <a:pPr>
              <a:lnSpc>
                <a:spcPct val="150000"/>
              </a:lnSpc>
              <a:buFont typeface="Arial" charset="0"/>
              <a:buNone/>
            </a:pPr>
            <a:r>
              <a:rPr lang="en-US" altLang="zh-CN" sz="2400">
                <a:solidFill>
                  <a:srgbClr val="333333"/>
                </a:solidFill>
                <a:latin typeface="楷体"/>
                <a:ea typeface="楷体"/>
                <a:cs typeface="楷体"/>
              </a:rPr>
              <a:t>    </a:t>
            </a:r>
            <a:endParaRPr lang="zh-CN" altLang="en-US" sz="2400">
              <a:solidFill>
                <a:srgbClr val="333333"/>
              </a:solidFill>
              <a:latin typeface="楷体"/>
              <a:ea typeface="楷体"/>
              <a:cs typeface="楷体"/>
            </a:endParaRPr>
          </a:p>
        </p:txBody>
      </p: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iterate type="wd">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wd">
                                    <p:tmPct val="10000"/>
                                  </p:iterate>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iterate type="wd">
                                    <p:tmPct val="10000"/>
                                  </p:iterate>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iterate type="wd">
                                    <p:tmPct val="10000"/>
                                  </p:iterate>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iterate type="wd">
                                    <p:tmPct val="10000"/>
                                  </p:iterate>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iterate type="wd">
                                    <p:tmPct val="10000"/>
                                  </p:iterate>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45058" name="组合 8"/>
          <p:cNvGrpSpPr>
            <a:grpSpLocks/>
          </p:cNvGrpSpPr>
          <p:nvPr/>
        </p:nvGrpSpPr>
        <p:grpSpPr bwMode="auto">
          <a:xfrm>
            <a:off x="436563" y="0"/>
            <a:ext cx="728662" cy="712788"/>
            <a:chOff x="436563" y="0"/>
            <a:chExt cx="728663" cy="713064"/>
          </a:xfrm>
        </p:grpSpPr>
        <p:sp>
          <p:nvSpPr>
            <p:cNvPr id="45061"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45062"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a:spLocks noChangeArrowheads="1"/>
          </p:cNvSpPr>
          <p:nvPr/>
        </p:nvSpPr>
        <p:spPr bwMode="auto">
          <a:xfrm>
            <a:off x="985838" y="908050"/>
            <a:ext cx="10226675" cy="3970338"/>
          </a:xfrm>
          <a:prstGeom prst="rect">
            <a:avLst/>
          </a:prstGeom>
          <a:noFill/>
          <a:ln w="9525">
            <a:noFill/>
            <a:miter lim="800000"/>
            <a:headEnd/>
            <a:tailEnd/>
          </a:ln>
        </p:spPr>
        <p:txBody>
          <a:bodyPr>
            <a:spAutoFit/>
          </a:bodyPr>
          <a:lstStyle/>
          <a:p>
            <a:pPr>
              <a:lnSpc>
                <a:spcPct val="150000"/>
              </a:lnSpc>
              <a:buFont typeface="Arial" charset="0"/>
              <a:buNone/>
            </a:pPr>
            <a:r>
              <a:rPr lang="zh-CN" altLang="en-US" sz="2400" b="1">
                <a:solidFill>
                  <a:srgbClr val="333333"/>
                </a:solidFill>
                <a:latin typeface="楷体"/>
                <a:ea typeface="楷体"/>
                <a:cs typeface="楷体"/>
              </a:rPr>
              <a:t>例</a:t>
            </a:r>
            <a:r>
              <a:rPr lang="en-US" altLang="zh-CN" sz="2400" b="1">
                <a:solidFill>
                  <a:srgbClr val="333333"/>
                </a:solidFill>
                <a:latin typeface="楷体"/>
                <a:ea typeface="楷体"/>
                <a:cs typeface="楷体"/>
              </a:rPr>
              <a:t>4</a:t>
            </a:r>
            <a:r>
              <a:rPr lang="zh-CN" altLang="en-US" sz="2400" b="1">
                <a:solidFill>
                  <a:srgbClr val="333333"/>
                </a:solidFill>
                <a:latin typeface="楷体"/>
                <a:ea typeface="楷体"/>
                <a:cs typeface="楷体"/>
              </a:rPr>
              <a:t>：</a:t>
            </a:r>
            <a:r>
              <a:rPr lang="zh-CN" altLang="en-US" sz="2400" b="1">
                <a:latin typeface="楷体"/>
                <a:ea typeface="楷体"/>
                <a:cs typeface="楷体"/>
              </a:rPr>
              <a:t>某按季申报</a:t>
            </a:r>
            <a:r>
              <a:rPr lang="zh-CN" altLang="en-US" sz="2400" b="1">
                <a:solidFill>
                  <a:srgbClr val="333333"/>
                </a:solidFill>
                <a:latin typeface="楷体"/>
                <a:ea typeface="楷体"/>
                <a:cs typeface="楷体"/>
              </a:rPr>
              <a:t>小规模纳税人</a:t>
            </a:r>
            <a:r>
              <a:rPr lang="en-US" altLang="zh-CN" sz="2400" b="1">
                <a:solidFill>
                  <a:srgbClr val="333333"/>
                </a:solidFill>
                <a:latin typeface="楷体"/>
                <a:ea typeface="楷体"/>
                <a:cs typeface="楷体"/>
              </a:rPr>
              <a:t>2019</a:t>
            </a:r>
            <a:r>
              <a:rPr lang="zh-CN" altLang="en-US" sz="2400" b="1">
                <a:solidFill>
                  <a:srgbClr val="333333"/>
                </a:solidFill>
                <a:latin typeface="楷体"/>
                <a:ea typeface="楷体"/>
                <a:cs typeface="楷体"/>
              </a:rPr>
              <a:t>年</a:t>
            </a:r>
            <a:r>
              <a:rPr lang="en-US" altLang="zh-CN" sz="2400" b="1">
                <a:solidFill>
                  <a:srgbClr val="333333"/>
                </a:solidFill>
                <a:latin typeface="楷体"/>
                <a:ea typeface="楷体"/>
                <a:cs typeface="楷体"/>
              </a:rPr>
              <a:t>1</a:t>
            </a:r>
            <a:r>
              <a:rPr lang="zh-CN" altLang="en-US" sz="2400" b="1">
                <a:solidFill>
                  <a:srgbClr val="333333"/>
                </a:solidFill>
                <a:latin typeface="楷体"/>
                <a:ea typeface="楷体"/>
                <a:cs typeface="楷体"/>
              </a:rPr>
              <a:t>季度</a:t>
            </a:r>
            <a:endParaRPr lang="en-US" altLang="zh-CN" sz="2400" b="1">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销售货物</a:t>
            </a:r>
            <a:r>
              <a:rPr lang="en-US" altLang="zh-CN" sz="2400">
                <a:solidFill>
                  <a:srgbClr val="333333"/>
                </a:solidFill>
                <a:latin typeface="楷体"/>
                <a:ea typeface="楷体"/>
                <a:cs typeface="楷体"/>
              </a:rPr>
              <a:t>2</a:t>
            </a:r>
            <a:r>
              <a:rPr lang="zh-CN" altLang="en-US" sz="2400">
                <a:solidFill>
                  <a:srgbClr val="333333"/>
                </a:solidFill>
                <a:latin typeface="楷体"/>
                <a:ea typeface="楷体"/>
                <a:cs typeface="楷体"/>
              </a:rPr>
              <a:t>万元</a:t>
            </a:r>
            <a:r>
              <a:rPr lang="zh-CN" altLang="en-US" sz="2400">
                <a:latin typeface="楷体"/>
                <a:ea typeface="楷体"/>
                <a:cs typeface="楷体"/>
              </a:rPr>
              <a:t>（不含税），自开增值税普通发票</a:t>
            </a:r>
            <a:endParaRPr lang="en-US" altLang="zh-CN" sz="2400">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提供服务</a:t>
            </a:r>
            <a:r>
              <a:rPr lang="en-US" altLang="zh-CN" sz="2400">
                <a:solidFill>
                  <a:srgbClr val="333333"/>
                </a:solidFill>
                <a:latin typeface="楷体"/>
                <a:ea typeface="楷体"/>
                <a:cs typeface="楷体"/>
              </a:rPr>
              <a:t>2</a:t>
            </a:r>
            <a:r>
              <a:rPr lang="zh-CN" altLang="en-US" sz="2400">
                <a:solidFill>
                  <a:srgbClr val="333333"/>
                </a:solidFill>
                <a:latin typeface="楷体"/>
                <a:ea typeface="楷体"/>
                <a:cs typeface="楷体"/>
              </a:rPr>
              <a:t>万元</a:t>
            </a:r>
            <a:r>
              <a:rPr lang="zh-CN" altLang="en-US" sz="2400">
                <a:latin typeface="楷体"/>
                <a:ea typeface="楷体"/>
                <a:cs typeface="楷体"/>
              </a:rPr>
              <a:t>（不含税），自具增值税普通发票</a:t>
            </a:r>
            <a:endParaRPr lang="en-US" altLang="zh-CN" sz="2400">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销售不动产</a:t>
            </a:r>
            <a:r>
              <a:rPr lang="en-US" altLang="zh-CN" sz="2400">
                <a:solidFill>
                  <a:srgbClr val="333333"/>
                </a:solidFill>
                <a:latin typeface="楷体"/>
                <a:ea typeface="楷体"/>
                <a:cs typeface="楷体"/>
              </a:rPr>
              <a:t>26</a:t>
            </a:r>
            <a:r>
              <a:rPr lang="zh-CN" altLang="en-US" sz="2400">
                <a:solidFill>
                  <a:srgbClr val="333333"/>
                </a:solidFill>
                <a:latin typeface="楷体"/>
                <a:ea typeface="楷体"/>
                <a:cs typeface="楷体"/>
              </a:rPr>
              <a:t>万元</a:t>
            </a:r>
            <a:r>
              <a:rPr lang="zh-CN" altLang="en-US" sz="2400">
                <a:latin typeface="楷体"/>
                <a:ea typeface="楷体"/>
                <a:cs typeface="楷体"/>
              </a:rPr>
              <a:t>（不含税），自开增值税普通发票</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a:solidFill>
                  <a:srgbClr val="333333"/>
                </a:solidFill>
                <a:latin typeface="楷体"/>
                <a:ea typeface="楷体"/>
                <a:cs typeface="楷体"/>
              </a:rPr>
              <a:t>      合计销售额为</a:t>
            </a:r>
            <a:r>
              <a:rPr lang="en-US" altLang="zh-CN" sz="2400">
                <a:solidFill>
                  <a:srgbClr val="333333"/>
                </a:solidFill>
                <a:latin typeface="楷体"/>
                <a:ea typeface="楷体"/>
                <a:cs typeface="楷体"/>
              </a:rPr>
              <a:t>30</a:t>
            </a:r>
            <a:r>
              <a:rPr lang="zh-CN" altLang="en-US" sz="2400">
                <a:solidFill>
                  <a:srgbClr val="333333"/>
                </a:solidFill>
                <a:latin typeface="楷体"/>
                <a:ea typeface="楷体"/>
                <a:cs typeface="楷体"/>
              </a:rPr>
              <a:t>（</a:t>
            </a:r>
            <a:r>
              <a:rPr lang="en-US" altLang="zh-CN" sz="2400">
                <a:solidFill>
                  <a:srgbClr val="333333"/>
                </a:solidFill>
                <a:latin typeface="楷体"/>
                <a:ea typeface="楷体"/>
                <a:cs typeface="楷体"/>
              </a:rPr>
              <a:t>=2+2+26</a:t>
            </a:r>
            <a:r>
              <a:rPr lang="zh-CN" altLang="en-US" sz="2400">
                <a:solidFill>
                  <a:srgbClr val="333333"/>
                </a:solidFill>
                <a:latin typeface="楷体"/>
                <a:ea typeface="楷体"/>
                <a:cs typeface="楷体"/>
              </a:rPr>
              <a:t>）万元</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b="1">
                <a:latin typeface="楷体"/>
                <a:ea typeface="楷体"/>
                <a:cs typeface="楷体"/>
              </a:rPr>
              <a:t> 问：本季度该纳税人如何缴税？</a:t>
            </a:r>
            <a:endParaRPr lang="en-US" altLang="zh-CN" sz="2400">
              <a:solidFill>
                <a:srgbClr val="333333"/>
              </a:solidFill>
              <a:latin typeface="楷体"/>
              <a:ea typeface="楷体"/>
              <a:cs typeface="楷体"/>
            </a:endParaRPr>
          </a:p>
          <a:p>
            <a:pPr>
              <a:lnSpc>
                <a:spcPct val="150000"/>
              </a:lnSpc>
              <a:buFont typeface="Arial" charset="0"/>
              <a:buNone/>
            </a:pPr>
            <a:r>
              <a:rPr lang="en-US" altLang="zh-CN" sz="2400">
                <a:solidFill>
                  <a:srgbClr val="333333"/>
                </a:solidFill>
                <a:latin typeface="楷体"/>
                <a:ea typeface="楷体"/>
                <a:cs typeface="楷体"/>
              </a:rPr>
              <a:t>    </a:t>
            </a:r>
            <a:endParaRPr lang="zh-CN" altLang="en-US" sz="2400">
              <a:solidFill>
                <a:srgbClr val="333333"/>
              </a:solidFill>
              <a:latin typeface="楷体"/>
              <a:ea typeface="楷体"/>
              <a:cs typeface="楷体"/>
            </a:endParaRPr>
          </a:p>
        </p:txBody>
      </p: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iterate type="wd">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wd">
                                    <p:tmPct val="10000"/>
                                  </p:iterate>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iterate type="wd">
                                    <p:tmPct val="10000"/>
                                  </p:iterate>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iterate type="wd">
                                    <p:tmPct val="10000"/>
                                  </p:iterate>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iterate type="wd">
                                    <p:tmPct val="10000"/>
                                  </p:iterate>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iterate type="wd">
                                    <p:tmPct val="10000"/>
                                  </p:iterate>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iterate type="wd">
                                    <p:tmPct val="10000"/>
                                  </p:iterate>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left)">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47106" name="组合 8"/>
          <p:cNvGrpSpPr>
            <a:grpSpLocks/>
          </p:cNvGrpSpPr>
          <p:nvPr/>
        </p:nvGrpSpPr>
        <p:grpSpPr bwMode="auto">
          <a:xfrm>
            <a:off x="436563" y="0"/>
            <a:ext cx="728662" cy="712788"/>
            <a:chOff x="436563" y="0"/>
            <a:chExt cx="728663" cy="713064"/>
          </a:xfrm>
        </p:grpSpPr>
        <p:sp>
          <p:nvSpPr>
            <p:cNvPr id="47109"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47110"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a:spLocks noChangeArrowheads="1"/>
          </p:cNvSpPr>
          <p:nvPr/>
        </p:nvSpPr>
        <p:spPr bwMode="auto">
          <a:xfrm>
            <a:off x="985838" y="908050"/>
            <a:ext cx="10226675" cy="3970338"/>
          </a:xfrm>
          <a:prstGeom prst="rect">
            <a:avLst/>
          </a:prstGeom>
          <a:noFill/>
          <a:ln w="9525">
            <a:noFill/>
            <a:miter lim="800000"/>
            <a:headEnd/>
            <a:tailEnd/>
          </a:ln>
        </p:spPr>
        <p:txBody>
          <a:bodyPr>
            <a:spAutoFit/>
          </a:bodyPr>
          <a:lstStyle/>
          <a:p>
            <a:pPr>
              <a:lnSpc>
                <a:spcPct val="150000"/>
              </a:lnSpc>
              <a:buFont typeface="Arial" charset="0"/>
              <a:buNone/>
            </a:pPr>
            <a:r>
              <a:rPr lang="zh-CN" altLang="en-US" sz="2400" b="1">
                <a:solidFill>
                  <a:srgbClr val="333333"/>
                </a:solidFill>
                <a:latin typeface="楷体"/>
                <a:ea typeface="楷体"/>
                <a:cs typeface="楷体"/>
              </a:rPr>
              <a:t>例</a:t>
            </a:r>
            <a:r>
              <a:rPr lang="en-US" altLang="zh-CN" sz="2400" b="1">
                <a:solidFill>
                  <a:srgbClr val="333333"/>
                </a:solidFill>
                <a:latin typeface="楷体"/>
                <a:ea typeface="楷体"/>
                <a:cs typeface="楷体"/>
              </a:rPr>
              <a:t>5</a:t>
            </a:r>
            <a:r>
              <a:rPr lang="zh-CN" altLang="en-US" sz="2400" b="1">
                <a:solidFill>
                  <a:srgbClr val="333333"/>
                </a:solidFill>
                <a:latin typeface="楷体"/>
                <a:ea typeface="楷体"/>
                <a:cs typeface="楷体"/>
              </a:rPr>
              <a:t>：</a:t>
            </a:r>
            <a:r>
              <a:rPr lang="zh-CN" altLang="en-US" sz="2400" b="1">
                <a:latin typeface="楷体"/>
                <a:ea typeface="楷体"/>
                <a:cs typeface="楷体"/>
              </a:rPr>
              <a:t>某按季申报</a:t>
            </a:r>
            <a:r>
              <a:rPr lang="zh-CN" altLang="en-US" sz="2400" b="1">
                <a:solidFill>
                  <a:srgbClr val="333333"/>
                </a:solidFill>
                <a:latin typeface="楷体"/>
                <a:ea typeface="楷体"/>
                <a:cs typeface="楷体"/>
              </a:rPr>
              <a:t>小规模纳税人</a:t>
            </a:r>
            <a:r>
              <a:rPr lang="en-US" altLang="zh-CN" sz="2400" b="1">
                <a:solidFill>
                  <a:srgbClr val="333333"/>
                </a:solidFill>
                <a:latin typeface="楷体"/>
                <a:ea typeface="楷体"/>
                <a:cs typeface="楷体"/>
              </a:rPr>
              <a:t>2019</a:t>
            </a:r>
            <a:r>
              <a:rPr lang="zh-CN" altLang="en-US" sz="2400" b="1">
                <a:solidFill>
                  <a:srgbClr val="333333"/>
                </a:solidFill>
                <a:latin typeface="楷体"/>
                <a:ea typeface="楷体"/>
                <a:cs typeface="楷体"/>
              </a:rPr>
              <a:t>年</a:t>
            </a:r>
            <a:r>
              <a:rPr lang="en-US" altLang="zh-CN" sz="2400" b="1">
                <a:solidFill>
                  <a:srgbClr val="333333"/>
                </a:solidFill>
                <a:latin typeface="楷体"/>
                <a:ea typeface="楷体"/>
                <a:cs typeface="楷体"/>
              </a:rPr>
              <a:t>1</a:t>
            </a:r>
            <a:r>
              <a:rPr lang="zh-CN" altLang="en-US" sz="2400" b="1">
                <a:solidFill>
                  <a:srgbClr val="333333"/>
                </a:solidFill>
                <a:latin typeface="楷体"/>
                <a:ea typeface="楷体"/>
                <a:cs typeface="楷体"/>
              </a:rPr>
              <a:t>季度</a:t>
            </a:r>
            <a:endParaRPr lang="en-US" altLang="zh-CN" sz="2400" b="1">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销售货物</a:t>
            </a:r>
            <a:r>
              <a:rPr lang="en-US" altLang="zh-CN" sz="2400">
                <a:solidFill>
                  <a:srgbClr val="333333"/>
                </a:solidFill>
                <a:latin typeface="楷体"/>
                <a:ea typeface="楷体"/>
                <a:cs typeface="楷体"/>
              </a:rPr>
              <a:t>2</a:t>
            </a:r>
            <a:r>
              <a:rPr lang="zh-CN" altLang="en-US" sz="2400">
                <a:solidFill>
                  <a:srgbClr val="333333"/>
                </a:solidFill>
                <a:latin typeface="楷体"/>
                <a:ea typeface="楷体"/>
                <a:cs typeface="楷体"/>
              </a:rPr>
              <a:t>万元</a:t>
            </a:r>
            <a:r>
              <a:rPr lang="zh-CN" altLang="en-US" sz="2400">
                <a:latin typeface="楷体"/>
                <a:ea typeface="楷体"/>
                <a:cs typeface="楷体"/>
              </a:rPr>
              <a:t>（不含税），自开增值税普通发票</a:t>
            </a:r>
            <a:endParaRPr lang="en-US" altLang="zh-CN" sz="2400">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提供服务</a:t>
            </a:r>
            <a:r>
              <a:rPr lang="en-US" altLang="zh-CN" sz="2400">
                <a:solidFill>
                  <a:srgbClr val="333333"/>
                </a:solidFill>
                <a:latin typeface="楷体"/>
                <a:ea typeface="楷体"/>
                <a:cs typeface="楷体"/>
              </a:rPr>
              <a:t>2</a:t>
            </a:r>
            <a:r>
              <a:rPr lang="zh-CN" altLang="en-US" sz="2400">
                <a:solidFill>
                  <a:srgbClr val="333333"/>
                </a:solidFill>
                <a:latin typeface="楷体"/>
                <a:ea typeface="楷体"/>
                <a:cs typeface="楷体"/>
              </a:rPr>
              <a:t>万元</a:t>
            </a:r>
            <a:r>
              <a:rPr lang="zh-CN" altLang="en-US" sz="2400">
                <a:latin typeface="楷体"/>
                <a:ea typeface="楷体"/>
                <a:cs typeface="楷体"/>
              </a:rPr>
              <a:t>（不含税），自开增值税专用发票</a:t>
            </a:r>
            <a:endParaRPr lang="en-US" altLang="zh-CN" sz="2400">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销售不动产</a:t>
            </a:r>
            <a:r>
              <a:rPr lang="en-US" altLang="zh-CN" sz="2400">
                <a:solidFill>
                  <a:srgbClr val="333333"/>
                </a:solidFill>
                <a:latin typeface="楷体"/>
                <a:ea typeface="楷体"/>
                <a:cs typeface="楷体"/>
              </a:rPr>
              <a:t>26</a:t>
            </a:r>
            <a:r>
              <a:rPr lang="zh-CN" altLang="en-US" sz="2400">
                <a:solidFill>
                  <a:srgbClr val="333333"/>
                </a:solidFill>
                <a:latin typeface="楷体"/>
                <a:ea typeface="楷体"/>
                <a:cs typeface="楷体"/>
              </a:rPr>
              <a:t>万元</a:t>
            </a:r>
            <a:r>
              <a:rPr lang="zh-CN" altLang="en-US" sz="2400">
                <a:latin typeface="楷体"/>
                <a:ea typeface="楷体"/>
                <a:cs typeface="楷体"/>
              </a:rPr>
              <a:t>（不含税），税务机关代开增值税专用发票</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a:solidFill>
                  <a:srgbClr val="333333"/>
                </a:solidFill>
                <a:latin typeface="楷体"/>
                <a:ea typeface="楷体"/>
                <a:cs typeface="楷体"/>
              </a:rPr>
              <a:t>      合计销售额为</a:t>
            </a:r>
            <a:r>
              <a:rPr lang="en-US" altLang="zh-CN" sz="2400">
                <a:solidFill>
                  <a:srgbClr val="333333"/>
                </a:solidFill>
                <a:latin typeface="楷体"/>
                <a:ea typeface="楷体"/>
                <a:cs typeface="楷体"/>
              </a:rPr>
              <a:t>30</a:t>
            </a:r>
            <a:r>
              <a:rPr lang="zh-CN" altLang="en-US" sz="2400">
                <a:solidFill>
                  <a:srgbClr val="333333"/>
                </a:solidFill>
                <a:latin typeface="楷体"/>
                <a:ea typeface="楷体"/>
                <a:cs typeface="楷体"/>
              </a:rPr>
              <a:t>（</a:t>
            </a:r>
            <a:r>
              <a:rPr lang="en-US" altLang="zh-CN" sz="2400">
                <a:solidFill>
                  <a:srgbClr val="333333"/>
                </a:solidFill>
                <a:latin typeface="楷体"/>
                <a:ea typeface="楷体"/>
                <a:cs typeface="楷体"/>
              </a:rPr>
              <a:t>=2+2+26</a:t>
            </a:r>
            <a:r>
              <a:rPr lang="zh-CN" altLang="en-US" sz="2400">
                <a:solidFill>
                  <a:srgbClr val="333333"/>
                </a:solidFill>
                <a:latin typeface="楷体"/>
                <a:ea typeface="楷体"/>
                <a:cs typeface="楷体"/>
              </a:rPr>
              <a:t>）万元</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b="1">
                <a:latin typeface="楷体"/>
                <a:ea typeface="楷体"/>
                <a:cs typeface="楷体"/>
              </a:rPr>
              <a:t> 问：本季度该纳税人如何缴税？</a:t>
            </a:r>
            <a:endParaRPr lang="en-US" altLang="zh-CN" sz="2400">
              <a:solidFill>
                <a:srgbClr val="333333"/>
              </a:solidFill>
              <a:latin typeface="楷体"/>
              <a:ea typeface="楷体"/>
              <a:cs typeface="楷体"/>
            </a:endParaRPr>
          </a:p>
          <a:p>
            <a:pPr>
              <a:lnSpc>
                <a:spcPct val="150000"/>
              </a:lnSpc>
              <a:buFont typeface="Arial" charset="0"/>
              <a:buNone/>
            </a:pPr>
            <a:r>
              <a:rPr lang="en-US" altLang="zh-CN" sz="2400">
                <a:solidFill>
                  <a:srgbClr val="333333"/>
                </a:solidFill>
                <a:latin typeface="楷体"/>
                <a:ea typeface="楷体"/>
                <a:cs typeface="楷体"/>
              </a:rPr>
              <a:t>    </a:t>
            </a:r>
            <a:endParaRPr lang="zh-CN" altLang="en-US" sz="2400">
              <a:solidFill>
                <a:srgbClr val="333333"/>
              </a:solidFill>
              <a:latin typeface="楷体"/>
              <a:ea typeface="楷体"/>
              <a:cs typeface="楷体"/>
            </a:endParaRPr>
          </a:p>
        </p:txBody>
      </p: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iterate type="wd">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wd">
                                    <p:tmPct val="10000"/>
                                  </p:iterate>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iterate type="wd">
                                    <p:tmPct val="10000"/>
                                  </p:iterate>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iterate type="wd">
                                    <p:tmPct val="10000"/>
                                  </p:iterate>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iterate type="wd">
                                    <p:tmPct val="10000"/>
                                  </p:iterate>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iterate type="wd">
                                    <p:tmPct val="10000"/>
                                  </p:iterate>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iterate type="wd">
                                    <p:tmPct val="10000"/>
                                  </p:iterate>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left)">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00150" y="765175"/>
            <a:ext cx="10182225" cy="5759450"/>
          </a:xfrm>
        </p:spPr>
        <p:txBody>
          <a:bodyPr anchor="t">
            <a:noAutofit/>
          </a:bodyPr>
          <a:lstStyle/>
          <a:p>
            <a:pPr eaLnBrk="1" hangingPunct="1">
              <a:lnSpc>
                <a:spcPct val="125000"/>
              </a:lnSpc>
              <a:defRPr/>
            </a:pPr>
            <a:r>
              <a:rPr lang="zh-CN" altLang="en-US" sz="2000" b="1" dirty="0" smtClean="0">
                <a:solidFill>
                  <a:srgbClr val="C00000"/>
                </a:solidFill>
                <a:latin typeface="+mn-ea"/>
                <a:ea typeface="+mn-ea"/>
                <a:cs typeface="+mj-cs"/>
              </a:rPr>
              <a:t>住宿业  </a:t>
            </a:r>
            <a:r>
              <a:rPr lang="en-US" altLang="zh-CN" sz="2000" b="1" dirty="0" smtClean="0">
                <a:latin typeface="+mn-ea"/>
                <a:ea typeface="+mn-ea"/>
                <a:cs typeface="+mj-cs"/>
              </a:rPr>
              <a:t>2016</a:t>
            </a:r>
            <a:r>
              <a:rPr lang="zh-CN" altLang="en-US" sz="2000" b="1" dirty="0" smtClean="0">
                <a:latin typeface="+mn-ea"/>
                <a:ea typeface="+mn-ea"/>
                <a:cs typeface="+mj-cs"/>
              </a:rPr>
              <a:t>年</a:t>
            </a:r>
            <a:r>
              <a:rPr lang="en-US" altLang="zh-CN" sz="2000" b="1" dirty="0" smtClean="0">
                <a:latin typeface="+mn-ea"/>
                <a:ea typeface="+mn-ea"/>
                <a:cs typeface="+mj-cs"/>
              </a:rPr>
              <a:t>11</a:t>
            </a:r>
            <a:r>
              <a:rPr lang="zh-CN" altLang="en-US" sz="2000" b="1" dirty="0" smtClean="0">
                <a:latin typeface="+mn-ea"/>
                <a:ea typeface="+mn-ea"/>
                <a:cs typeface="+mj-cs"/>
              </a:rPr>
              <a:t>月</a:t>
            </a:r>
            <a:r>
              <a:rPr lang="en-US" altLang="zh-CN" sz="2000" b="1" dirty="0" smtClean="0">
                <a:latin typeface="+mn-ea"/>
                <a:ea typeface="+mn-ea"/>
                <a:cs typeface="+mj-cs"/>
              </a:rPr>
              <a:t>04</a:t>
            </a:r>
            <a:r>
              <a:rPr lang="zh-CN" altLang="en-US" sz="2000" b="1" dirty="0" smtClean="0">
                <a:latin typeface="+mn-ea"/>
                <a:ea typeface="+mn-ea"/>
                <a:cs typeface="+mj-cs"/>
              </a:rPr>
              <a:t>日起</a:t>
            </a:r>
            <a:r>
              <a:rPr lang="en-US" altLang="zh-CN" sz="1800" dirty="0" smtClean="0">
                <a:cs typeface="+mj-cs"/>
              </a:rPr>
              <a:t/>
            </a:r>
            <a:br>
              <a:rPr lang="en-US" altLang="zh-CN" sz="1800" dirty="0" smtClean="0">
                <a:cs typeface="+mj-cs"/>
              </a:rPr>
            </a:br>
            <a:r>
              <a:rPr lang="zh-CN" altLang="en-US" sz="1800" dirty="0">
                <a:latin typeface="楷体" panose="02010609060101010101" pitchFamily="49" charset="-122"/>
                <a:ea typeface="楷体" panose="02010609060101010101" pitchFamily="49" charset="-122"/>
                <a:cs typeface="+mj-cs"/>
              </a:rPr>
              <a:t>国家税务总局</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关于在境外提供建筑服务等有关问题的公告</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（国家税务总局公告</a:t>
            </a:r>
            <a:r>
              <a:rPr lang="en-US" altLang="zh-CN" sz="1800" dirty="0">
                <a:latin typeface="楷体" panose="02010609060101010101" pitchFamily="49" charset="-122"/>
                <a:ea typeface="楷体" panose="02010609060101010101" pitchFamily="49" charset="-122"/>
                <a:cs typeface="+mj-cs"/>
              </a:rPr>
              <a:t>2016</a:t>
            </a:r>
            <a:r>
              <a:rPr lang="zh-CN" altLang="en-US" sz="1800" dirty="0">
                <a:latin typeface="楷体" panose="02010609060101010101" pitchFamily="49" charset="-122"/>
                <a:ea typeface="楷体" panose="02010609060101010101" pitchFamily="49" charset="-122"/>
                <a:cs typeface="+mj-cs"/>
              </a:rPr>
              <a:t>年第</a:t>
            </a:r>
            <a:r>
              <a:rPr lang="en-US" altLang="zh-CN" sz="1800" dirty="0">
                <a:latin typeface="楷体" panose="02010609060101010101" pitchFamily="49" charset="-122"/>
                <a:ea typeface="楷体" panose="02010609060101010101" pitchFamily="49" charset="-122"/>
                <a:cs typeface="+mj-cs"/>
              </a:rPr>
              <a:t>69</a:t>
            </a:r>
            <a:r>
              <a:rPr lang="zh-CN" altLang="en-US" sz="1800" dirty="0">
                <a:latin typeface="楷体" panose="02010609060101010101" pitchFamily="49" charset="-122"/>
                <a:ea typeface="楷体" panose="02010609060101010101" pitchFamily="49" charset="-122"/>
                <a:cs typeface="+mj-cs"/>
              </a:rPr>
              <a:t>号）</a:t>
            </a:r>
            <a:r>
              <a:rPr lang="en-US" altLang="zh-CN" sz="1800" dirty="0" smtClean="0">
                <a:latin typeface="楷体" panose="02010609060101010101" pitchFamily="49" charset="-122"/>
                <a:ea typeface="楷体" panose="02010609060101010101" pitchFamily="49" charset="-122"/>
                <a:cs typeface="+mj-cs"/>
              </a:rPr>
              <a:t/>
            </a:r>
            <a:br>
              <a:rPr lang="en-US" altLang="zh-CN" sz="1800" dirty="0" smtClean="0">
                <a:latin typeface="楷体" panose="02010609060101010101" pitchFamily="49" charset="-122"/>
                <a:ea typeface="楷体" panose="02010609060101010101" pitchFamily="49" charset="-122"/>
                <a:cs typeface="+mj-cs"/>
              </a:rPr>
            </a:br>
            <a:r>
              <a:rPr lang="en-US" altLang="zh-CN" sz="1800" dirty="0" smtClean="0">
                <a:latin typeface="楷体" panose="02010609060101010101" pitchFamily="49" charset="-122"/>
                <a:ea typeface="楷体" panose="02010609060101010101" pitchFamily="49" charset="-122"/>
                <a:cs typeface="+mj-cs"/>
              </a:rPr>
              <a:t/>
            </a:r>
            <a:br>
              <a:rPr lang="en-US" altLang="zh-CN" sz="1800" dirty="0" smtClean="0">
                <a:latin typeface="楷体" panose="02010609060101010101" pitchFamily="49" charset="-122"/>
                <a:ea typeface="楷体" panose="02010609060101010101" pitchFamily="49" charset="-122"/>
                <a:cs typeface="+mj-cs"/>
              </a:rPr>
            </a:br>
            <a:r>
              <a:rPr lang="zh-CN" altLang="en-US" sz="2000" b="1" dirty="0">
                <a:solidFill>
                  <a:srgbClr val="C00000"/>
                </a:solidFill>
                <a:latin typeface="+mn-ea"/>
                <a:ea typeface="+mn-ea"/>
                <a:cs typeface="+mj-cs"/>
              </a:rPr>
              <a:t>鉴证咨询业 </a:t>
            </a:r>
            <a:r>
              <a:rPr lang="en-US" altLang="zh-CN" sz="2000" b="1" dirty="0">
                <a:solidFill>
                  <a:schemeClr val="tx1"/>
                </a:solidFill>
                <a:latin typeface="+mn-ea"/>
                <a:ea typeface="+mn-ea"/>
                <a:cs typeface="+mj-cs"/>
              </a:rPr>
              <a:t>2017</a:t>
            </a:r>
            <a:r>
              <a:rPr lang="zh-CN" altLang="en-US" sz="2000" b="1" dirty="0">
                <a:solidFill>
                  <a:schemeClr val="tx1"/>
                </a:solidFill>
                <a:latin typeface="+mn-ea"/>
                <a:ea typeface="+mn-ea"/>
                <a:cs typeface="+mj-cs"/>
              </a:rPr>
              <a:t>年</a:t>
            </a:r>
            <a:r>
              <a:rPr lang="en-US" altLang="zh-CN" sz="2000" b="1" dirty="0">
                <a:solidFill>
                  <a:schemeClr val="tx1"/>
                </a:solidFill>
                <a:latin typeface="+mn-ea"/>
                <a:ea typeface="+mn-ea"/>
                <a:cs typeface="+mj-cs"/>
              </a:rPr>
              <a:t>3</a:t>
            </a:r>
            <a:r>
              <a:rPr lang="zh-CN" altLang="en-US" sz="2000" b="1" dirty="0">
                <a:solidFill>
                  <a:schemeClr val="tx1"/>
                </a:solidFill>
                <a:latin typeface="+mn-ea"/>
                <a:ea typeface="+mn-ea"/>
                <a:cs typeface="+mj-cs"/>
              </a:rPr>
              <a:t>月</a:t>
            </a:r>
            <a:r>
              <a:rPr lang="en-US" altLang="zh-CN" sz="2000" b="1" dirty="0">
                <a:solidFill>
                  <a:schemeClr val="tx1"/>
                </a:solidFill>
                <a:latin typeface="+mn-ea"/>
                <a:ea typeface="+mn-ea"/>
                <a:cs typeface="+mj-cs"/>
              </a:rPr>
              <a:t>1</a:t>
            </a:r>
            <a:r>
              <a:rPr lang="zh-CN" altLang="en-US" sz="2000" b="1" dirty="0">
                <a:solidFill>
                  <a:schemeClr val="tx1"/>
                </a:solidFill>
                <a:latin typeface="+mn-ea"/>
                <a:ea typeface="+mn-ea"/>
                <a:cs typeface="+mj-cs"/>
              </a:rPr>
              <a:t>日起</a:t>
            </a:r>
            <a:r>
              <a:rPr lang="en-US" altLang="zh-CN" sz="1800" dirty="0" smtClean="0">
                <a:cs typeface="+mj-cs"/>
              </a:rPr>
              <a:t/>
            </a:r>
            <a:br>
              <a:rPr lang="en-US" altLang="zh-CN" sz="1800" dirty="0" smtClean="0">
                <a:cs typeface="+mj-cs"/>
              </a:rPr>
            </a:br>
            <a:r>
              <a:rPr lang="zh-CN" altLang="en-US" sz="1800" dirty="0">
                <a:latin typeface="楷体" panose="02010609060101010101" pitchFamily="49" charset="-122"/>
                <a:ea typeface="楷体" panose="02010609060101010101" pitchFamily="49" charset="-122"/>
                <a:cs typeface="+mj-cs"/>
              </a:rPr>
              <a:t>国家税务总局</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关于开展鉴证咨询业增值税小规模纳税人自开增值税专用发票试点工作有关事项的公告</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（国家税务总局公告</a:t>
            </a:r>
            <a:r>
              <a:rPr lang="en-US" altLang="zh-CN" sz="1800" dirty="0">
                <a:latin typeface="楷体" panose="02010609060101010101" pitchFamily="49" charset="-122"/>
                <a:ea typeface="楷体" panose="02010609060101010101" pitchFamily="49" charset="-122"/>
                <a:cs typeface="+mj-cs"/>
              </a:rPr>
              <a:t>2017</a:t>
            </a:r>
            <a:r>
              <a:rPr lang="zh-CN" altLang="en-US" sz="1800" dirty="0">
                <a:latin typeface="楷体" panose="02010609060101010101" pitchFamily="49" charset="-122"/>
                <a:ea typeface="楷体" panose="02010609060101010101" pitchFamily="49" charset="-122"/>
                <a:cs typeface="+mj-cs"/>
              </a:rPr>
              <a:t>年第</a:t>
            </a:r>
            <a:r>
              <a:rPr lang="en-US" altLang="zh-CN" sz="1800" dirty="0">
                <a:latin typeface="楷体" panose="02010609060101010101" pitchFamily="49" charset="-122"/>
                <a:ea typeface="楷体" panose="02010609060101010101" pitchFamily="49" charset="-122"/>
                <a:cs typeface="+mj-cs"/>
              </a:rPr>
              <a:t>4</a:t>
            </a:r>
            <a:r>
              <a:rPr lang="zh-CN" altLang="en-US" sz="1800" dirty="0">
                <a:latin typeface="楷体" panose="02010609060101010101" pitchFamily="49" charset="-122"/>
                <a:ea typeface="楷体" panose="02010609060101010101" pitchFamily="49" charset="-122"/>
                <a:cs typeface="+mj-cs"/>
              </a:rPr>
              <a:t>号）</a:t>
            </a:r>
            <a:r>
              <a:rPr lang="en-US" altLang="zh-CN" sz="1800" dirty="0" smtClean="0">
                <a:latin typeface="楷体" panose="02010609060101010101" pitchFamily="49" charset="-122"/>
                <a:ea typeface="楷体" panose="02010609060101010101" pitchFamily="49" charset="-122"/>
                <a:cs typeface="+mj-cs"/>
              </a:rPr>
              <a:t/>
            </a:r>
            <a:br>
              <a:rPr lang="en-US" altLang="zh-CN" sz="1800" dirty="0" smtClean="0">
                <a:latin typeface="楷体" panose="02010609060101010101" pitchFamily="49" charset="-122"/>
                <a:ea typeface="楷体" panose="02010609060101010101" pitchFamily="49" charset="-122"/>
                <a:cs typeface="+mj-cs"/>
              </a:rPr>
            </a:br>
            <a:r>
              <a:rPr lang="en-US" altLang="zh-CN" sz="1800" dirty="0" smtClean="0">
                <a:latin typeface="楷体" panose="02010609060101010101" pitchFamily="49" charset="-122"/>
                <a:ea typeface="楷体" panose="02010609060101010101" pitchFamily="49" charset="-122"/>
                <a:cs typeface="+mj-cs"/>
              </a:rPr>
              <a:t/>
            </a:r>
            <a:br>
              <a:rPr lang="en-US" altLang="zh-CN" sz="1800" dirty="0" smtClean="0">
                <a:latin typeface="楷体" panose="02010609060101010101" pitchFamily="49" charset="-122"/>
                <a:ea typeface="楷体" panose="02010609060101010101" pitchFamily="49" charset="-122"/>
                <a:cs typeface="+mj-cs"/>
              </a:rPr>
            </a:br>
            <a:r>
              <a:rPr lang="zh-CN" altLang="en-US" sz="2000" b="1" dirty="0">
                <a:solidFill>
                  <a:srgbClr val="C00000"/>
                </a:solidFill>
                <a:latin typeface="+mn-ea"/>
                <a:ea typeface="+mn-ea"/>
                <a:cs typeface="+mj-cs"/>
              </a:rPr>
              <a:t>建筑业 </a:t>
            </a:r>
            <a:r>
              <a:rPr lang="en-US" altLang="zh-CN" sz="2000" b="1" dirty="0">
                <a:solidFill>
                  <a:schemeClr val="tx1"/>
                </a:solidFill>
                <a:latin typeface="+mn-ea"/>
                <a:ea typeface="+mn-ea"/>
                <a:cs typeface="+mj-cs"/>
              </a:rPr>
              <a:t>2017</a:t>
            </a:r>
            <a:r>
              <a:rPr lang="zh-CN" altLang="en-US" sz="2000" b="1" dirty="0">
                <a:solidFill>
                  <a:schemeClr val="tx1"/>
                </a:solidFill>
                <a:latin typeface="+mn-ea"/>
                <a:ea typeface="+mn-ea"/>
                <a:cs typeface="+mj-cs"/>
              </a:rPr>
              <a:t>年</a:t>
            </a:r>
            <a:r>
              <a:rPr lang="en-US" altLang="zh-CN" sz="2000" b="1" dirty="0">
                <a:solidFill>
                  <a:schemeClr val="tx1"/>
                </a:solidFill>
                <a:latin typeface="+mn-ea"/>
                <a:ea typeface="+mn-ea"/>
                <a:cs typeface="+mj-cs"/>
              </a:rPr>
              <a:t>6</a:t>
            </a:r>
            <a:r>
              <a:rPr lang="zh-CN" altLang="en-US" sz="2000" b="1" dirty="0">
                <a:solidFill>
                  <a:schemeClr val="tx1"/>
                </a:solidFill>
                <a:latin typeface="+mn-ea"/>
                <a:ea typeface="+mn-ea"/>
                <a:cs typeface="+mj-cs"/>
              </a:rPr>
              <a:t>月</a:t>
            </a:r>
            <a:r>
              <a:rPr lang="en-US" altLang="zh-CN" sz="2000" b="1" dirty="0">
                <a:solidFill>
                  <a:schemeClr val="tx1"/>
                </a:solidFill>
                <a:latin typeface="+mn-ea"/>
                <a:ea typeface="+mn-ea"/>
                <a:cs typeface="+mj-cs"/>
              </a:rPr>
              <a:t>1</a:t>
            </a:r>
            <a:r>
              <a:rPr lang="zh-CN" altLang="en-US" sz="2000" b="1" dirty="0">
                <a:solidFill>
                  <a:schemeClr val="tx1"/>
                </a:solidFill>
                <a:latin typeface="+mn-ea"/>
                <a:ea typeface="+mn-ea"/>
                <a:cs typeface="+mj-cs"/>
              </a:rPr>
              <a:t>日起</a:t>
            </a:r>
            <a:r>
              <a:rPr lang="en-US" altLang="zh-CN" sz="1800" dirty="0">
                <a:solidFill>
                  <a:schemeClr val="tx1"/>
                </a:solidFill>
                <a:cs typeface="+mj-cs"/>
              </a:rPr>
              <a:t/>
            </a:r>
            <a:br>
              <a:rPr lang="en-US" altLang="zh-CN" sz="1800" dirty="0">
                <a:solidFill>
                  <a:schemeClr val="tx1"/>
                </a:solidFill>
                <a:cs typeface="+mj-cs"/>
              </a:rPr>
            </a:br>
            <a:r>
              <a:rPr lang="zh-CN" altLang="en-US" sz="1800" dirty="0">
                <a:latin typeface="楷体" panose="02010609060101010101" pitchFamily="49" charset="-122"/>
                <a:ea typeface="楷体" panose="02010609060101010101" pitchFamily="49" charset="-122"/>
                <a:cs typeface="+mj-cs"/>
              </a:rPr>
              <a:t>国家税务总局</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关于进一步明确营改增有关征管问题的公告</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（国家税务总局公告</a:t>
            </a:r>
            <a:r>
              <a:rPr lang="en-US" altLang="zh-CN" sz="1800" dirty="0">
                <a:latin typeface="楷体" panose="02010609060101010101" pitchFamily="49" charset="-122"/>
                <a:ea typeface="楷体" panose="02010609060101010101" pitchFamily="49" charset="-122"/>
                <a:cs typeface="+mj-cs"/>
              </a:rPr>
              <a:t>2017</a:t>
            </a:r>
            <a:r>
              <a:rPr lang="zh-CN" altLang="en-US" sz="1800" dirty="0">
                <a:latin typeface="楷体" panose="02010609060101010101" pitchFamily="49" charset="-122"/>
                <a:ea typeface="楷体" panose="02010609060101010101" pitchFamily="49" charset="-122"/>
                <a:cs typeface="+mj-cs"/>
              </a:rPr>
              <a:t>年第</a:t>
            </a:r>
            <a:r>
              <a:rPr lang="en-US" altLang="zh-CN" sz="1800" dirty="0">
                <a:latin typeface="楷体" panose="02010609060101010101" pitchFamily="49" charset="-122"/>
                <a:ea typeface="楷体" panose="02010609060101010101" pitchFamily="49" charset="-122"/>
                <a:cs typeface="+mj-cs"/>
              </a:rPr>
              <a:t>11</a:t>
            </a:r>
            <a:r>
              <a:rPr lang="zh-CN" altLang="en-US" sz="1800" dirty="0">
                <a:latin typeface="楷体" panose="02010609060101010101" pitchFamily="49" charset="-122"/>
                <a:ea typeface="楷体" panose="02010609060101010101" pitchFamily="49" charset="-122"/>
                <a:cs typeface="+mj-cs"/>
              </a:rPr>
              <a:t>号）</a:t>
            </a:r>
            <a:r>
              <a:rPr lang="en-US" altLang="zh-CN" sz="1800" dirty="0">
                <a:latin typeface="楷体" panose="02010609060101010101" pitchFamily="49" charset="-122"/>
                <a:ea typeface="楷体" panose="02010609060101010101" pitchFamily="49" charset="-122"/>
                <a:cs typeface="+mj-cs"/>
              </a:rPr>
              <a:t/>
            </a:r>
            <a:br>
              <a:rPr lang="en-US" altLang="zh-CN" sz="1800" dirty="0">
                <a:latin typeface="楷体" panose="02010609060101010101" pitchFamily="49" charset="-122"/>
                <a:ea typeface="楷体" panose="02010609060101010101" pitchFamily="49" charset="-122"/>
                <a:cs typeface="+mj-cs"/>
              </a:rPr>
            </a:br>
            <a:r>
              <a:rPr lang="en-US" altLang="zh-CN" sz="1800" dirty="0" smtClean="0">
                <a:cs typeface="+mj-cs"/>
              </a:rPr>
              <a:t/>
            </a:r>
            <a:br>
              <a:rPr lang="en-US" altLang="zh-CN" sz="1800" dirty="0" smtClean="0">
                <a:cs typeface="+mj-cs"/>
              </a:rPr>
            </a:br>
            <a:r>
              <a:rPr lang="zh-CN" altLang="en-US" sz="2000" b="1" dirty="0">
                <a:solidFill>
                  <a:srgbClr val="C00000"/>
                </a:solidFill>
                <a:latin typeface="+mn-ea"/>
                <a:ea typeface="+mn-ea"/>
                <a:cs typeface="+mj-cs"/>
              </a:rPr>
              <a:t>工业 </a:t>
            </a:r>
            <a:r>
              <a:rPr lang="en-US" altLang="zh-CN" sz="2000" b="1" dirty="0">
                <a:solidFill>
                  <a:schemeClr val="tx1"/>
                </a:solidFill>
                <a:latin typeface="+mn-ea"/>
                <a:ea typeface="+mn-ea"/>
                <a:cs typeface="+mj-cs"/>
              </a:rPr>
              <a:t>2018</a:t>
            </a:r>
            <a:r>
              <a:rPr lang="zh-CN" altLang="en-US" sz="2000" b="1" dirty="0">
                <a:solidFill>
                  <a:schemeClr val="tx1"/>
                </a:solidFill>
                <a:latin typeface="+mn-ea"/>
                <a:ea typeface="+mn-ea"/>
                <a:cs typeface="+mj-cs"/>
              </a:rPr>
              <a:t>年</a:t>
            </a:r>
            <a:r>
              <a:rPr lang="en-US" altLang="zh-CN" sz="2000" b="1" dirty="0">
                <a:solidFill>
                  <a:schemeClr val="tx1"/>
                </a:solidFill>
                <a:latin typeface="+mn-ea"/>
                <a:ea typeface="+mn-ea"/>
                <a:cs typeface="+mj-cs"/>
              </a:rPr>
              <a:t>2</a:t>
            </a:r>
            <a:r>
              <a:rPr lang="zh-CN" altLang="en-US" sz="2000" b="1" dirty="0">
                <a:solidFill>
                  <a:schemeClr val="tx1"/>
                </a:solidFill>
                <a:latin typeface="+mn-ea"/>
                <a:ea typeface="+mn-ea"/>
                <a:cs typeface="+mj-cs"/>
              </a:rPr>
              <a:t>月</a:t>
            </a:r>
            <a:r>
              <a:rPr lang="en-US" altLang="zh-CN" sz="2000" b="1" dirty="0">
                <a:solidFill>
                  <a:schemeClr val="tx1"/>
                </a:solidFill>
                <a:latin typeface="+mn-ea"/>
                <a:ea typeface="+mn-ea"/>
                <a:cs typeface="+mj-cs"/>
              </a:rPr>
              <a:t>1</a:t>
            </a:r>
            <a:r>
              <a:rPr lang="zh-CN" altLang="en-US" sz="2000" b="1" dirty="0">
                <a:solidFill>
                  <a:schemeClr val="tx1"/>
                </a:solidFill>
                <a:latin typeface="+mn-ea"/>
                <a:ea typeface="+mn-ea"/>
                <a:cs typeface="+mj-cs"/>
              </a:rPr>
              <a:t>日起 </a:t>
            </a:r>
            <a:r>
              <a:rPr lang="en-US" altLang="zh-CN" sz="1600" dirty="0" smtClean="0">
                <a:cs typeface="+mj-cs"/>
              </a:rPr>
              <a:t/>
            </a:r>
            <a:br>
              <a:rPr lang="en-US" altLang="zh-CN" sz="1600" dirty="0" smtClean="0">
                <a:cs typeface="+mj-cs"/>
              </a:rPr>
            </a:br>
            <a:r>
              <a:rPr lang="zh-CN" altLang="en-US" sz="1800" dirty="0">
                <a:latin typeface="楷体" panose="02010609060101010101" pitchFamily="49" charset="-122"/>
                <a:ea typeface="楷体" panose="02010609060101010101" pitchFamily="49" charset="-122"/>
                <a:cs typeface="+mj-cs"/>
              </a:rPr>
              <a:t>国家税务总局</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关于增值税发票管理若干事项的公告</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（国家税务总局公告</a:t>
            </a:r>
            <a:r>
              <a:rPr lang="en-US" altLang="zh-CN" sz="1800" dirty="0">
                <a:latin typeface="楷体" panose="02010609060101010101" pitchFamily="49" charset="-122"/>
                <a:ea typeface="楷体" panose="02010609060101010101" pitchFamily="49" charset="-122"/>
                <a:cs typeface="+mj-cs"/>
              </a:rPr>
              <a:t>2017</a:t>
            </a:r>
            <a:r>
              <a:rPr lang="zh-CN" altLang="en-US" sz="1800" dirty="0">
                <a:latin typeface="楷体" panose="02010609060101010101" pitchFamily="49" charset="-122"/>
                <a:ea typeface="楷体" panose="02010609060101010101" pitchFamily="49" charset="-122"/>
                <a:cs typeface="+mj-cs"/>
              </a:rPr>
              <a:t>年第</a:t>
            </a:r>
            <a:r>
              <a:rPr lang="en-US" altLang="zh-CN" sz="1800" dirty="0">
                <a:latin typeface="楷体" panose="02010609060101010101" pitchFamily="49" charset="-122"/>
                <a:ea typeface="楷体" panose="02010609060101010101" pitchFamily="49" charset="-122"/>
                <a:cs typeface="+mj-cs"/>
              </a:rPr>
              <a:t>45</a:t>
            </a:r>
            <a:r>
              <a:rPr lang="zh-CN" altLang="en-US" sz="1800" dirty="0">
                <a:latin typeface="楷体" panose="02010609060101010101" pitchFamily="49" charset="-122"/>
                <a:ea typeface="楷体" panose="02010609060101010101" pitchFamily="49" charset="-122"/>
                <a:cs typeface="+mj-cs"/>
              </a:rPr>
              <a:t>号）</a:t>
            </a:r>
            <a:r>
              <a:rPr lang="en-US" altLang="zh-CN" sz="1600" dirty="0" smtClean="0">
                <a:latin typeface="楷体" panose="02010609060101010101" pitchFamily="49" charset="-122"/>
                <a:ea typeface="楷体" panose="02010609060101010101" pitchFamily="49" charset="-122"/>
                <a:cs typeface="+mj-cs"/>
              </a:rPr>
              <a:t/>
            </a:r>
            <a:br>
              <a:rPr lang="en-US" altLang="zh-CN" sz="1600" dirty="0" smtClean="0">
                <a:latin typeface="楷体" panose="02010609060101010101" pitchFamily="49" charset="-122"/>
                <a:ea typeface="楷体" panose="02010609060101010101" pitchFamily="49" charset="-122"/>
                <a:cs typeface="+mj-cs"/>
              </a:rPr>
            </a:br>
            <a:r>
              <a:rPr lang="en-US" altLang="zh-CN" sz="1600" dirty="0" smtClean="0">
                <a:cs typeface="+mj-cs"/>
              </a:rPr>
              <a:t/>
            </a:r>
            <a:br>
              <a:rPr lang="en-US" altLang="zh-CN" sz="1600" dirty="0" smtClean="0">
                <a:cs typeface="+mj-cs"/>
              </a:rPr>
            </a:br>
            <a:r>
              <a:rPr lang="zh-CN" altLang="en-US" sz="2000" b="1" dirty="0">
                <a:solidFill>
                  <a:srgbClr val="C00000"/>
                </a:solidFill>
                <a:latin typeface="+mn-ea"/>
                <a:ea typeface="+mn-ea"/>
                <a:cs typeface="+mj-cs"/>
              </a:rPr>
              <a:t>信息传输、软件和信息技术服务业  </a:t>
            </a:r>
            <a:r>
              <a:rPr lang="en-US" altLang="zh-CN" sz="2000" b="1" dirty="0">
                <a:solidFill>
                  <a:schemeClr val="tx1"/>
                </a:solidFill>
                <a:latin typeface="+mn-ea"/>
                <a:ea typeface="+mn-ea"/>
                <a:cs typeface="+mj-cs"/>
              </a:rPr>
              <a:t>2018</a:t>
            </a:r>
            <a:r>
              <a:rPr lang="zh-CN" altLang="en-US" sz="2000" b="1" dirty="0">
                <a:solidFill>
                  <a:schemeClr val="tx1"/>
                </a:solidFill>
                <a:latin typeface="+mn-ea"/>
                <a:ea typeface="+mn-ea"/>
                <a:cs typeface="+mj-cs"/>
              </a:rPr>
              <a:t>年</a:t>
            </a:r>
            <a:r>
              <a:rPr lang="en-US" altLang="zh-CN" sz="2000" b="1" dirty="0">
                <a:solidFill>
                  <a:schemeClr val="tx1"/>
                </a:solidFill>
                <a:latin typeface="+mn-ea"/>
                <a:ea typeface="+mn-ea"/>
                <a:cs typeface="+mj-cs"/>
              </a:rPr>
              <a:t>2</a:t>
            </a:r>
            <a:r>
              <a:rPr lang="zh-CN" altLang="en-US" sz="2000" b="1" dirty="0">
                <a:solidFill>
                  <a:schemeClr val="tx1"/>
                </a:solidFill>
                <a:latin typeface="+mn-ea"/>
                <a:ea typeface="+mn-ea"/>
                <a:cs typeface="+mj-cs"/>
              </a:rPr>
              <a:t>月</a:t>
            </a:r>
            <a:r>
              <a:rPr lang="en-US" altLang="zh-CN" sz="2000" b="1" dirty="0">
                <a:solidFill>
                  <a:schemeClr val="tx1"/>
                </a:solidFill>
                <a:latin typeface="+mn-ea"/>
                <a:ea typeface="+mn-ea"/>
                <a:cs typeface="+mj-cs"/>
              </a:rPr>
              <a:t>1</a:t>
            </a:r>
            <a:r>
              <a:rPr lang="zh-CN" altLang="en-US" sz="2000" b="1" dirty="0">
                <a:solidFill>
                  <a:schemeClr val="tx1"/>
                </a:solidFill>
                <a:latin typeface="+mn-ea"/>
                <a:ea typeface="+mn-ea"/>
                <a:cs typeface="+mj-cs"/>
              </a:rPr>
              <a:t>日起</a:t>
            </a:r>
            <a:r>
              <a:rPr lang="zh-CN" altLang="en-US" sz="2000" b="1" dirty="0">
                <a:solidFill>
                  <a:srgbClr val="C00000"/>
                </a:solidFill>
                <a:latin typeface="+mn-ea"/>
                <a:ea typeface="+mn-ea"/>
                <a:cs typeface="+mj-cs"/>
              </a:rPr>
              <a:t> </a:t>
            </a:r>
            <a:r>
              <a:rPr lang="en-US" altLang="zh-CN" sz="1800" dirty="0">
                <a:cs typeface="+mj-cs"/>
              </a:rPr>
              <a:t/>
            </a:r>
            <a:br>
              <a:rPr lang="en-US" altLang="zh-CN" sz="1800" dirty="0">
                <a:cs typeface="+mj-cs"/>
              </a:rPr>
            </a:br>
            <a:r>
              <a:rPr lang="zh-CN" altLang="en-US" sz="1800" dirty="0">
                <a:latin typeface="楷体" panose="02010609060101010101" pitchFamily="49" charset="-122"/>
                <a:ea typeface="楷体" panose="02010609060101010101" pitchFamily="49" charset="-122"/>
                <a:cs typeface="+mj-cs"/>
              </a:rPr>
              <a:t>国家税务总局</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关于增值税发票管理若干事项的公告</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（国家税务总局公告</a:t>
            </a:r>
            <a:r>
              <a:rPr lang="en-US" altLang="zh-CN" sz="1800" dirty="0">
                <a:latin typeface="楷体" panose="02010609060101010101" pitchFamily="49" charset="-122"/>
                <a:ea typeface="楷体" panose="02010609060101010101" pitchFamily="49" charset="-122"/>
                <a:cs typeface="+mj-cs"/>
              </a:rPr>
              <a:t>2017</a:t>
            </a:r>
            <a:r>
              <a:rPr lang="zh-CN" altLang="en-US" sz="1800" dirty="0">
                <a:latin typeface="楷体" panose="02010609060101010101" pitchFamily="49" charset="-122"/>
                <a:ea typeface="楷体" panose="02010609060101010101" pitchFamily="49" charset="-122"/>
                <a:cs typeface="+mj-cs"/>
              </a:rPr>
              <a:t>年第</a:t>
            </a:r>
            <a:r>
              <a:rPr lang="en-US" altLang="zh-CN" sz="1800" dirty="0">
                <a:latin typeface="楷体" panose="02010609060101010101" pitchFamily="49" charset="-122"/>
                <a:ea typeface="楷体" panose="02010609060101010101" pitchFamily="49" charset="-122"/>
                <a:cs typeface="+mj-cs"/>
              </a:rPr>
              <a:t>45</a:t>
            </a:r>
            <a:r>
              <a:rPr lang="zh-CN" altLang="en-US" sz="1800" dirty="0">
                <a:latin typeface="楷体" panose="02010609060101010101" pitchFamily="49" charset="-122"/>
                <a:ea typeface="楷体" panose="02010609060101010101" pitchFamily="49" charset="-122"/>
                <a:cs typeface="+mj-cs"/>
              </a:rPr>
              <a:t>号</a:t>
            </a:r>
            <a:r>
              <a:rPr lang="zh-CN" altLang="en-US" sz="1800" dirty="0" smtClean="0">
                <a:latin typeface="楷体" panose="02010609060101010101" pitchFamily="49" charset="-122"/>
                <a:ea typeface="楷体" panose="02010609060101010101" pitchFamily="49" charset="-122"/>
                <a:cs typeface="+mj-cs"/>
              </a:rPr>
              <a:t>）</a:t>
            </a:r>
            <a:endParaRPr lang="zh-CN" altLang="en-US" sz="1800" dirty="0">
              <a:latin typeface="楷体" panose="02010609060101010101" pitchFamily="49" charset="-122"/>
              <a:ea typeface="楷体" panose="02010609060101010101" pitchFamily="49" charset="-122"/>
              <a:cs typeface="+mj-cs"/>
            </a:endParaRPr>
          </a:p>
        </p:txBody>
      </p:sp>
      <p:sp>
        <p:nvSpPr>
          <p:cNvPr id="49154"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49155" name="组合 8"/>
          <p:cNvGrpSpPr>
            <a:grpSpLocks/>
          </p:cNvGrpSpPr>
          <p:nvPr/>
        </p:nvGrpSpPr>
        <p:grpSpPr bwMode="auto">
          <a:xfrm>
            <a:off x="436563" y="0"/>
            <a:ext cx="728662" cy="712788"/>
            <a:chOff x="436563" y="0"/>
            <a:chExt cx="728663" cy="713064"/>
          </a:xfrm>
        </p:grpSpPr>
        <p:sp>
          <p:nvSpPr>
            <p:cNvPr id="49157"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49158"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7" name="矩形 6"/>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00150" y="1052513"/>
            <a:ext cx="10182225" cy="5472112"/>
          </a:xfrm>
        </p:spPr>
        <p:txBody>
          <a:bodyPr anchor="t">
            <a:noAutofit/>
          </a:bodyPr>
          <a:lstStyle/>
          <a:p>
            <a:pPr eaLnBrk="1" hangingPunct="1">
              <a:lnSpc>
                <a:spcPct val="125000"/>
              </a:lnSpc>
              <a:defRPr/>
            </a:pPr>
            <a:r>
              <a:rPr lang="zh-CN" altLang="en-US" sz="2000" b="1" dirty="0">
                <a:solidFill>
                  <a:srgbClr val="C00000"/>
                </a:solidFill>
                <a:latin typeface="+mn-ea"/>
                <a:ea typeface="+mn-ea"/>
                <a:cs typeface="+mj-cs"/>
              </a:rPr>
              <a:t>租赁和商务</a:t>
            </a:r>
            <a:r>
              <a:rPr lang="zh-CN" altLang="en-US" sz="2000" b="1" dirty="0" smtClean="0">
                <a:solidFill>
                  <a:srgbClr val="C00000"/>
                </a:solidFill>
                <a:latin typeface="+mn-ea"/>
                <a:ea typeface="+mn-ea"/>
                <a:cs typeface="+mj-cs"/>
              </a:rPr>
              <a:t>服务业  </a:t>
            </a:r>
            <a:r>
              <a:rPr lang="en-US" altLang="zh-CN" sz="2000" b="1" dirty="0" smtClean="0">
                <a:latin typeface="+mn-ea"/>
                <a:ea typeface="+mn-ea"/>
                <a:cs typeface="+mj-cs"/>
              </a:rPr>
              <a:t>2019</a:t>
            </a:r>
            <a:r>
              <a:rPr lang="zh-CN" altLang="en-US" sz="2000" b="1" dirty="0">
                <a:latin typeface="+mn-ea"/>
                <a:ea typeface="+mn-ea"/>
                <a:cs typeface="+mj-cs"/>
              </a:rPr>
              <a:t>年</a:t>
            </a:r>
            <a:r>
              <a:rPr lang="en-US" altLang="zh-CN" sz="2000" b="1" dirty="0">
                <a:latin typeface="+mn-ea"/>
                <a:ea typeface="+mn-ea"/>
                <a:cs typeface="+mj-cs"/>
              </a:rPr>
              <a:t>3</a:t>
            </a:r>
            <a:r>
              <a:rPr lang="zh-CN" altLang="en-US" sz="2000" b="1" dirty="0">
                <a:latin typeface="+mn-ea"/>
                <a:ea typeface="+mn-ea"/>
                <a:cs typeface="+mj-cs"/>
              </a:rPr>
              <a:t>月</a:t>
            </a:r>
            <a:r>
              <a:rPr lang="en-US" altLang="zh-CN" sz="2000" b="1" dirty="0">
                <a:latin typeface="+mn-ea"/>
                <a:ea typeface="+mn-ea"/>
                <a:cs typeface="+mj-cs"/>
              </a:rPr>
              <a:t>1</a:t>
            </a:r>
            <a:r>
              <a:rPr lang="zh-CN" altLang="en-US" sz="2000" b="1" dirty="0">
                <a:latin typeface="+mn-ea"/>
                <a:ea typeface="+mn-ea"/>
                <a:cs typeface="+mj-cs"/>
              </a:rPr>
              <a:t>日</a:t>
            </a:r>
            <a:r>
              <a:rPr lang="zh-CN" altLang="en-US" sz="2000" b="1" dirty="0" smtClean="0">
                <a:latin typeface="+mn-ea"/>
                <a:ea typeface="+mn-ea"/>
                <a:cs typeface="+mj-cs"/>
              </a:rPr>
              <a:t>起</a:t>
            </a:r>
            <a:r>
              <a:rPr lang="en-US" altLang="zh-CN" sz="2000" b="1" dirty="0" smtClean="0">
                <a:latin typeface="+mn-ea"/>
                <a:ea typeface="+mn-ea"/>
                <a:cs typeface="+mj-cs"/>
              </a:rPr>
              <a:t/>
            </a:r>
            <a:br>
              <a:rPr lang="en-US" altLang="zh-CN" sz="2000" b="1" dirty="0" smtClean="0">
                <a:latin typeface="+mn-ea"/>
                <a:ea typeface="+mn-ea"/>
                <a:cs typeface="+mj-cs"/>
              </a:rPr>
            </a:br>
            <a:r>
              <a:rPr lang="zh-CN" altLang="en-US" sz="1800" dirty="0" smtClean="0">
                <a:latin typeface="楷体" panose="02010609060101010101" pitchFamily="49" charset="-122"/>
                <a:ea typeface="楷体" panose="02010609060101010101" pitchFamily="49" charset="-122"/>
                <a:cs typeface="+mj-cs"/>
              </a:rPr>
              <a:t>国家</a:t>
            </a:r>
            <a:r>
              <a:rPr lang="zh-CN" altLang="en-US" sz="1800" dirty="0">
                <a:latin typeface="楷体" panose="02010609060101010101" pitchFamily="49" charset="-122"/>
                <a:ea typeface="楷体" panose="02010609060101010101" pitchFamily="49" charset="-122"/>
                <a:cs typeface="+mj-cs"/>
              </a:rPr>
              <a:t>税务</a:t>
            </a:r>
            <a:r>
              <a:rPr lang="zh-CN" altLang="en-US" sz="1800" dirty="0" smtClean="0">
                <a:latin typeface="楷体" panose="02010609060101010101" pitchFamily="49" charset="-122"/>
                <a:ea typeface="楷体" panose="02010609060101010101" pitchFamily="49" charset="-122"/>
                <a:cs typeface="+mj-cs"/>
              </a:rPr>
              <a:t>总局</a:t>
            </a:r>
            <a:r>
              <a:rPr lang="en-US" altLang="zh-CN" sz="1800" dirty="0" smtClean="0">
                <a:latin typeface="楷体" panose="02010609060101010101" pitchFamily="49" charset="-122"/>
                <a:ea typeface="楷体" panose="02010609060101010101" pitchFamily="49" charset="-122"/>
                <a:cs typeface="+mj-cs"/>
              </a:rPr>
              <a:t>《</a:t>
            </a:r>
            <a:r>
              <a:rPr lang="zh-CN" altLang="en-US" sz="1800" dirty="0" smtClean="0">
                <a:latin typeface="楷体" panose="02010609060101010101" pitchFamily="49" charset="-122"/>
                <a:ea typeface="楷体" panose="02010609060101010101" pitchFamily="49" charset="-122"/>
                <a:cs typeface="+mj-cs"/>
              </a:rPr>
              <a:t>关于</a:t>
            </a:r>
            <a:r>
              <a:rPr lang="zh-CN" altLang="en-US" sz="1800" dirty="0">
                <a:latin typeface="楷体" panose="02010609060101010101" pitchFamily="49" charset="-122"/>
                <a:ea typeface="楷体" panose="02010609060101010101" pitchFamily="49" charset="-122"/>
                <a:cs typeface="+mj-cs"/>
              </a:rPr>
              <a:t>扩大小规模纳税人自行开具增值税专用发票试点范围等事项的</a:t>
            </a:r>
            <a:r>
              <a:rPr lang="zh-CN" altLang="en-US" sz="1800" dirty="0" smtClean="0">
                <a:latin typeface="楷体" panose="02010609060101010101" pitchFamily="49" charset="-122"/>
                <a:ea typeface="楷体" panose="02010609060101010101" pitchFamily="49" charset="-122"/>
                <a:cs typeface="+mj-cs"/>
              </a:rPr>
              <a:t>公告</a:t>
            </a:r>
            <a:r>
              <a:rPr lang="en-US" altLang="zh-CN" sz="1800" dirty="0" smtClean="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
            </a:r>
            <a:br>
              <a:rPr lang="zh-CN" altLang="en-US" sz="1800" dirty="0">
                <a:latin typeface="楷体" panose="02010609060101010101" pitchFamily="49" charset="-122"/>
                <a:ea typeface="楷体" panose="02010609060101010101" pitchFamily="49" charset="-122"/>
                <a:cs typeface="+mj-cs"/>
              </a:rPr>
            </a:br>
            <a:r>
              <a:rPr lang="zh-CN" altLang="en-US" sz="1800" dirty="0">
                <a:latin typeface="楷体" panose="02010609060101010101" pitchFamily="49" charset="-122"/>
                <a:ea typeface="楷体" panose="02010609060101010101" pitchFamily="49" charset="-122"/>
                <a:cs typeface="+mj-cs"/>
              </a:rPr>
              <a:t>（</a:t>
            </a:r>
            <a:r>
              <a:rPr lang="zh-CN" altLang="en-US" sz="1800" dirty="0" smtClean="0">
                <a:latin typeface="楷体" panose="02010609060101010101" pitchFamily="49" charset="-122"/>
                <a:ea typeface="楷体" panose="02010609060101010101" pitchFamily="49" charset="-122"/>
                <a:cs typeface="+mj-cs"/>
              </a:rPr>
              <a:t>国家</a:t>
            </a:r>
            <a:r>
              <a:rPr lang="zh-CN" altLang="en-US" sz="1800" dirty="0">
                <a:latin typeface="楷体" panose="02010609060101010101" pitchFamily="49" charset="-122"/>
                <a:ea typeface="楷体" panose="02010609060101010101" pitchFamily="49" charset="-122"/>
                <a:cs typeface="+mj-cs"/>
              </a:rPr>
              <a:t>税务总局公告</a:t>
            </a:r>
            <a:r>
              <a:rPr lang="en-US" altLang="zh-CN" sz="1800" dirty="0">
                <a:latin typeface="楷体" panose="02010609060101010101" pitchFamily="49" charset="-122"/>
                <a:ea typeface="楷体" panose="02010609060101010101" pitchFamily="49" charset="-122"/>
                <a:cs typeface="+mj-cs"/>
              </a:rPr>
              <a:t>2019</a:t>
            </a:r>
            <a:r>
              <a:rPr lang="zh-CN" altLang="en-US" sz="1800" dirty="0">
                <a:latin typeface="楷体" panose="02010609060101010101" pitchFamily="49" charset="-122"/>
                <a:ea typeface="楷体" panose="02010609060101010101" pitchFamily="49" charset="-122"/>
                <a:cs typeface="+mj-cs"/>
              </a:rPr>
              <a:t>年第</a:t>
            </a:r>
            <a:r>
              <a:rPr lang="en-US" altLang="zh-CN" sz="1800" dirty="0">
                <a:latin typeface="楷体" panose="02010609060101010101" pitchFamily="49" charset="-122"/>
                <a:ea typeface="楷体" panose="02010609060101010101" pitchFamily="49" charset="-122"/>
                <a:cs typeface="+mj-cs"/>
              </a:rPr>
              <a:t>8</a:t>
            </a:r>
            <a:r>
              <a:rPr lang="zh-CN" altLang="en-US" sz="1800" dirty="0" smtClean="0">
                <a:latin typeface="楷体" panose="02010609060101010101" pitchFamily="49" charset="-122"/>
                <a:ea typeface="楷体" panose="02010609060101010101" pitchFamily="49" charset="-122"/>
                <a:cs typeface="+mj-cs"/>
              </a:rPr>
              <a:t>号）</a:t>
            </a:r>
            <a:r>
              <a:rPr lang="en-US" altLang="zh-CN" sz="1800" dirty="0" smtClean="0">
                <a:latin typeface="楷体" panose="02010609060101010101" pitchFamily="49" charset="-122"/>
                <a:ea typeface="楷体" panose="02010609060101010101" pitchFamily="49" charset="-122"/>
                <a:cs typeface="+mj-cs"/>
              </a:rPr>
              <a:t/>
            </a:r>
            <a:br>
              <a:rPr lang="en-US" altLang="zh-CN" sz="1800" dirty="0" smtClean="0">
                <a:latin typeface="楷体" panose="02010609060101010101" pitchFamily="49" charset="-122"/>
                <a:ea typeface="楷体" panose="02010609060101010101" pitchFamily="49" charset="-122"/>
                <a:cs typeface="+mj-cs"/>
              </a:rPr>
            </a:br>
            <a:r>
              <a:rPr lang="en-US" altLang="zh-CN" sz="1800" dirty="0" smtClean="0">
                <a:latin typeface="楷体" panose="02010609060101010101" pitchFamily="49" charset="-122"/>
                <a:ea typeface="楷体" panose="02010609060101010101" pitchFamily="49" charset="-122"/>
                <a:cs typeface="+mj-cs"/>
              </a:rPr>
              <a:t/>
            </a:r>
            <a:br>
              <a:rPr lang="en-US" altLang="zh-CN" sz="1800" dirty="0" smtClean="0">
                <a:latin typeface="楷体" panose="02010609060101010101" pitchFamily="49" charset="-122"/>
                <a:ea typeface="楷体" panose="02010609060101010101" pitchFamily="49" charset="-122"/>
                <a:cs typeface="+mj-cs"/>
              </a:rPr>
            </a:br>
            <a:r>
              <a:rPr lang="zh-CN" altLang="en-US" sz="2000" b="1" dirty="0">
                <a:solidFill>
                  <a:srgbClr val="C00000"/>
                </a:solidFill>
                <a:latin typeface="+mn-ea"/>
                <a:ea typeface="+mn-ea"/>
                <a:cs typeface="+mj-cs"/>
              </a:rPr>
              <a:t>科学研究和技术服务</a:t>
            </a:r>
            <a:r>
              <a:rPr lang="zh-CN" altLang="en-US" sz="2000" b="1" dirty="0" smtClean="0">
                <a:solidFill>
                  <a:srgbClr val="C00000"/>
                </a:solidFill>
                <a:latin typeface="+mn-ea"/>
                <a:ea typeface="+mn-ea"/>
                <a:cs typeface="+mj-cs"/>
              </a:rPr>
              <a:t>业  </a:t>
            </a:r>
            <a:r>
              <a:rPr lang="en-US" altLang="zh-CN" sz="2000" b="1" dirty="0" smtClean="0">
                <a:latin typeface="+mn-ea"/>
                <a:cs typeface="+mj-cs"/>
              </a:rPr>
              <a:t>2019</a:t>
            </a:r>
            <a:r>
              <a:rPr lang="zh-CN" altLang="en-US" sz="2000" b="1" dirty="0">
                <a:latin typeface="+mn-ea"/>
                <a:cs typeface="+mj-cs"/>
              </a:rPr>
              <a:t>年</a:t>
            </a:r>
            <a:r>
              <a:rPr lang="en-US" altLang="zh-CN" sz="2000" b="1" dirty="0">
                <a:latin typeface="+mn-ea"/>
                <a:cs typeface="+mj-cs"/>
              </a:rPr>
              <a:t>3</a:t>
            </a:r>
            <a:r>
              <a:rPr lang="zh-CN" altLang="en-US" sz="2000" b="1" dirty="0">
                <a:latin typeface="+mn-ea"/>
                <a:cs typeface="+mj-cs"/>
              </a:rPr>
              <a:t>月</a:t>
            </a:r>
            <a:r>
              <a:rPr lang="en-US" altLang="zh-CN" sz="2000" b="1" dirty="0">
                <a:latin typeface="+mn-ea"/>
                <a:cs typeface="+mj-cs"/>
              </a:rPr>
              <a:t>1</a:t>
            </a:r>
            <a:r>
              <a:rPr lang="zh-CN" altLang="en-US" sz="2000" b="1" dirty="0">
                <a:latin typeface="+mn-ea"/>
                <a:cs typeface="+mj-cs"/>
              </a:rPr>
              <a:t>日</a:t>
            </a:r>
            <a:r>
              <a:rPr lang="zh-CN" altLang="en-US" sz="2000" b="1" dirty="0" smtClean="0">
                <a:latin typeface="+mn-ea"/>
                <a:cs typeface="+mj-cs"/>
              </a:rPr>
              <a:t>起</a:t>
            </a:r>
            <a:r>
              <a:rPr lang="en-US" altLang="zh-CN" sz="2000" b="1" dirty="0" smtClean="0">
                <a:latin typeface="+mn-ea"/>
                <a:cs typeface="+mj-cs"/>
              </a:rPr>
              <a:t/>
            </a:r>
            <a:br>
              <a:rPr lang="en-US" altLang="zh-CN" sz="2000" b="1" dirty="0" smtClean="0">
                <a:latin typeface="+mn-ea"/>
                <a:cs typeface="+mj-cs"/>
              </a:rPr>
            </a:br>
            <a:r>
              <a:rPr lang="zh-CN" altLang="en-US" sz="1800" dirty="0" smtClean="0">
                <a:latin typeface="楷体" panose="02010609060101010101" pitchFamily="49" charset="-122"/>
                <a:ea typeface="楷体" panose="02010609060101010101" pitchFamily="49" charset="-122"/>
                <a:cs typeface="+mj-cs"/>
              </a:rPr>
              <a:t>国家</a:t>
            </a:r>
            <a:r>
              <a:rPr lang="zh-CN" altLang="en-US" sz="1800" dirty="0">
                <a:latin typeface="楷体" panose="02010609060101010101" pitchFamily="49" charset="-122"/>
                <a:ea typeface="楷体" panose="02010609060101010101" pitchFamily="49" charset="-122"/>
                <a:cs typeface="+mj-cs"/>
              </a:rPr>
              <a:t>税务总局</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关于扩大小规模纳税人自行开具增值税专用发票试点范围等事项的公告</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
            </a:r>
            <a:br>
              <a:rPr lang="zh-CN" altLang="en-US" sz="1800" dirty="0">
                <a:latin typeface="楷体" panose="02010609060101010101" pitchFamily="49" charset="-122"/>
                <a:ea typeface="楷体" panose="02010609060101010101" pitchFamily="49" charset="-122"/>
                <a:cs typeface="+mj-cs"/>
              </a:rPr>
            </a:br>
            <a:r>
              <a:rPr lang="zh-CN" altLang="en-US" sz="1800" dirty="0">
                <a:latin typeface="楷体" panose="02010609060101010101" pitchFamily="49" charset="-122"/>
                <a:ea typeface="楷体" panose="02010609060101010101" pitchFamily="49" charset="-122"/>
                <a:cs typeface="+mj-cs"/>
              </a:rPr>
              <a:t>（国家税务总局公告</a:t>
            </a:r>
            <a:r>
              <a:rPr lang="en-US" altLang="zh-CN" sz="1800" dirty="0">
                <a:latin typeface="楷体" panose="02010609060101010101" pitchFamily="49" charset="-122"/>
                <a:ea typeface="楷体" panose="02010609060101010101" pitchFamily="49" charset="-122"/>
                <a:cs typeface="+mj-cs"/>
              </a:rPr>
              <a:t>2019</a:t>
            </a:r>
            <a:r>
              <a:rPr lang="zh-CN" altLang="en-US" sz="1800" dirty="0">
                <a:latin typeface="楷体" panose="02010609060101010101" pitchFamily="49" charset="-122"/>
                <a:ea typeface="楷体" panose="02010609060101010101" pitchFamily="49" charset="-122"/>
                <a:cs typeface="+mj-cs"/>
              </a:rPr>
              <a:t>年第</a:t>
            </a:r>
            <a:r>
              <a:rPr lang="en-US" altLang="zh-CN" sz="1800" dirty="0">
                <a:latin typeface="楷体" panose="02010609060101010101" pitchFamily="49" charset="-122"/>
                <a:ea typeface="楷体" panose="02010609060101010101" pitchFamily="49" charset="-122"/>
                <a:cs typeface="+mj-cs"/>
              </a:rPr>
              <a:t>8</a:t>
            </a:r>
            <a:r>
              <a:rPr lang="zh-CN" altLang="en-US" sz="1800" dirty="0">
                <a:latin typeface="楷体" panose="02010609060101010101" pitchFamily="49" charset="-122"/>
                <a:ea typeface="楷体" panose="02010609060101010101" pitchFamily="49" charset="-122"/>
                <a:cs typeface="+mj-cs"/>
              </a:rPr>
              <a:t>号）</a:t>
            </a:r>
            <a:r>
              <a:rPr lang="en-US" altLang="zh-CN" sz="1800" dirty="0" smtClean="0">
                <a:latin typeface="楷体" panose="02010609060101010101" pitchFamily="49" charset="-122"/>
                <a:ea typeface="楷体" panose="02010609060101010101" pitchFamily="49" charset="-122"/>
                <a:cs typeface="+mj-cs"/>
              </a:rPr>
              <a:t/>
            </a:r>
            <a:br>
              <a:rPr lang="en-US" altLang="zh-CN" sz="1800" dirty="0" smtClean="0">
                <a:latin typeface="楷体" panose="02010609060101010101" pitchFamily="49" charset="-122"/>
                <a:ea typeface="楷体" panose="02010609060101010101" pitchFamily="49" charset="-122"/>
                <a:cs typeface="+mj-cs"/>
              </a:rPr>
            </a:br>
            <a:r>
              <a:rPr lang="en-US" altLang="zh-CN" sz="1800" dirty="0" smtClean="0">
                <a:latin typeface="楷体" panose="02010609060101010101" pitchFamily="49" charset="-122"/>
                <a:ea typeface="楷体" panose="02010609060101010101" pitchFamily="49" charset="-122"/>
                <a:cs typeface="+mj-cs"/>
              </a:rPr>
              <a:t/>
            </a:r>
            <a:br>
              <a:rPr lang="en-US" altLang="zh-CN" sz="1800" dirty="0" smtClean="0">
                <a:latin typeface="楷体" panose="02010609060101010101" pitchFamily="49" charset="-122"/>
                <a:ea typeface="楷体" panose="02010609060101010101" pitchFamily="49" charset="-122"/>
                <a:cs typeface="+mj-cs"/>
              </a:rPr>
            </a:br>
            <a:r>
              <a:rPr lang="zh-CN" altLang="en-US" sz="2000" b="1" dirty="0">
                <a:solidFill>
                  <a:srgbClr val="C00000"/>
                </a:solidFill>
                <a:latin typeface="+mn-ea"/>
                <a:ea typeface="+mn-ea"/>
                <a:cs typeface="+mj-cs"/>
              </a:rPr>
              <a:t>居民服务、修理和其他</a:t>
            </a:r>
            <a:r>
              <a:rPr lang="zh-CN" altLang="en-US" sz="2000" b="1" dirty="0" smtClean="0">
                <a:solidFill>
                  <a:srgbClr val="C00000"/>
                </a:solidFill>
                <a:latin typeface="+mn-ea"/>
                <a:ea typeface="+mn-ea"/>
                <a:cs typeface="+mj-cs"/>
              </a:rPr>
              <a:t>服务业  </a:t>
            </a:r>
            <a:r>
              <a:rPr lang="en-US" altLang="zh-CN" sz="2000" b="1" dirty="0" smtClean="0">
                <a:latin typeface="+mn-ea"/>
                <a:cs typeface="+mj-cs"/>
              </a:rPr>
              <a:t>2019</a:t>
            </a:r>
            <a:r>
              <a:rPr lang="zh-CN" altLang="en-US" sz="2000" b="1" dirty="0">
                <a:latin typeface="+mn-ea"/>
                <a:cs typeface="+mj-cs"/>
              </a:rPr>
              <a:t>年</a:t>
            </a:r>
            <a:r>
              <a:rPr lang="en-US" altLang="zh-CN" sz="2000" b="1" dirty="0">
                <a:latin typeface="+mn-ea"/>
                <a:cs typeface="+mj-cs"/>
              </a:rPr>
              <a:t>3</a:t>
            </a:r>
            <a:r>
              <a:rPr lang="zh-CN" altLang="en-US" sz="2000" b="1" dirty="0">
                <a:latin typeface="+mn-ea"/>
                <a:cs typeface="+mj-cs"/>
              </a:rPr>
              <a:t>月</a:t>
            </a:r>
            <a:r>
              <a:rPr lang="en-US" altLang="zh-CN" sz="2000" b="1" dirty="0">
                <a:latin typeface="+mn-ea"/>
                <a:cs typeface="+mj-cs"/>
              </a:rPr>
              <a:t>1</a:t>
            </a:r>
            <a:r>
              <a:rPr lang="zh-CN" altLang="en-US" sz="2000" b="1" dirty="0">
                <a:latin typeface="+mn-ea"/>
                <a:cs typeface="+mj-cs"/>
              </a:rPr>
              <a:t>日起</a:t>
            </a:r>
            <a:r>
              <a:rPr lang="en-US" altLang="zh-CN" sz="1800" dirty="0" smtClean="0">
                <a:solidFill>
                  <a:schemeClr val="tx1"/>
                </a:solidFill>
                <a:cs typeface="+mj-cs"/>
              </a:rPr>
              <a:t/>
            </a:r>
            <a:br>
              <a:rPr lang="en-US" altLang="zh-CN" sz="1800" dirty="0" smtClean="0">
                <a:solidFill>
                  <a:schemeClr val="tx1"/>
                </a:solidFill>
                <a:cs typeface="+mj-cs"/>
              </a:rPr>
            </a:br>
            <a:r>
              <a:rPr lang="zh-CN" altLang="en-US" sz="1800" dirty="0">
                <a:latin typeface="楷体" panose="02010609060101010101" pitchFamily="49" charset="-122"/>
                <a:ea typeface="楷体" panose="02010609060101010101" pitchFamily="49" charset="-122"/>
                <a:cs typeface="+mj-cs"/>
              </a:rPr>
              <a:t>国家税务总局</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关于扩大小规模纳税人自行开具增值税专用发票试点范围等事项的公告</a:t>
            </a:r>
            <a:r>
              <a:rPr lang="en-US" altLang="zh-CN" sz="1800" dirty="0">
                <a:latin typeface="楷体" panose="02010609060101010101" pitchFamily="49" charset="-122"/>
                <a:ea typeface="楷体" panose="02010609060101010101" pitchFamily="49" charset="-122"/>
                <a:cs typeface="+mj-cs"/>
              </a:rPr>
              <a:t>》</a:t>
            </a:r>
            <a:r>
              <a:rPr lang="zh-CN" altLang="en-US" sz="1800" dirty="0">
                <a:latin typeface="楷体" panose="02010609060101010101" pitchFamily="49" charset="-122"/>
                <a:ea typeface="楷体" panose="02010609060101010101" pitchFamily="49" charset="-122"/>
                <a:cs typeface="+mj-cs"/>
              </a:rPr>
              <a:t/>
            </a:r>
            <a:br>
              <a:rPr lang="zh-CN" altLang="en-US" sz="1800" dirty="0">
                <a:latin typeface="楷体" panose="02010609060101010101" pitchFamily="49" charset="-122"/>
                <a:ea typeface="楷体" panose="02010609060101010101" pitchFamily="49" charset="-122"/>
                <a:cs typeface="+mj-cs"/>
              </a:rPr>
            </a:br>
            <a:r>
              <a:rPr lang="zh-CN" altLang="en-US" sz="1800" dirty="0">
                <a:latin typeface="楷体" panose="02010609060101010101" pitchFamily="49" charset="-122"/>
                <a:ea typeface="楷体" panose="02010609060101010101" pitchFamily="49" charset="-122"/>
                <a:cs typeface="+mj-cs"/>
              </a:rPr>
              <a:t>（国家税务总局公告</a:t>
            </a:r>
            <a:r>
              <a:rPr lang="en-US" altLang="zh-CN" sz="1800" dirty="0">
                <a:latin typeface="楷体" panose="02010609060101010101" pitchFamily="49" charset="-122"/>
                <a:ea typeface="楷体" panose="02010609060101010101" pitchFamily="49" charset="-122"/>
                <a:cs typeface="+mj-cs"/>
              </a:rPr>
              <a:t>2019</a:t>
            </a:r>
            <a:r>
              <a:rPr lang="zh-CN" altLang="en-US" sz="1800" dirty="0">
                <a:latin typeface="楷体" panose="02010609060101010101" pitchFamily="49" charset="-122"/>
                <a:ea typeface="楷体" panose="02010609060101010101" pitchFamily="49" charset="-122"/>
                <a:cs typeface="+mj-cs"/>
              </a:rPr>
              <a:t>年第</a:t>
            </a:r>
            <a:r>
              <a:rPr lang="en-US" altLang="zh-CN" sz="1800" dirty="0">
                <a:latin typeface="楷体" panose="02010609060101010101" pitchFamily="49" charset="-122"/>
                <a:ea typeface="楷体" panose="02010609060101010101" pitchFamily="49" charset="-122"/>
                <a:cs typeface="+mj-cs"/>
              </a:rPr>
              <a:t>8</a:t>
            </a:r>
            <a:r>
              <a:rPr lang="zh-CN" altLang="en-US" sz="1800" dirty="0">
                <a:latin typeface="楷体" panose="02010609060101010101" pitchFamily="49" charset="-122"/>
                <a:ea typeface="楷体" panose="02010609060101010101" pitchFamily="49" charset="-122"/>
                <a:cs typeface="+mj-cs"/>
              </a:rPr>
              <a:t>号</a:t>
            </a:r>
            <a:r>
              <a:rPr lang="zh-CN" altLang="en-US" sz="1800" dirty="0" smtClean="0">
                <a:latin typeface="楷体" panose="02010609060101010101" pitchFamily="49" charset="-122"/>
                <a:ea typeface="楷体" panose="02010609060101010101" pitchFamily="49" charset="-122"/>
                <a:cs typeface="+mj-cs"/>
              </a:rPr>
              <a:t>）</a:t>
            </a:r>
            <a:endParaRPr lang="zh-CN" altLang="en-US" sz="1800" dirty="0">
              <a:latin typeface="楷体" panose="02010609060101010101" pitchFamily="49" charset="-122"/>
              <a:ea typeface="楷体" panose="02010609060101010101" pitchFamily="49" charset="-122"/>
              <a:cs typeface="+mj-cs"/>
            </a:endParaRPr>
          </a:p>
        </p:txBody>
      </p:sp>
      <p:sp>
        <p:nvSpPr>
          <p:cNvPr id="50178"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50179" name="组合 8"/>
          <p:cNvGrpSpPr>
            <a:grpSpLocks/>
          </p:cNvGrpSpPr>
          <p:nvPr/>
        </p:nvGrpSpPr>
        <p:grpSpPr bwMode="auto">
          <a:xfrm>
            <a:off x="436563" y="0"/>
            <a:ext cx="728662" cy="712788"/>
            <a:chOff x="436563" y="0"/>
            <a:chExt cx="728663" cy="713064"/>
          </a:xfrm>
        </p:grpSpPr>
        <p:sp>
          <p:nvSpPr>
            <p:cNvPr id="50181"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50182"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7" name="矩形 6"/>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17600"/>
            <a:ext cx="12198350" cy="158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dirty="0">
              <a:cs typeface="+mn-ea"/>
              <a:sym typeface="+mn-lt"/>
            </a:endParaRPr>
          </a:p>
        </p:txBody>
      </p:sp>
      <p:sp>
        <p:nvSpPr>
          <p:cNvPr id="5" name="矩形 4"/>
          <p:cNvSpPr/>
          <p:nvPr/>
        </p:nvSpPr>
        <p:spPr>
          <a:xfrm>
            <a:off x="1176338" y="0"/>
            <a:ext cx="1917700" cy="57864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cs typeface="+mn-ea"/>
              <a:sym typeface="+mn-lt"/>
            </a:endParaRPr>
          </a:p>
        </p:txBody>
      </p:sp>
      <p:grpSp>
        <p:nvGrpSpPr>
          <p:cNvPr id="6" name="组合 5"/>
          <p:cNvGrpSpPr>
            <a:grpSpLocks/>
          </p:cNvGrpSpPr>
          <p:nvPr/>
        </p:nvGrpSpPr>
        <p:grpSpPr bwMode="auto">
          <a:xfrm>
            <a:off x="1454150" y="2849563"/>
            <a:ext cx="1352550" cy="954087"/>
            <a:chOff x="3896925" y="1205017"/>
            <a:chExt cx="1352707" cy="953750"/>
          </a:xfrm>
        </p:grpSpPr>
        <p:sp>
          <p:nvSpPr>
            <p:cNvPr id="7" name="TextBox 7"/>
            <p:cNvSpPr txBox="1"/>
            <p:nvPr/>
          </p:nvSpPr>
          <p:spPr>
            <a:xfrm>
              <a:off x="3900100" y="1774728"/>
              <a:ext cx="1349532" cy="384039"/>
            </a:xfrm>
            <a:prstGeom prst="rect">
              <a:avLst/>
            </a:prstGeom>
            <a:noFill/>
          </p:spPr>
          <p:txBody>
            <a:bodyPr lIns="0" tIns="0" rIns="0" bIns="0" anchor="b">
              <a:normAutofit/>
            </a:bodyPr>
            <a:lstStyle/>
            <a:p>
              <a:pPr algn="ctr">
                <a:buFont typeface="Arial" panose="020B0604020202020204" pitchFamily="34" charset="0"/>
                <a:buNone/>
                <a:defRPr/>
              </a:pPr>
              <a:r>
                <a:rPr lang="en-US" altLang="zh-CN" sz="1600" dirty="0">
                  <a:solidFill>
                    <a:schemeClr val="bg1"/>
                  </a:solidFill>
                  <a:latin typeface="+mn-ea"/>
                  <a:ea typeface="+mn-ea"/>
                  <a:cs typeface="+mn-ea"/>
                  <a:sym typeface="+mn-lt"/>
                </a:rPr>
                <a:t>Contents</a:t>
              </a:r>
            </a:p>
          </p:txBody>
        </p:sp>
        <p:sp>
          <p:nvSpPr>
            <p:cNvPr id="8" name="Rectangle 9"/>
            <p:cNvSpPr/>
            <p:nvPr/>
          </p:nvSpPr>
          <p:spPr>
            <a:xfrm>
              <a:off x="3896925" y="1205017"/>
              <a:ext cx="1349532" cy="691906"/>
            </a:xfrm>
            <a:prstGeom prst="rect">
              <a:avLst/>
            </a:prstGeom>
          </p:spPr>
          <p:txBody>
            <a:bodyPr/>
            <a:lstStyle/>
            <a:p>
              <a:pPr algn="ctr">
                <a:buFont typeface="Arial" panose="020B0604020202020204" pitchFamily="34" charset="0"/>
                <a:buNone/>
                <a:defRPr/>
              </a:pPr>
              <a:r>
                <a:rPr lang="zh-CN" altLang="en-US" sz="4400" b="1" dirty="0">
                  <a:solidFill>
                    <a:schemeClr val="bg1"/>
                  </a:solidFill>
                  <a:latin typeface="+mn-ea"/>
                  <a:ea typeface="+mn-ea"/>
                  <a:cs typeface="+mn-ea"/>
                  <a:sym typeface="+mn-lt"/>
                </a:rPr>
                <a:t>目录</a:t>
              </a:r>
            </a:p>
          </p:txBody>
        </p:sp>
      </p:grpSp>
      <p:sp>
        <p:nvSpPr>
          <p:cNvPr id="9" name="TextBox 13"/>
          <p:cNvSpPr txBox="1">
            <a:spLocks noChangeArrowheads="1"/>
          </p:cNvSpPr>
          <p:nvPr/>
        </p:nvSpPr>
        <p:spPr bwMode="auto">
          <a:xfrm>
            <a:off x="3795713" y="1341438"/>
            <a:ext cx="7559675" cy="4824412"/>
          </a:xfrm>
          <a:prstGeom prst="rect">
            <a:avLst/>
          </a:prstGeom>
          <a:noFill/>
          <a:ln w="9525">
            <a:noFill/>
            <a:miter lim="800000"/>
            <a:headEnd/>
            <a:tailEnd/>
          </a:ln>
        </p:spPr>
        <p:txBody>
          <a:bodyPr wrap="none" lIns="360000" tIns="0" rIns="0" bIns="0" anchor="ctr"/>
          <a:lstStyle/>
          <a:p>
            <a:pPr>
              <a:lnSpc>
                <a:spcPct val="150000"/>
              </a:lnSpc>
              <a:buFont typeface="Arial" charset="0"/>
              <a:buNone/>
            </a:pPr>
            <a:r>
              <a:rPr lang="zh-CN" altLang="en-US" sz="2000">
                <a:solidFill>
                  <a:schemeClr val="bg2"/>
                </a:solidFill>
                <a:latin typeface="微软雅黑"/>
                <a:ea typeface="微软雅黑"/>
                <a:cs typeface="微软雅黑"/>
                <a:sym typeface="+mn-lt"/>
              </a:rPr>
              <a:t>一、</a:t>
            </a:r>
            <a:r>
              <a:rPr lang="zh-CN" altLang="en-US" sz="2000">
                <a:solidFill>
                  <a:schemeClr val="bg2"/>
                </a:solidFill>
                <a:latin typeface="微软雅黑"/>
                <a:ea typeface="微软雅黑"/>
                <a:cs typeface="微软雅黑"/>
              </a:rPr>
              <a:t>普惠性税收政策标准</a:t>
            </a:r>
          </a:p>
          <a:p>
            <a:pPr>
              <a:lnSpc>
                <a:spcPct val="150000"/>
              </a:lnSpc>
              <a:buFont typeface="Arial" charset="0"/>
              <a:buNone/>
            </a:pPr>
            <a:r>
              <a:rPr lang="zh-CN" altLang="en-US" sz="2000">
                <a:solidFill>
                  <a:schemeClr val="bg2"/>
                </a:solidFill>
                <a:latin typeface="微软雅黑"/>
                <a:ea typeface="微软雅黑"/>
                <a:cs typeface="微软雅黑"/>
                <a:sym typeface="+mn-lt"/>
              </a:rPr>
              <a:t>二、</a:t>
            </a:r>
            <a:r>
              <a:rPr lang="zh-CN" altLang="en-US" sz="2000">
                <a:solidFill>
                  <a:schemeClr val="bg2"/>
                </a:solidFill>
                <a:latin typeface="微软雅黑"/>
                <a:ea typeface="微软雅黑"/>
                <a:cs typeface="微软雅黑"/>
              </a:rPr>
              <a:t>普惠性税收政策执行口径</a:t>
            </a:r>
          </a:p>
          <a:p>
            <a:pPr>
              <a:lnSpc>
                <a:spcPct val="150000"/>
              </a:lnSpc>
              <a:buFont typeface="Arial" charset="0"/>
              <a:buNone/>
            </a:pPr>
            <a:r>
              <a:rPr lang="zh-CN" altLang="en-US" sz="2000">
                <a:solidFill>
                  <a:schemeClr val="bg2"/>
                </a:solidFill>
                <a:latin typeface="微软雅黑"/>
                <a:ea typeface="微软雅黑"/>
                <a:cs typeface="微软雅黑"/>
              </a:rPr>
              <a:t>三、差额征税如何申报</a:t>
            </a:r>
          </a:p>
          <a:p>
            <a:pPr>
              <a:lnSpc>
                <a:spcPct val="150000"/>
              </a:lnSpc>
              <a:buFont typeface="Arial" charset="0"/>
              <a:buNone/>
            </a:pPr>
            <a:r>
              <a:rPr lang="zh-CN" altLang="en-US" sz="2000">
                <a:solidFill>
                  <a:schemeClr val="bg2"/>
                </a:solidFill>
                <a:latin typeface="微软雅黑"/>
                <a:ea typeface="微软雅黑"/>
                <a:cs typeface="微软雅黑"/>
              </a:rPr>
              <a:t>四、纳税期如何选择</a:t>
            </a:r>
          </a:p>
          <a:p>
            <a:pPr>
              <a:lnSpc>
                <a:spcPct val="150000"/>
              </a:lnSpc>
              <a:buFont typeface="Arial" charset="0"/>
              <a:buNone/>
            </a:pPr>
            <a:r>
              <a:rPr lang="zh-CN" altLang="en-US" sz="2000">
                <a:solidFill>
                  <a:schemeClr val="bg2"/>
                </a:solidFill>
                <a:latin typeface="微软雅黑"/>
                <a:ea typeface="微软雅黑"/>
                <a:cs typeface="微软雅黑"/>
              </a:rPr>
              <a:t>五、其他个人出租不动产免征增值税</a:t>
            </a:r>
          </a:p>
          <a:p>
            <a:pPr>
              <a:lnSpc>
                <a:spcPct val="150000"/>
              </a:lnSpc>
              <a:buFont typeface="Arial" charset="0"/>
              <a:buNone/>
            </a:pPr>
            <a:r>
              <a:rPr lang="zh-CN" altLang="en-US" sz="2000">
                <a:solidFill>
                  <a:schemeClr val="bg2"/>
                </a:solidFill>
                <a:latin typeface="微软雅黑"/>
                <a:ea typeface="微软雅黑"/>
                <a:cs typeface="微软雅黑"/>
              </a:rPr>
              <a:t>六、如何转登记为小规模纳税人</a:t>
            </a:r>
            <a:endParaRPr lang="en-US" altLang="zh-CN" sz="2000">
              <a:solidFill>
                <a:schemeClr val="bg2"/>
              </a:solidFill>
              <a:latin typeface="微软雅黑"/>
              <a:ea typeface="微软雅黑"/>
              <a:cs typeface="微软雅黑"/>
            </a:endParaRPr>
          </a:p>
          <a:p>
            <a:pPr>
              <a:lnSpc>
                <a:spcPct val="150000"/>
              </a:lnSpc>
              <a:buFont typeface="Arial" charset="0"/>
              <a:buNone/>
            </a:pPr>
            <a:r>
              <a:rPr lang="zh-CN" altLang="en-US" sz="2000">
                <a:solidFill>
                  <a:schemeClr val="bg2"/>
                </a:solidFill>
                <a:latin typeface="微软雅黑"/>
                <a:ea typeface="微软雅黑"/>
                <a:cs typeface="微软雅黑"/>
              </a:rPr>
              <a:t>七、预缴增值税如何享受优惠政策</a:t>
            </a:r>
            <a:endParaRPr lang="en-US" altLang="zh-CN" sz="2000">
              <a:solidFill>
                <a:schemeClr val="bg2"/>
              </a:solidFill>
              <a:latin typeface="微软雅黑"/>
              <a:ea typeface="微软雅黑"/>
              <a:cs typeface="微软雅黑"/>
            </a:endParaRPr>
          </a:p>
          <a:p>
            <a:pPr>
              <a:lnSpc>
                <a:spcPct val="150000"/>
              </a:lnSpc>
              <a:buFont typeface="Arial" charset="0"/>
              <a:buNone/>
            </a:pPr>
            <a:r>
              <a:rPr lang="zh-CN" altLang="en-US" sz="2000">
                <a:solidFill>
                  <a:schemeClr val="bg2"/>
                </a:solidFill>
                <a:latin typeface="微软雅黑"/>
                <a:ea typeface="微软雅黑"/>
                <a:cs typeface="微软雅黑"/>
              </a:rPr>
              <a:t>八、销售不动产政策适用问题</a:t>
            </a:r>
            <a:endParaRPr lang="en-US" altLang="zh-CN" sz="2000">
              <a:solidFill>
                <a:schemeClr val="bg2"/>
              </a:solidFill>
              <a:latin typeface="微软雅黑"/>
              <a:ea typeface="微软雅黑"/>
              <a:cs typeface="微软雅黑"/>
            </a:endParaRPr>
          </a:p>
          <a:p>
            <a:pPr>
              <a:lnSpc>
                <a:spcPct val="150000"/>
              </a:lnSpc>
              <a:buFont typeface="Arial" charset="0"/>
              <a:buNone/>
            </a:pPr>
            <a:r>
              <a:rPr lang="zh-CN" altLang="en-US" sz="2000">
                <a:solidFill>
                  <a:schemeClr val="bg2"/>
                </a:solidFill>
                <a:latin typeface="微软雅黑"/>
                <a:ea typeface="微软雅黑"/>
                <a:cs typeface="微软雅黑"/>
              </a:rPr>
              <a:t>九、已预缴税款是否可以退税</a:t>
            </a:r>
            <a:endParaRPr lang="en-US" altLang="zh-CN" sz="2000">
              <a:solidFill>
                <a:schemeClr val="bg2"/>
              </a:solidFill>
              <a:latin typeface="微软雅黑"/>
              <a:ea typeface="微软雅黑"/>
              <a:cs typeface="微软雅黑"/>
            </a:endParaRPr>
          </a:p>
          <a:p>
            <a:pPr>
              <a:lnSpc>
                <a:spcPct val="150000"/>
              </a:lnSpc>
              <a:buFont typeface="Arial" charset="0"/>
              <a:buNone/>
            </a:pPr>
            <a:r>
              <a:rPr lang="zh-CN" altLang="en-US" sz="2000">
                <a:solidFill>
                  <a:schemeClr val="bg2"/>
                </a:solidFill>
                <a:latin typeface="微软雅黑"/>
                <a:ea typeface="微软雅黑"/>
                <a:cs typeface="微软雅黑"/>
              </a:rPr>
              <a:t>十、小规模纳税人是否可以自行开具增值税发票</a:t>
            </a:r>
            <a:endParaRPr lang="en-US" altLang="zh-CN" sz="2000">
              <a:solidFill>
                <a:schemeClr val="bg2"/>
              </a:solidFill>
              <a:latin typeface="微软雅黑"/>
              <a:ea typeface="微软雅黑"/>
              <a:cs typeface="微软雅黑"/>
            </a:endParaRPr>
          </a:p>
          <a:p>
            <a:pPr>
              <a:lnSpc>
                <a:spcPct val="150000"/>
              </a:lnSpc>
              <a:buFont typeface="Arial" charset="0"/>
              <a:buNone/>
            </a:pPr>
            <a:r>
              <a:rPr lang="zh-CN" altLang="en-US" sz="2000">
                <a:solidFill>
                  <a:schemeClr val="bg2"/>
                </a:solidFill>
                <a:latin typeface="微软雅黑"/>
                <a:ea typeface="微软雅黑"/>
                <a:cs typeface="微软雅黑"/>
              </a:rPr>
              <a:t>十一、附加税优惠政策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3"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51202" name="组合 8"/>
          <p:cNvGrpSpPr>
            <a:grpSpLocks/>
          </p:cNvGrpSpPr>
          <p:nvPr/>
        </p:nvGrpSpPr>
        <p:grpSpPr bwMode="auto">
          <a:xfrm>
            <a:off x="436563" y="0"/>
            <a:ext cx="728662" cy="712788"/>
            <a:chOff x="436563" y="0"/>
            <a:chExt cx="728663" cy="713064"/>
          </a:xfrm>
        </p:grpSpPr>
        <p:sp>
          <p:nvSpPr>
            <p:cNvPr id="51211"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51212"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8" name="矩形 7"/>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2" name="矩形 1"/>
          <p:cNvSpPr/>
          <p:nvPr/>
        </p:nvSpPr>
        <p:spPr>
          <a:xfrm>
            <a:off x="1130300" y="981075"/>
            <a:ext cx="10263188" cy="4754563"/>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b="1" dirty="0">
                <a:latin typeface="+mn-ea"/>
                <a:ea typeface="+mn-ea"/>
              </a:rPr>
              <a:t>划重点</a:t>
            </a:r>
            <a:endParaRPr lang="en-US" altLang="zh-CN" sz="2400" b="1" dirty="0">
              <a:latin typeface="+mn-ea"/>
              <a:ea typeface="+mn-ea"/>
            </a:endParaRPr>
          </a:p>
          <a:p>
            <a:pPr indent="457200">
              <a:lnSpc>
                <a:spcPct val="150000"/>
              </a:lnSpc>
              <a:spcBef>
                <a:spcPts val="600"/>
              </a:spcBef>
              <a:buFont typeface="Arial" panose="020B0604020202020204" pitchFamily="34" charset="0"/>
              <a:buNone/>
              <a:defRPr/>
            </a:pPr>
            <a:r>
              <a:rPr lang="zh-CN" altLang="en-US" sz="2400" dirty="0">
                <a:latin typeface="楷体" panose="02010609060101010101" pitchFamily="49" charset="-122"/>
                <a:ea typeface="楷体" panose="02010609060101010101" pitchFamily="49" charset="-122"/>
              </a:rPr>
              <a:t>试点纳税人可以选择使用增值税发票管理系统自行开具增值税专用发票，或者向税务机关申请代开。选择自行开具增值税专用发票的小规模纳税人，税务机关不再为其代开</a:t>
            </a:r>
            <a:r>
              <a:rPr lang="zh-CN" altLang="en-US" sz="2400" dirty="0">
                <a:latin typeface="楷体" panose="02010609060101010101" pitchFamily="49" charset="-122"/>
                <a:ea typeface="楷体" panose="02010609060101010101" pitchFamily="49" charset="-122"/>
              </a:rPr>
              <a:t>。</a:t>
            </a:r>
            <a:endParaRPr lang="en-US" altLang="zh-CN" sz="2400" dirty="0">
              <a:latin typeface="楷体" panose="02010609060101010101" pitchFamily="49" charset="-122"/>
              <a:ea typeface="楷体" panose="02010609060101010101" pitchFamily="49" charset="-122"/>
            </a:endParaRPr>
          </a:p>
          <a:p>
            <a:pPr indent="457200">
              <a:lnSpc>
                <a:spcPct val="150000"/>
              </a:lnSpc>
              <a:spcBef>
                <a:spcPts val="600"/>
              </a:spcBef>
              <a:buFont typeface="Arial" panose="020B0604020202020204" pitchFamily="34" charset="0"/>
              <a:buNone/>
              <a:defRPr/>
            </a:pPr>
            <a:r>
              <a:rPr lang="zh-CN" altLang="en-US" sz="2400" dirty="0">
                <a:latin typeface="楷体" panose="02010609060101010101" pitchFamily="49" charset="-122"/>
                <a:ea typeface="楷体" panose="02010609060101010101" pitchFamily="49" charset="-122"/>
              </a:rPr>
              <a:t>试点行业的所有小规模纳税人均可以自愿使用增值税发票管理系统自行开具增值税专用发票，不受月销售额标准的</a:t>
            </a:r>
            <a:r>
              <a:rPr lang="zh-CN" altLang="en-US" sz="2400" dirty="0">
                <a:latin typeface="楷体" panose="02010609060101010101" pitchFamily="49" charset="-122"/>
                <a:ea typeface="楷体" panose="02010609060101010101" pitchFamily="49" charset="-122"/>
              </a:rPr>
              <a:t>限制。</a:t>
            </a:r>
            <a:endParaRPr lang="en-US" altLang="zh-CN" sz="2400" dirty="0">
              <a:latin typeface="楷体" panose="02010609060101010101" pitchFamily="49" charset="-122"/>
              <a:ea typeface="楷体" panose="02010609060101010101" pitchFamily="49" charset="-122"/>
            </a:endParaRPr>
          </a:p>
          <a:p>
            <a:pPr indent="457200">
              <a:lnSpc>
                <a:spcPct val="150000"/>
              </a:lnSpc>
              <a:spcBef>
                <a:spcPts val="600"/>
              </a:spcBef>
              <a:buFont typeface="Arial" panose="020B0604020202020204" pitchFamily="34" charset="0"/>
              <a:buNone/>
              <a:defRPr/>
            </a:pPr>
            <a:r>
              <a:rPr lang="zh-CN" altLang="en-US" sz="2400" dirty="0">
                <a:latin typeface="楷体" panose="02010609060101010101" pitchFamily="49" charset="-122"/>
                <a:ea typeface="楷体" panose="02010609060101010101" pitchFamily="49" charset="-122"/>
              </a:rPr>
              <a:t>试点纳税人销售其取得的不动产，需要开具增值税专用发票的，应当按照有关规定向税务机关申请代开</a:t>
            </a:r>
            <a:r>
              <a:rPr lang="zh-CN" altLang="en-US" sz="2400" dirty="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p:txBody>
      </p:sp>
      <p:cxnSp>
        <p:nvCxnSpPr>
          <p:cNvPr id="9" name="直接连接符 8"/>
          <p:cNvCxnSpPr/>
          <p:nvPr/>
        </p:nvCxnSpPr>
        <p:spPr bwMode="auto">
          <a:xfrm>
            <a:off x="3848100" y="2205038"/>
            <a:ext cx="5130800"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bwMode="auto">
          <a:xfrm>
            <a:off x="1244600" y="2781300"/>
            <a:ext cx="3414713"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bwMode="auto">
          <a:xfrm>
            <a:off x="1620838" y="3933825"/>
            <a:ext cx="3973512"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bwMode="auto">
          <a:xfrm>
            <a:off x="4298950" y="4508500"/>
            <a:ext cx="3414713"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bwMode="auto">
          <a:xfrm>
            <a:off x="3290888" y="5084763"/>
            <a:ext cx="2714625"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bwMode="auto">
          <a:xfrm>
            <a:off x="2859088" y="5722938"/>
            <a:ext cx="2770187"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000"/>
                                        <p:tgtEl>
                                          <p:spTgt spid="13"/>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10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1000"/>
                                        <p:tgtEl>
                                          <p:spTgt spid="16"/>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10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16"/>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52226" name="组合 8"/>
          <p:cNvGrpSpPr>
            <a:grpSpLocks/>
          </p:cNvGrpSpPr>
          <p:nvPr/>
        </p:nvGrpSpPr>
        <p:grpSpPr bwMode="auto">
          <a:xfrm>
            <a:off x="436563" y="0"/>
            <a:ext cx="728662" cy="712788"/>
            <a:chOff x="436563" y="0"/>
            <a:chExt cx="728663" cy="713064"/>
          </a:xfrm>
        </p:grpSpPr>
        <p:sp>
          <p:nvSpPr>
            <p:cNvPr id="52232"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52233"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8" name="矩形 7"/>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2" name="矩形 1"/>
          <p:cNvSpPr/>
          <p:nvPr/>
        </p:nvSpPr>
        <p:spPr>
          <a:xfrm>
            <a:off x="1130300" y="981075"/>
            <a:ext cx="10263188" cy="3492500"/>
          </a:xfrm>
          <a:prstGeom prst="rect">
            <a:avLst/>
          </a:prstGeom>
        </p:spPr>
        <p:txBody>
          <a:bodyPr>
            <a:spAutoFit/>
          </a:bodyPr>
          <a:lstStyle/>
          <a:p>
            <a:pPr indent="457200" algn="just">
              <a:lnSpc>
                <a:spcPct val="150000"/>
              </a:lnSpc>
              <a:spcBef>
                <a:spcPts val="600"/>
              </a:spcBef>
              <a:buFont typeface="Arial" panose="020B0604020202020204" pitchFamily="34" charset="0"/>
              <a:buNone/>
              <a:defRPr/>
            </a:pPr>
            <a:r>
              <a:rPr lang="zh-CN" altLang="en-US" sz="2400" b="1" dirty="0">
                <a:latin typeface="+mn-ea"/>
                <a:ea typeface="+mn-ea"/>
              </a:rPr>
              <a:t>划重点</a:t>
            </a:r>
            <a:endParaRPr lang="en-US" altLang="zh-CN" sz="2400" b="1" dirty="0">
              <a:latin typeface="+mn-ea"/>
              <a:ea typeface="+mn-ea"/>
            </a:endParaRPr>
          </a:p>
          <a:p>
            <a:pPr indent="457200" algn="just">
              <a:lnSpc>
                <a:spcPct val="150000"/>
              </a:lnSpc>
              <a:spcBef>
                <a:spcPts val="600"/>
              </a:spcBef>
              <a:buFont typeface="Arial" panose="020B0604020202020204" pitchFamily="34" charset="0"/>
              <a:buNone/>
              <a:defRPr/>
            </a:pPr>
            <a:r>
              <a:rPr lang="zh-CN" altLang="en-US" sz="2400" dirty="0">
                <a:latin typeface="楷体" panose="02010609060101010101" pitchFamily="49" charset="-122"/>
                <a:ea typeface="楷体" panose="02010609060101010101" pitchFamily="49" charset="-122"/>
              </a:rPr>
              <a:t>试点纳税人应当就开具增值税专用发票的销售额计算增值税应纳税额，并在规定的纳税申报期内向主管税务机关申报缴纳。在填写增值税纳税申报表时，应当将当期开具增值税专用发票的销售额，按照</a:t>
            </a:r>
            <a:r>
              <a:rPr lang="en-US" altLang="zh-CN" sz="2400" dirty="0">
                <a:latin typeface="楷体" panose="02010609060101010101" pitchFamily="49" charset="-122"/>
                <a:ea typeface="楷体" panose="02010609060101010101" pitchFamily="49" charset="-122"/>
              </a:rPr>
              <a:t>3%</a:t>
            </a:r>
            <a:r>
              <a:rPr lang="zh-CN" altLang="en-US" sz="2400" dirty="0">
                <a:latin typeface="楷体" panose="02010609060101010101" pitchFamily="49" charset="-122"/>
                <a:ea typeface="楷体" panose="02010609060101010101" pitchFamily="49" charset="-122"/>
              </a:rPr>
              <a:t>和</a:t>
            </a:r>
            <a:r>
              <a:rPr lang="en-US" altLang="zh-CN" sz="2400" dirty="0">
                <a:latin typeface="楷体" panose="02010609060101010101" pitchFamily="49" charset="-122"/>
                <a:ea typeface="楷体" panose="02010609060101010101" pitchFamily="49" charset="-122"/>
              </a:rPr>
              <a:t>5%</a:t>
            </a:r>
            <a:r>
              <a:rPr lang="zh-CN" altLang="en-US" sz="2400" dirty="0">
                <a:latin typeface="楷体" panose="02010609060101010101" pitchFamily="49" charset="-122"/>
                <a:ea typeface="楷体" panose="02010609060101010101" pitchFamily="49" charset="-122"/>
              </a:rPr>
              <a:t>的征收率，分别填写在</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增值税纳税申报表</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（小规模纳税人适用）第</a:t>
            </a:r>
            <a:r>
              <a:rPr lang="en-US" altLang="zh-CN" sz="2400" dirty="0">
                <a:latin typeface="楷体" panose="02010609060101010101" pitchFamily="49" charset="-122"/>
                <a:ea typeface="楷体" panose="02010609060101010101" pitchFamily="49" charset="-122"/>
              </a:rPr>
              <a:t>2</a:t>
            </a:r>
            <a:r>
              <a:rPr lang="zh-CN" altLang="en-US" sz="2400" dirty="0">
                <a:latin typeface="楷体" panose="02010609060101010101" pitchFamily="49" charset="-122"/>
                <a:ea typeface="楷体" panose="02010609060101010101" pitchFamily="49" charset="-122"/>
              </a:rPr>
              <a:t>栏和第</a:t>
            </a:r>
            <a:r>
              <a:rPr lang="en-US" altLang="zh-CN" sz="2400" dirty="0">
                <a:latin typeface="楷体" panose="02010609060101010101" pitchFamily="49" charset="-122"/>
                <a:ea typeface="楷体" panose="02010609060101010101" pitchFamily="49" charset="-122"/>
              </a:rPr>
              <a:t>5</a:t>
            </a:r>
            <a:r>
              <a:rPr lang="zh-CN" altLang="en-US" sz="2400" dirty="0">
                <a:latin typeface="楷体" panose="02010609060101010101" pitchFamily="49" charset="-122"/>
                <a:ea typeface="楷体" panose="02010609060101010101" pitchFamily="49" charset="-122"/>
              </a:rPr>
              <a:t>栏“税务机关代开的增值税专用发票不含税销售额”的“本期数”相应栏次中。</a:t>
            </a:r>
          </a:p>
        </p:txBody>
      </p:sp>
      <p:cxnSp>
        <p:nvCxnSpPr>
          <p:cNvPr id="9" name="直接连接符 8"/>
          <p:cNvCxnSpPr/>
          <p:nvPr/>
        </p:nvCxnSpPr>
        <p:spPr bwMode="auto">
          <a:xfrm>
            <a:off x="1620838" y="2727325"/>
            <a:ext cx="6423025"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bwMode="auto">
          <a:xfrm>
            <a:off x="8620125" y="3789363"/>
            <a:ext cx="2773363"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bwMode="auto">
          <a:xfrm>
            <a:off x="1244600" y="4365625"/>
            <a:ext cx="7580313"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0"/>
                                        <p:tgtEl>
                                          <p:spTgt spid="10"/>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1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9"/>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10"/>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53250" name="组合 8"/>
          <p:cNvGrpSpPr>
            <a:grpSpLocks/>
          </p:cNvGrpSpPr>
          <p:nvPr/>
        </p:nvGrpSpPr>
        <p:grpSpPr bwMode="auto">
          <a:xfrm>
            <a:off x="436563" y="0"/>
            <a:ext cx="728662" cy="712788"/>
            <a:chOff x="436563" y="0"/>
            <a:chExt cx="728663" cy="713064"/>
          </a:xfrm>
        </p:grpSpPr>
        <p:sp>
          <p:nvSpPr>
            <p:cNvPr id="53256"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53257"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p:nvPr/>
        </p:nvSpPr>
        <p:spPr>
          <a:xfrm>
            <a:off x="1255713" y="785813"/>
            <a:ext cx="9451975" cy="1477962"/>
          </a:xfrm>
          <a:prstGeom prst="rect">
            <a:avLst/>
          </a:prstGeom>
        </p:spPr>
        <p:txBody>
          <a:bodyPr>
            <a:spAutoFit/>
          </a:bodyPr>
          <a:lstStyle/>
          <a:p>
            <a:pPr algn="ctr">
              <a:lnSpc>
                <a:spcPct val="150000"/>
              </a:lnSpc>
              <a:buFont typeface="Arial" panose="020B0604020202020204" pitchFamily="34" charset="0"/>
              <a:buNone/>
              <a:defRPr/>
            </a:pPr>
            <a:r>
              <a:rPr lang="zh-CN" altLang="en-US" sz="2000" b="1" dirty="0">
                <a:solidFill>
                  <a:srgbClr val="0066CC"/>
                </a:solidFill>
                <a:latin typeface="+mn-ea"/>
                <a:ea typeface="+mn-ea"/>
              </a:rPr>
              <a:t>国家税务总局</a:t>
            </a:r>
          </a:p>
          <a:p>
            <a:pPr algn="ctr">
              <a:lnSpc>
                <a:spcPct val="150000"/>
              </a:lnSpc>
              <a:buFont typeface="Arial" panose="020B0604020202020204" pitchFamily="34" charset="0"/>
              <a:buNone/>
              <a:defRPr/>
            </a:pPr>
            <a:r>
              <a:rPr lang="zh-CN" altLang="en-US" sz="2000" b="1" dirty="0">
                <a:solidFill>
                  <a:srgbClr val="CC0000"/>
                </a:solidFill>
                <a:latin typeface="+mn-ea"/>
                <a:ea typeface="+mn-ea"/>
              </a:rPr>
              <a:t>关于小规模纳税人免征增值税政策有关征管问题的公告</a:t>
            </a:r>
          </a:p>
          <a:p>
            <a:pPr algn="ctr">
              <a:lnSpc>
                <a:spcPct val="150000"/>
              </a:lnSpc>
              <a:buFont typeface="Arial" panose="020B0604020202020204" pitchFamily="34" charset="0"/>
              <a:buNone/>
              <a:defRPr/>
            </a:pPr>
            <a:r>
              <a:rPr lang="zh-CN" altLang="en-US" dirty="0">
                <a:solidFill>
                  <a:srgbClr val="333333"/>
                </a:solidFill>
                <a:latin typeface="+mn-ea"/>
                <a:ea typeface="+mn-ea"/>
              </a:rPr>
              <a:t>国家税务总局公告</a:t>
            </a:r>
            <a:r>
              <a:rPr lang="en-US" altLang="zh-CN" dirty="0">
                <a:solidFill>
                  <a:srgbClr val="333333"/>
                </a:solidFill>
                <a:latin typeface="+mn-ea"/>
                <a:ea typeface="+mn-ea"/>
              </a:rPr>
              <a:t>2019</a:t>
            </a:r>
            <a:r>
              <a:rPr lang="zh-CN" altLang="en-US" dirty="0">
                <a:solidFill>
                  <a:srgbClr val="333333"/>
                </a:solidFill>
                <a:latin typeface="+mn-ea"/>
                <a:ea typeface="+mn-ea"/>
              </a:rPr>
              <a:t>年第</a:t>
            </a:r>
            <a:r>
              <a:rPr lang="en-US" altLang="zh-CN" dirty="0">
                <a:solidFill>
                  <a:srgbClr val="333333"/>
                </a:solidFill>
                <a:latin typeface="+mn-ea"/>
                <a:ea typeface="+mn-ea"/>
              </a:rPr>
              <a:t>4</a:t>
            </a:r>
            <a:r>
              <a:rPr lang="zh-CN" altLang="en-US" dirty="0">
                <a:solidFill>
                  <a:srgbClr val="333333"/>
                </a:solidFill>
                <a:latin typeface="+mn-ea"/>
                <a:ea typeface="+mn-ea"/>
              </a:rPr>
              <a:t>号</a:t>
            </a:r>
          </a:p>
        </p:txBody>
      </p:sp>
      <p:sp>
        <p:nvSpPr>
          <p:cNvPr id="7" name="矩形 6"/>
          <p:cNvSpPr/>
          <p:nvPr/>
        </p:nvSpPr>
        <p:spPr>
          <a:xfrm>
            <a:off x="1244600" y="2413000"/>
            <a:ext cx="9967913" cy="1754188"/>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dirty="0">
                <a:latin typeface="+mn-ea"/>
                <a:ea typeface="+mn-ea"/>
              </a:rPr>
              <a:t>八、小规模纳税人月销售额未超过</a:t>
            </a:r>
            <a:r>
              <a:rPr lang="en-US" altLang="zh-CN" sz="2400" dirty="0">
                <a:latin typeface="+mn-ea"/>
                <a:ea typeface="+mn-ea"/>
              </a:rPr>
              <a:t>10</a:t>
            </a:r>
            <a:r>
              <a:rPr lang="zh-CN" altLang="en-US" sz="2400" dirty="0">
                <a:latin typeface="+mn-ea"/>
                <a:ea typeface="+mn-ea"/>
              </a:rPr>
              <a:t>万元的，当期因开具增值税专用发票已经缴纳的税款，在增值税专用发票全部联次追回或者按规定开具红字专用发票后，可以向主管税务机关申请退还。</a:t>
            </a:r>
          </a:p>
        </p:txBody>
      </p:sp>
      <p:cxnSp>
        <p:nvCxnSpPr>
          <p:cNvPr id="14" name="直接连接符 13"/>
          <p:cNvCxnSpPr/>
          <p:nvPr/>
        </p:nvCxnSpPr>
        <p:spPr bwMode="auto">
          <a:xfrm>
            <a:off x="6746875" y="3573463"/>
            <a:ext cx="4465638"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5" name="直接连接符 14"/>
          <p:cNvCxnSpPr/>
          <p:nvPr/>
        </p:nvCxnSpPr>
        <p:spPr bwMode="auto">
          <a:xfrm>
            <a:off x="1255713" y="4125913"/>
            <a:ext cx="1890712"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14"/>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55298" name="组合 8"/>
          <p:cNvGrpSpPr>
            <a:grpSpLocks/>
          </p:cNvGrpSpPr>
          <p:nvPr/>
        </p:nvGrpSpPr>
        <p:grpSpPr bwMode="auto">
          <a:xfrm>
            <a:off x="436563" y="0"/>
            <a:ext cx="728662" cy="712788"/>
            <a:chOff x="436563" y="0"/>
            <a:chExt cx="728663" cy="713064"/>
          </a:xfrm>
        </p:grpSpPr>
        <p:sp>
          <p:nvSpPr>
            <p:cNvPr id="55301"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55302"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a:spLocks noChangeArrowheads="1"/>
          </p:cNvSpPr>
          <p:nvPr/>
        </p:nvSpPr>
        <p:spPr bwMode="auto">
          <a:xfrm>
            <a:off x="985838" y="908050"/>
            <a:ext cx="10226675" cy="3970338"/>
          </a:xfrm>
          <a:prstGeom prst="rect">
            <a:avLst/>
          </a:prstGeom>
          <a:noFill/>
          <a:ln w="9525">
            <a:noFill/>
            <a:miter lim="800000"/>
            <a:headEnd/>
            <a:tailEnd/>
          </a:ln>
        </p:spPr>
        <p:txBody>
          <a:bodyPr>
            <a:spAutoFit/>
          </a:bodyPr>
          <a:lstStyle/>
          <a:p>
            <a:pPr>
              <a:lnSpc>
                <a:spcPct val="150000"/>
              </a:lnSpc>
              <a:buFont typeface="Arial" charset="0"/>
              <a:buNone/>
            </a:pPr>
            <a:r>
              <a:rPr lang="zh-CN" altLang="en-US" sz="2400" b="1">
                <a:solidFill>
                  <a:srgbClr val="333333"/>
                </a:solidFill>
                <a:latin typeface="楷体"/>
                <a:ea typeface="楷体"/>
                <a:cs typeface="楷体"/>
              </a:rPr>
              <a:t>例</a:t>
            </a:r>
            <a:r>
              <a:rPr lang="en-US" altLang="zh-CN" sz="2400" b="1">
                <a:solidFill>
                  <a:srgbClr val="333333"/>
                </a:solidFill>
                <a:latin typeface="楷体"/>
                <a:ea typeface="楷体"/>
                <a:cs typeface="楷体"/>
              </a:rPr>
              <a:t>6</a:t>
            </a:r>
            <a:r>
              <a:rPr lang="zh-CN" altLang="en-US" sz="2400" b="1">
                <a:solidFill>
                  <a:srgbClr val="333333"/>
                </a:solidFill>
                <a:latin typeface="楷体"/>
                <a:ea typeface="楷体"/>
                <a:cs typeface="楷体"/>
              </a:rPr>
              <a:t>：</a:t>
            </a:r>
            <a:r>
              <a:rPr lang="zh-CN" altLang="en-US" sz="2400" b="1">
                <a:latin typeface="楷体"/>
                <a:ea typeface="楷体"/>
                <a:cs typeface="楷体"/>
              </a:rPr>
              <a:t>某按季申报</a:t>
            </a:r>
            <a:r>
              <a:rPr lang="zh-CN" altLang="en-US" sz="2400" b="1">
                <a:solidFill>
                  <a:srgbClr val="333333"/>
                </a:solidFill>
                <a:latin typeface="楷体"/>
                <a:ea typeface="楷体"/>
                <a:cs typeface="楷体"/>
              </a:rPr>
              <a:t>小规模纳税人</a:t>
            </a:r>
            <a:r>
              <a:rPr lang="en-US" altLang="zh-CN" sz="2400" b="1">
                <a:solidFill>
                  <a:srgbClr val="333333"/>
                </a:solidFill>
                <a:latin typeface="楷体"/>
                <a:ea typeface="楷体"/>
                <a:cs typeface="楷体"/>
              </a:rPr>
              <a:t>2019</a:t>
            </a:r>
            <a:r>
              <a:rPr lang="zh-CN" altLang="en-US" sz="2400" b="1">
                <a:solidFill>
                  <a:srgbClr val="333333"/>
                </a:solidFill>
                <a:latin typeface="楷体"/>
                <a:ea typeface="楷体"/>
                <a:cs typeface="楷体"/>
              </a:rPr>
              <a:t>年</a:t>
            </a:r>
            <a:r>
              <a:rPr lang="en-US" altLang="zh-CN" sz="2400" b="1">
                <a:solidFill>
                  <a:srgbClr val="333333"/>
                </a:solidFill>
                <a:latin typeface="楷体"/>
                <a:ea typeface="楷体"/>
                <a:cs typeface="楷体"/>
              </a:rPr>
              <a:t>1</a:t>
            </a:r>
            <a:r>
              <a:rPr lang="zh-CN" altLang="en-US" sz="2400" b="1">
                <a:solidFill>
                  <a:srgbClr val="333333"/>
                </a:solidFill>
                <a:latin typeface="楷体"/>
                <a:ea typeface="楷体"/>
                <a:cs typeface="楷体"/>
              </a:rPr>
              <a:t>季度</a:t>
            </a:r>
            <a:endParaRPr lang="en-US" altLang="zh-CN" sz="2400" b="1">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销售货物</a:t>
            </a:r>
            <a:r>
              <a:rPr lang="en-US" altLang="zh-CN" sz="2400">
                <a:solidFill>
                  <a:srgbClr val="333333"/>
                </a:solidFill>
                <a:latin typeface="楷体"/>
                <a:ea typeface="楷体"/>
                <a:cs typeface="楷体"/>
              </a:rPr>
              <a:t>12</a:t>
            </a:r>
            <a:r>
              <a:rPr lang="zh-CN" altLang="en-US" sz="2400">
                <a:solidFill>
                  <a:srgbClr val="333333"/>
                </a:solidFill>
                <a:latin typeface="楷体"/>
                <a:ea typeface="楷体"/>
                <a:cs typeface="楷体"/>
              </a:rPr>
              <a:t>万元</a:t>
            </a:r>
            <a:r>
              <a:rPr lang="zh-CN" altLang="en-US" sz="2400">
                <a:latin typeface="楷体"/>
                <a:ea typeface="楷体"/>
                <a:cs typeface="楷体"/>
              </a:rPr>
              <a:t>（不含税），自开增值税普通发票</a:t>
            </a:r>
            <a:endParaRPr lang="en-US" altLang="zh-CN" sz="2400">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提供服务</a:t>
            </a:r>
            <a:r>
              <a:rPr lang="en-US" altLang="zh-CN" sz="2400">
                <a:solidFill>
                  <a:srgbClr val="333333"/>
                </a:solidFill>
                <a:latin typeface="楷体"/>
                <a:ea typeface="楷体"/>
                <a:cs typeface="楷体"/>
              </a:rPr>
              <a:t>20</a:t>
            </a:r>
            <a:r>
              <a:rPr lang="zh-CN" altLang="en-US" sz="2400">
                <a:solidFill>
                  <a:srgbClr val="333333"/>
                </a:solidFill>
                <a:latin typeface="楷体"/>
                <a:ea typeface="楷体"/>
                <a:cs typeface="楷体"/>
              </a:rPr>
              <a:t>万元</a:t>
            </a:r>
            <a:r>
              <a:rPr lang="zh-CN" altLang="en-US" sz="2400">
                <a:latin typeface="楷体"/>
                <a:ea typeface="楷体"/>
                <a:cs typeface="楷体"/>
              </a:rPr>
              <a:t>（不含税），自开增值税普通发票</a:t>
            </a:r>
            <a:endParaRPr lang="en-US" altLang="zh-CN" sz="2400">
              <a:solidFill>
                <a:srgbClr val="333333"/>
              </a:solidFill>
              <a:latin typeface="楷体"/>
              <a:ea typeface="楷体"/>
              <a:cs typeface="楷体"/>
            </a:endParaRPr>
          </a:p>
          <a:p>
            <a:pPr lvl="2">
              <a:lnSpc>
                <a:spcPct val="150000"/>
              </a:lnSpc>
              <a:buFont typeface="Arial" charset="0"/>
              <a:buNone/>
            </a:pPr>
            <a:r>
              <a:rPr lang="zh-CN" altLang="en-US" sz="2400">
                <a:solidFill>
                  <a:srgbClr val="333333"/>
                </a:solidFill>
                <a:latin typeface="楷体"/>
                <a:ea typeface="楷体"/>
                <a:cs typeface="楷体"/>
              </a:rPr>
              <a:t>销售不动产</a:t>
            </a:r>
            <a:r>
              <a:rPr lang="en-US" altLang="zh-CN" sz="2400">
                <a:solidFill>
                  <a:srgbClr val="333333"/>
                </a:solidFill>
                <a:latin typeface="楷体"/>
                <a:ea typeface="楷体"/>
                <a:cs typeface="楷体"/>
              </a:rPr>
              <a:t>68</a:t>
            </a:r>
            <a:r>
              <a:rPr lang="zh-CN" altLang="en-US" sz="2400">
                <a:solidFill>
                  <a:srgbClr val="333333"/>
                </a:solidFill>
                <a:latin typeface="楷体"/>
                <a:ea typeface="楷体"/>
                <a:cs typeface="楷体"/>
              </a:rPr>
              <a:t>万元</a:t>
            </a:r>
            <a:r>
              <a:rPr lang="zh-CN" altLang="en-US" sz="2400">
                <a:latin typeface="楷体"/>
                <a:ea typeface="楷体"/>
                <a:cs typeface="楷体"/>
              </a:rPr>
              <a:t>（不含税），税务机关代开增值税专用发票</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a:solidFill>
                  <a:srgbClr val="333333"/>
                </a:solidFill>
                <a:latin typeface="楷体"/>
                <a:ea typeface="楷体"/>
                <a:cs typeface="楷体"/>
              </a:rPr>
              <a:t>      合计销售额为</a:t>
            </a:r>
            <a:r>
              <a:rPr lang="en-US" altLang="zh-CN" sz="2400">
                <a:solidFill>
                  <a:srgbClr val="333333"/>
                </a:solidFill>
                <a:latin typeface="楷体"/>
                <a:ea typeface="楷体"/>
                <a:cs typeface="楷体"/>
              </a:rPr>
              <a:t>100</a:t>
            </a:r>
            <a:r>
              <a:rPr lang="zh-CN" altLang="en-US" sz="2400">
                <a:solidFill>
                  <a:srgbClr val="333333"/>
                </a:solidFill>
                <a:latin typeface="楷体"/>
                <a:ea typeface="楷体"/>
                <a:cs typeface="楷体"/>
              </a:rPr>
              <a:t>（</a:t>
            </a:r>
            <a:r>
              <a:rPr lang="en-US" altLang="zh-CN" sz="2400">
                <a:solidFill>
                  <a:srgbClr val="333333"/>
                </a:solidFill>
                <a:latin typeface="楷体"/>
                <a:ea typeface="楷体"/>
                <a:cs typeface="楷体"/>
              </a:rPr>
              <a:t>=12+20+68</a:t>
            </a:r>
            <a:r>
              <a:rPr lang="zh-CN" altLang="en-US" sz="2400">
                <a:solidFill>
                  <a:srgbClr val="333333"/>
                </a:solidFill>
                <a:latin typeface="楷体"/>
                <a:ea typeface="楷体"/>
                <a:cs typeface="楷体"/>
              </a:rPr>
              <a:t>）万元</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b="1">
                <a:latin typeface="楷体"/>
                <a:ea typeface="楷体"/>
                <a:cs typeface="楷体"/>
              </a:rPr>
              <a:t> 问：本季度该纳税人如何缴税？</a:t>
            </a:r>
            <a:endParaRPr lang="en-US" altLang="zh-CN" sz="2400">
              <a:solidFill>
                <a:srgbClr val="333333"/>
              </a:solidFill>
              <a:latin typeface="楷体"/>
              <a:ea typeface="楷体"/>
              <a:cs typeface="楷体"/>
            </a:endParaRPr>
          </a:p>
          <a:p>
            <a:pPr>
              <a:lnSpc>
                <a:spcPct val="150000"/>
              </a:lnSpc>
              <a:buFont typeface="Arial" charset="0"/>
              <a:buNone/>
            </a:pPr>
            <a:r>
              <a:rPr lang="en-US" altLang="zh-CN" sz="2400">
                <a:solidFill>
                  <a:srgbClr val="333333"/>
                </a:solidFill>
                <a:latin typeface="楷体"/>
                <a:ea typeface="楷体"/>
                <a:cs typeface="楷体"/>
              </a:rPr>
              <a:t>    </a:t>
            </a:r>
            <a:endParaRPr lang="zh-CN" altLang="en-US" sz="2400">
              <a:solidFill>
                <a:srgbClr val="333333"/>
              </a:solidFill>
              <a:latin typeface="楷体"/>
              <a:ea typeface="楷体"/>
              <a:cs typeface="楷体"/>
            </a:endParaRPr>
          </a:p>
        </p:txBody>
      </p: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iterate type="wd">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wd">
                                    <p:tmPct val="10000"/>
                                  </p:iterate>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iterate type="wd">
                                    <p:tmPct val="10000"/>
                                  </p:iterate>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iterate type="wd">
                                    <p:tmPct val="10000"/>
                                  </p:iterate>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iterate type="wd">
                                    <p:tmPct val="10000"/>
                                  </p:iterate>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iterate type="wd">
                                    <p:tmPct val="10000"/>
                                  </p:iterate>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iterate type="wd">
                                    <p:tmPct val="10000"/>
                                  </p:iterate>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left)">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1611313" y="2179638"/>
            <a:ext cx="9852025" cy="2535237"/>
          </a:xfrm>
          <a:prstGeom prst="roundRect">
            <a:avLst>
              <a:gd name="adj" fmla="val 50000"/>
            </a:avLst>
          </a:prstGeom>
          <a:solidFill>
            <a:srgbClr val="FFFFFF"/>
          </a:solidFill>
          <a:ln w="15875" cap="flat">
            <a:solidFill>
              <a:schemeClr val="bg1">
                <a:lumMod val="75000"/>
              </a:schemeClr>
            </a:solidFill>
            <a:prstDash val="solid"/>
            <a:miter lim="800000"/>
          </a:ln>
          <a:extLst>
            <a:ext uri="{AF507438-7753-43E0-B8FC-AC1667EBCBE1}"/>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0" y="2570163"/>
            <a:ext cx="1784350" cy="1644650"/>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1" name="TextBox 12"/>
          <p:cNvSpPr txBox="1">
            <a:spLocks noChangeArrowheads="1"/>
          </p:cNvSpPr>
          <p:nvPr/>
        </p:nvSpPr>
        <p:spPr bwMode="auto">
          <a:xfrm>
            <a:off x="3098800" y="2938463"/>
            <a:ext cx="7880350" cy="922337"/>
          </a:xfrm>
          <a:prstGeom prst="rect">
            <a:avLst/>
          </a:prstGeom>
          <a:noFill/>
          <a:ln w="9525">
            <a:noFill/>
            <a:miter lim="800000"/>
            <a:headEnd/>
            <a:tailEnd/>
          </a:ln>
        </p:spPr>
        <p:txBody>
          <a:bodyPr>
            <a:spAutoFit/>
          </a:bodyPr>
          <a:lstStyle/>
          <a:p>
            <a:pPr>
              <a:buFont typeface="Arial" charset="0"/>
              <a:buNone/>
            </a:pPr>
            <a:r>
              <a:rPr lang="zh-CN" altLang="en-US" sz="5400" b="1">
                <a:latin typeface="微软雅黑"/>
                <a:ea typeface="微软雅黑"/>
                <a:cs typeface="微软雅黑"/>
              </a:rPr>
              <a:t>差额征税如何申报</a:t>
            </a:r>
          </a:p>
        </p:txBody>
      </p:sp>
      <p:grpSp>
        <p:nvGrpSpPr>
          <p:cNvPr id="16" name="组合 15"/>
          <p:cNvGrpSpPr>
            <a:grpSpLocks/>
          </p:cNvGrpSpPr>
          <p:nvPr/>
        </p:nvGrpSpPr>
        <p:grpSpPr bwMode="auto">
          <a:xfrm>
            <a:off x="950913" y="2452688"/>
            <a:ext cx="1976437" cy="1989137"/>
            <a:chOff x="950412" y="2360569"/>
            <a:chExt cx="2069514" cy="2081300"/>
          </a:xfrm>
        </p:grpSpPr>
        <p:sp>
          <p:nvSpPr>
            <p:cNvPr id="13" name="Oval 9"/>
            <p:cNvSpPr>
              <a:spLocks noChangeArrowheads="1"/>
            </p:cNvSpPr>
            <p:nvPr/>
          </p:nvSpPr>
          <p:spPr bwMode="auto">
            <a:xfrm>
              <a:off x="950412" y="2360569"/>
              <a:ext cx="2069514" cy="2081300"/>
            </a:xfrm>
            <a:prstGeom prst="ellipse">
              <a:avLst/>
            </a:prstGeom>
            <a:gradFill>
              <a:gsLst>
                <a:gs pos="0">
                  <a:srgbClr val="1F95BF"/>
                </a:gs>
                <a:gs pos="48000">
                  <a:schemeClr val="tx2"/>
                </a:gs>
                <a:gs pos="100000">
                  <a:srgbClr val="2EB0DE"/>
                </a:gs>
              </a:gsLst>
              <a:lin ang="16200000" scaled="1"/>
            </a:gradFill>
            <a:ln w="38100" cap="flat">
              <a:solidFill>
                <a:schemeClr val="bg1"/>
              </a:solidFill>
              <a:prstDash val="solid"/>
              <a:miter lim="800000"/>
            </a:ln>
            <a:effectLst>
              <a:outerShdw blurRad="63500" sx="102000" sy="102000" algn="ctr" rotWithShape="0">
                <a:prstClr val="black">
                  <a:alpha val="40000"/>
                </a:prstClr>
              </a:outerShdw>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sp>
          <p:nvSpPr>
            <p:cNvPr id="57" name="Oval 9"/>
            <p:cNvSpPr>
              <a:spLocks noChangeArrowheads="1"/>
            </p:cNvSpPr>
            <p:nvPr/>
          </p:nvSpPr>
          <p:spPr bwMode="auto">
            <a:xfrm>
              <a:off x="1036850" y="2453588"/>
              <a:ext cx="1885004" cy="1895262"/>
            </a:xfrm>
            <a:prstGeom prst="ellipse">
              <a:avLst/>
            </a:prstGeom>
            <a:noFill/>
            <a:ln w="9525" cap="flat">
              <a:solidFill>
                <a:schemeClr val="bg1"/>
              </a:solidFill>
              <a:prstDash val="dash"/>
              <a:miter lim="800000"/>
            </a:ln>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grpSp>
      <p:sp>
        <p:nvSpPr>
          <p:cNvPr id="14" name="Rectangle 10"/>
          <p:cNvSpPr>
            <a:spLocks noChangeArrowheads="1"/>
          </p:cNvSpPr>
          <p:nvPr/>
        </p:nvSpPr>
        <p:spPr bwMode="auto">
          <a:xfrm>
            <a:off x="1346200" y="2636838"/>
            <a:ext cx="1223963" cy="1846262"/>
          </a:xfrm>
          <a:prstGeom prst="rect">
            <a:avLst/>
          </a:prstGeom>
          <a:noFill/>
          <a:ln w="9525">
            <a:noFill/>
            <a:miter lim="800000"/>
            <a:headEnd/>
            <a:tailEnd/>
          </a:ln>
        </p:spPr>
        <p:txBody>
          <a:bodyPr lIns="0" tIns="0" rIns="0" bIns="0">
            <a:spAutoFit/>
          </a:bodyPr>
          <a:lstStyle/>
          <a:p>
            <a:pPr algn="ctr" eaLnBrk="0" hangingPunct="0"/>
            <a:r>
              <a:rPr lang="en-US" altLang="zh-CN" sz="12000">
                <a:solidFill>
                  <a:srgbClr val="FFFFFF"/>
                </a:solidFill>
                <a:latin typeface="Lifeline JL"/>
                <a:ea typeface="微软雅黑"/>
                <a:cs typeface="微软雅黑"/>
              </a:rPr>
              <a:t>3</a:t>
            </a:r>
            <a:endParaRPr lang="zh-CN" altLang="zh-CN">
              <a:latin typeface="Lifeline JL"/>
            </a:endParaRPr>
          </a:p>
        </p:txBody>
      </p:sp>
    </p:spTree>
  </p:cSld>
  <p:clrMapOvr>
    <a:masterClrMapping/>
  </p:clrMapOvr>
  <p:transition spd="slow" advTm="575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31"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59394" name="组合 8"/>
          <p:cNvGrpSpPr>
            <a:grpSpLocks/>
          </p:cNvGrpSpPr>
          <p:nvPr/>
        </p:nvGrpSpPr>
        <p:grpSpPr bwMode="auto">
          <a:xfrm>
            <a:off x="436563" y="0"/>
            <a:ext cx="728662" cy="712788"/>
            <a:chOff x="436563" y="0"/>
            <a:chExt cx="728663" cy="713064"/>
          </a:xfrm>
        </p:grpSpPr>
        <p:sp>
          <p:nvSpPr>
            <p:cNvPr id="59400"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59401"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p:nvPr/>
        </p:nvSpPr>
        <p:spPr>
          <a:xfrm>
            <a:off x="1255713" y="785813"/>
            <a:ext cx="9451975" cy="1477962"/>
          </a:xfrm>
          <a:prstGeom prst="rect">
            <a:avLst/>
          </a:prstGeom>
        </p:spPr>
        <p:txBody>
          <a:bodyPr>
            <a:spAutoFit/>
          </a:bodyPr>
          <a:lstStyle/>
          <a:p>
            <a:pPr algn="ctr">
              <a:lnSpc>
                <a:spcPct val="150000"/>
              </a:lnSpc>
              <a:buFont typeface="Arial" panose="020B0604020202020204" pitchFamily="34" charset="0"/>
              <a:buNone/>
              <a:defRPr/>
            </a:pPr>
            <a:r>
              <a:rPr lang="zh-CN" altLang="en-US" sz="2000" b="1" dirty="0">
                <a:solidFill>
                  <a:srgbClr val="0066CC"/>
                </a:solidFill>
                <a:latin typeface="+mn-ea"/>
                <a:ea typeface="+mn-ea"/>
              </a:rPr>
              <a:t>国家税务总局</a:t>
            </a:r>
          </a:p>
          <a:p>
            <a:pPr algn="ctr">
              <a:lnSpc>
                <a:spcPct val="150000"/>
              </a:lnSpc>
              <a:buFont typeface="Arial" panose="020B0604020202020204" pitchFamily="34" charset="0"/>
              <a:buNone/>
              <a:defRPr/>
            </a:pPr>
            <a:r>
              <a:rPr lang="zh-CN" altLang="en-US" sz="2000" b="1" dirty="0">
                <a:solidFill>
                  <a:srgbClr val="CC0000"/>
                </a:solidFill>
                <a:latin typeface="+mn-ea"/>
                <a:ea typeface="+mn-ea"/>
              </a:rPr>
              <a:t>关于小规模纳税人免征增值税政策有关征管问题的公告</a:t>
            </a:r>
          </a:p>
          <a:p>
            <a:pPr algn="ctr">
              <a:lnSpc>
                <a:spcPct val="150000"/>
              </a:lnSpc>
              <a:buFont typeface="Arial" panose="020B0604020202020204" pitchFamily="34" charset="0"/>
              <a:buNone/>
              <a:defRPr/>
            </a:pPr>
            <a:r>
              <a:rPr lang="zh-CN" altLang="en-US" dirty="0">
                <a:solidFill>
                  <a:srgbClr val="333333"/>
                </a:solidFill>
                <a:latin typeface="+mn-ea"/>
                <a:ea typeface="+mn-ea"/>
              </a:rPr>
              <a:t>国家税务总局公告</a:t>
            </a:r>
            <a:r>
              <a:rPr lang="en-US" altLang="zh-CN" dirty="0">
                <a:solidFill>
                  <a:srgbClr val="333333"/>
                </a:solidFill>
                <a:latin typeface="+mn-ea"/>
                <a:ea typeface="+mn-ea"/>
              </a:rPr>
              <a:t>2019</a:t>
            </a:r>
            <a:r>
              <a:rPr lang="zh-CN" altLang="en-US" dirty="0">
                <a:solidFill>
                  <a:srgbClr val="333333"/>
                </a:solidFill>
                <a:latin typeface="+mn-ea"/>
                <a:ea typeface="+mn-ea"/>
              </a:rPr>
              <a:t>年第</a:t>
            </a:r>
            <a:r>
              <a:rPr lang="en-US" altLang="zh-CN" dirty="0">
                <a:solidFill>
                  <a:srgbClr val="333333"/>
                </a:solidFill>
                <a:latin typeface="+mn-ea"/>
                <a:ea typeface="+mn-ea"/>
              </a:rPr>
              <a:t>4</a:t>
            </a:r>
            <a:r>
              <a:rPr lang="zh-CN" altLang="en-US" dirty="0">
                <a:solidFill>
                  <a:srgbClr val="333333"/>
                </a:solidFill>
                <a:latin typeface="+mn-ea"/>
                <a:ea typeface="+mn-ea"/>
              </a:rPr>
              <a:t>号</a:t>
            </a:r>
          </a:p>
        </p:txBody>
      </p:sp>
      <p:sp>
        <p:nvSpPr>
          <p:cNvPr id="7" name="矩形 6"/>
          <p:cNvSpPr/>
          <p:nvPr/>
        </p:nvSpPr>
        <p:spPr>
          <a:xfrm>
            <a:off x="1244600" y="2413000"/>
            <a:ext cx="9967913" cy="2320925"/>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dirty="0">
                <a:latin typeface="+mn-ea"/>
                <a:ea typeface="+mn-ea"/>
              </a:rPr>
              <a:t>二、适用增值税差额征税政策的小规模纳税人，以差额后的销售额确定是否可以享受本公告规定的免征增值税政策。</a:t>
            </a:r>
          </a:p>
          <a:p>
            <a:pPr indent="457200">
              <a:lnSpc>
                <a:spcPct val="150000"/>
              </a:lnSpc>
              <a:spcBef>
                <a:spcPts val="600"/>
              </a:spcBef>
              <a:buFont typeface="Arial" panose="020B0604020202020204" pitchFamily="34" charset="0"/>
              <a:buNone/>
              <a:defRPr/>
            </a:pPr>
            <a:r>
              <a:rPr lang="zh-CN" altLang="en-US" sz="2400" dirty="0">
                <a:latin typeface="+mn-ea"/>
                <a:ea typeface="+mn-ea"/>
              </a:rPr>
              <a:t>　　</a:t>
            </a:r>
            <a:r>
              <a:rPr lang="en-US" altLang="zh-CN" sz="2400" dirty="0">
                <a:latin typeface="+mn-ea"/>
                <a:ea typeface="+mn-ea"/>
              </a:rPr>
              <a:t>《</a:t>
            </a:r>
            <a:r>
              <a:rPr lang="zh-CN" altLang="en-US" sz="2400" dirty="0">
                <a:latin typeface="+mn-ea"/>
                <a:ea typeface="+mn-ea"/>
              </a:rPr>
              <a:t>增值税纳税申报表（小规模纳税人适用）</a:t>
            </a:r>
            <a:r>
              <a:rPr lang="en-US" altLang="zh-CN" sz="2400" dirty="0">
                <a:latin typeface="+mn-ea"/>
                <a:ea typeface="+mn-ea"/>
              </a:rPr>
              <a:t>》</a:t>
            </a:r>
            <a:r>
              <a:rPr lang="zh-CN" altLang="en-US" sz="2400" dirty="0">
                <a:latin typeface="+mn-ea"/>
                <a:ea typeface="+mn-ea"/>
              </a:rPr>
              <a:t>中的“免税销售额”相关栏次，填写差额后的销售额。</a:t>
            </a:r>
          </a:p>
        </p:txBody>
      </p:sp>
      <p:cxnSp>
        <p:nvCxnSpPr>
          <p:cNvPr id="14" name="直接连接符 13"/>
          <p:cNvCxnSpPr/>
          <p:nvPr/>
        </p:nvCxnSpPr>
        <p:spPr bwMode="auto">
          <a:xfrm>
            <a:off x="8115300" y="2997200"/>
            <a:ext cx="1223963"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5" name="直接连接符 14"/>
          <p:cNvCxnSpPr/>
          <p:nvPr/>
        </p:nvCxnSpPr>
        <p:spPr bwMode="auto">
          <a:xfrm>
            <a:off x="2786063" y="4733925"/>
            <a:ext cx="2808287"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14"/>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61442" name="组合 8"/>
          <p:cNvGrpSpPr>
            <a:grpSpLocks/>
          </p:cNvGrpSpPr>
          <p:nvPr/>
        </p:nvGrpSpPr>
        <p:grpSpPr bwMode="auto">
          <a:xfrm>
            <a:off x="436563" y="0"/>
            <a:ext cx="728662" cy="712788"/>
            <a:chOff x="436563" y="0"/>
            <a:chExt cx="728663" cy="713064"/>
          </a:xfrm>
        </p:grpSpPr>
        <p:sp>
          <p:nvSpPr>
            <p:cNvPr id="61445"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61446"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p:nvPr/>
        </p:nvSpPr>
        <p:spPr>
          <a:xfrm>
            <a:off x="985838" y="908050"/>
            <a:ext cx="10226675" cy="3970338"/>
          </a:xfrm>
          <a:prstGeom prst="rect">
            <a:avLst/>
          </a:prstGeom>
        </p:spPr>
        <p:txBody>
          <a:bodyPr>
            <a:spAutoFit/>
          </a:bodyPr>
          <a:lstStyle/>
          <a:p>
            <a:pPr>
              <a:lnSpc>
                <a:spcPct val="150000"/>
              </a:lnSpc>
              <a:buFont typeface="Arial" panose="020B0604020202020204" pitchFamily="34" charset="0"/>
              <a:buNone/>
              <a:defRPr/>
            </a:pPr>
            <a:r>
              <a:rPr lang="zh-CN" altLang="en-US" sz="2400" b="1" dirty="0">
                <a:solidFill>
                  <a:srgbClr val="333333"/>
                </a:solidFill>
                <a:latin typeface="楷体" panose="02010609060101010101" pitchFamily="49" charset="-122"/>
                <a:ea typeface="楷体" panose="02010609060101010101" pitchFamily="49" charset="-122"/>
              </a:rPr>
              <a:t>例</a:t>
            </a:r>
            <a:r>
              <a:rPr lang="en-US" altLang="zh-CN" sz="2400" b="1" dirty="0">
                <a:solidFill>
                  <a:srgbClr val="333333"/>
                </a:solidFill>
                <a:latin typeface="楷体" panose="02010609060101010101" pitchFamily="49" charset="-122"/>
                <a:ea typeface="楷体" panose="02010609060101010101" pitchFamily="49" charset="-122"/>
              </a:rPr>
              <a:t>7</a:t>
            </a:r>
            <a:r>
              <a:rPr lang="zh-CN" altLang="en-US" sz="2400" b="1" dirty="0">
                <a:solidFill>
                  <a:srgbClr val="333333"/>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某劳务派遣公司，属于按月申报的小规模纳税人，选择适用差额扣除政策</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indent="457200">
              <a:lnSpc>
                <a:spcPct val="150000"/>
              </a:lnSpc>
              <a:buFont typeface="Arial" panose="020B0604020202020204" pitchFamily="34" charset="0"/>
              <a:buNone/>
              <a:defRPr/>
            </a:pPr>
            <a:r>
              <a:rPr lang="en-US" altLang="zh-CN" sz="2400" dirty="0">
                <a:latin typeface="楷体" panose="02010609060101010101" pitchFamily="49" charset="-122"/>
                <a:ea typeface="楷体" panose="02010609060101010101" pitchFamily="49" charset="-122"/>
              </a:rPr>
              <a:t> 2019</a:t>
            </a:r>
            <a:r>
              <a:rPr lang="zh-CN" altLang="en-US"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月份取得劳务派遣</a:t>
            </a:r>
            <a:r>
              <a:rPr lang="zh-CN" altLang="en-US" sz="2400" dirty="0">
                <a:latin typeface="楷体" panose="02010609060101010101" pitchFamily="49" charset="-122"/>
                <a:ea typeface="楷体" panose="02010609060101010101" pitchFamily="49" charset="-122"/>
              </a:rPr>
              <a:t>服务收入</a:t>
            </a:r>
            <a:r>
              <a:rPr lang="en-US" altLang="zh-CN" sz="2400" dirty="0">
                <a:latin typeface="楷体" panose="02010609060101010101" pitchFamily="49" charset="-122"/>
                <a:ea typeface="楷体" panose="02010609060101010101" pitchFamily="49" charset="-122"/>
              </a:rPr>
              <a:t>100.5</a:t>
            </a:r>
            <a:r>
              <a:rPr lang="zh-CN" altLang="en-US" sz="2400" dirty="0">
                <a:latin typeface="楷体" panose="02010609060101010101" pitchFamily="49" charset="-122"/>
                <a:ea typeface="楷体" panose="02010609060101010101" pitchFamily="49" charset="-122"/>
              </a:rPr>
              <a:t>万</a:t>
            </a:r>
            <a:r>
              <a:rPr lang="zh-CN" altLang="en-US" sz="2400" dirty="0">
                <a:latin typeface="楷体" panose="02010609060101010101" pitchFamily="49" charset="-122"/>
                <a:ea typeface="楷体" panose="02010609060101010101" pitchFamily="49" charset="-122"/>
              </a:rPr>
              <a:t>元，当期代用工单位</a:t>
            </a:r>
            <a:r>
              <a:rPr lang="zh-CN" altLang="en-US" sz="2400" dirty="0">
                <a:latin typeface="楷体" panose="02010609060101010101" pitchFamily="49" charset="-122"/>
                <a:ea typeface="楷体" panose="02010609060101010101" pitchFamily="49" charset="-122"/>
              </a:rPr>
              <a:t>支付给劳务派遣员工的工资、福利和为其办理社会保险及住房公积金合计</a:t>
            </a:r>
            <a:r>
              <a:rPr lang="en-US" altLang="zh-CN" sz="2400" dirty="0">
                <a:latin typeface="楷体" panose="02010609060101010101" pitchFamily="49" charset="-122"/>
                <a:ea typeface="楷体" panose="02010609060101010101" pitchFamily="49" charset="-122"/>
              </a:rPr>
              <a:t>90</a:t>
            </a:r>
            <a:r>
              <a:rPr lang="zh-CN" altLang="en-US" sz="2400" dirty="0">
                <a:latin typeface="楷体" panose="02010609060101010101" pitchFamily="49" charset="-122"/>
                <a:ea typeface="楷体" panose="02010609060101010101" pitchFamily="49" charset="-122"/>
              </a:rPr>
              <a:t>万元。如</a:t>
            </a:r>
            <a:r>
              <a:rPr lang="en-US" altLang="zh-CN" sz="2400" dirty="0">
                <a:latin typeface="楷体" panose="02010609060101010101" pitchFamily="49" charset="-122"/>
                <a:ea typeface="楷体" panose="02010609060101010101" pitchFamily="49" charset="-122"/>
              </a:rPr>
              <a:t>2019</a:t>
            </a:r>
            <a:r>
              <a:rPr lang="zh-CN" altLang="en-US"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月未发生其他销售行为，无结转扣除额</a:t>
            </a:r>
            <a:r>
              <a:rPr lang="zh-CN" altLang="en-US" sz="2400" dirty="0">
                <a:latin typeface="楷体" panose="02010609060101010101" pitchFamily="49" charset="-122"/>
                <a:ea typeface="楷体" panose="02010609060101010101" pitchFamily="49" charset="-122"/>
              </a:rPr>
              <a:t>。</a:t>
            </a:r>
            <a:endParaRPr lang="en-US" altLang="zh-CN" sz="2400" dirty="0">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defRPr/>
            </a:pPr>
            <a:r>
              <a:rPr lang="zh-CN" altLang="en-US" sz="2400" b="1" dirty="0">
                <a:latin typeface="楷体" panose="02010609060101010101" pitchFamily="49" charset="-122"/>
                <a:ea typeface="楷体" panose="02010609060101010101" pitchFamily="49" charset="-122"/>
              </a:rPr>
              <a:t>问：本月该纳税人如何缴税？</a:t>
            </a:r>
            <a:endParaRPr lang="en-US" altLang="zh-CN" sz="2400" dirty="0">
              <a:solidFill>
                <a:srgbClr val="333333"/>
              </a:solidFill>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defRPr/>
            </a:pPr>
            <a:r>
              <a:rPr lang="en-US" altLang="zh-CN" sz="2400" dirty="0">
                <a:solidFill>
                  <a:srgbClr val="333333"/>
                </a:solidFill>
                <a:latin typeface="楷体" panose="02010609060101010101" pitchFamily="49" charset="-122"/>
                <a:ea typeface="楷体" panose="02010609060101010101" pitchFamily="49" charset="-122"/>
              </a:rPr>
              <a:t>    </a:t>
            </a:r>
            <a:endParaRPr lang="zh-CN" altLang="en-US" sz="2400" dirty="0">
              <a:solidFill>
                <a:srgbClr val="333333"/>
              </a:solidFill>
              <a:latin typeface="楷体" panose="02010609060101010101" pitchFamily="49" charset="-122"/>
              <a:ea typeface="楷体" panose="02010609060101010101" pitchFamily="49" charset="-122"/>
            </a:endParaRPr>
          </a:p>
        </p:txBody>
      </p: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iterate type="wd">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wd">
                                    <p:tmPct val="10000"/>
                                  </p:iterate>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iterate type="wd">
                                    <p:tmPct val="10000"/>
                                  </p:iterate>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iterate type="wd">
                                    <p:tmPct val="10000"/>
                                  </p:iterate>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1611313" y="2179638"/>
            <a:ext cx="9852025" cy="2535237"/>
          </a:xfrm>
          <a:prstGeom prst="roundRect">
            <a:avLst>
              <a:gd name="adj" fmla="val 50000"/>
            </a:avLst>
          </a:prstGeom>
          <a:solidFill>
            <a:srgbClr val="FFFFFF"/>
          </a:solidFill>
          <a:ln w="15875" cap="flat">
            <a:solidFill>
              <a:schemeClr val="bg1">
                <a:lumMod val="75000"/>
              </a:schemeClr>
            </a:solidFill>
            <a:prstDash val="solid"/>
            <a:miter lim="800000"/>
          </a:ln>
          <a:extLst>
            <a:ext uri="{AF507438-7753-43E0-B8FC-AC1667EBCBE1}"/>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0" y="2570163"/>
            <a:ext cx="1784350" cy="1644650"/>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1" name="TextBox 12"/>
          <p:cNvSpPr txBox="1">
            <a:spLocks noChangeArrowheads="1"/>
          </p:cNvSpPr>
          <p:nvPr/>
        </p:nvSpPr>
        <p:spPr bwMode="auto">
          <a:xfrm>
            <a:off x="3098800" y="2938463"/>
            <a:ext cx="7880350" cy="922337"/>
          </a:xfrm>
          <a:prstGeom prst="rect">
            <a:avLst/>
          </a:prstGeom>
          <a:noFill/>
          <a:ln w="9525">
            <a:noFill/>
            <a:miter lim="800000"/>
            <a:headEnd/>
            <a:tailEnd/>
          </a:ln>
        </p:spPr>
        <p:txBody>
          <a:bodyPr>
            <a:spAutoFit/>
          </a:bodyPr>
          <a:lstStyle/>
          <a:p>
            <a:pPr>
              <a:buFont typeface="Arial" charset="0"/>
              <a:buNone/>
            </a:pPr>
            <a:r>
              <a:rPr lang="zh-CN" altLang="en-US" sz="5400" b="1">
                <a:latin typeface="微软雅黑"/>
                <a:ea typeface="微软雅黑"/>
                <a:cs typeface="微软雅黑"/>
              </a:rPr>
              <a:t>纳税期如何选择</a:t>
            </a:r>
          </a:p>
        </p:txBody>
      </p:sp>
      <p:grpSp>
        <p:nvGrpSpPr>
          <p:cNvPr id="16" name="组合 15"/>
          <p:cNvGrpSpPr>
            <a:grpSpLocks/>
          </p:cNvGrpSpPr>
          <p:nvPr/>
        </p:nvGrpSpPr>
        <p:grpSpPr bwMode="auto">
          <a:xfrm>
            <a:off x="950913" y="2452688"/>
            <a:ext cx="1976437" cy="1989137"/>
            <a:chOff x="950412" y="2360569"/>
            <a:chExt cx="2069514" cy="2081300"/>
          </a:xfrm>
        </p:grpSpPr>
        <p:sp>
          <p:nvSpPr>
            <p:cNvPr id="13" name="Oval 9"/>
            <p:cNvSpPr>
              <a:spLocks noChangeArrowheads="1"/>
            </p:cNvSpPr>
            <p:nvPr/>
          </p:nvSpPr>
          <p:spPr bwMode="auto">
            <a:xfrm>
              <a:off x="950412" y="2360569"/>
              <a:ext cx="2069514" cy="2081300"/>
            </a:xfrm>
            <a:prstGeom prst="ellipse">
              <a:avLst/>
            </a:prstGeom>
            <a:gradFill>
              <a:gsLst>
                <a:gs pos="0">
                  <a:srgbClr val="1F95BF"/>
                </a:gs>
                <a:gs pos="48000">
                  <a:schemeClr val="tx2"/>
                </a:gs>
                <a:gs pos="100000">
                  <a:srgbClr val="2EB0DE"/>
                </a:gs>
              </a:gsLst>
              <a:lin ang="16200000" scaled="1"/>
            </a:gradFill>
            <a:ln w="38100" cap="flat">
              <a:solidFill>
                <a:schemeClr val="bg1"/>
              </a:solidFill>
              <a:prstDash val="solid"/>
              <a:miter lim="800000"/>
            </a:ln>
            <a:effectLst>
              <a:outerShdw blurRad="63500" sx="102000" sy="102000" algn="ctr" rotWithShape="0">
                <a:prstClr val="black">
                  <a:alpha val="40000"/>
                </a:prstClr>
              </a:outerShdw>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sp>
          <p:nvSpPr>
            <p:cNvPr id="57" name="Oval 9"/>
            <p:cNvSpPr>
              <a:spLocks noChangeArrowheads="1"/>
            </p:cNvSpPr>
            <p:nvPr/>
          </p:nvSpPr>
          <p:spPr bwMode="auto">
            <a:xfrm>
              <a:off x="1036850" y="2453588"/>
              <a:ext cx="1885004" cy="1895262"/>
            </a:xfrm>
            <a:prstGeom prst="ellipse">
              <a:avLst/>
            </a:prstGeom>
            <a:noFill/>
            <a:ln w="9525" cap="flat">
              <a:solidFill>
                <a:schemeClr val="bg1"/>
              </a:solidFill>
              <a:prstDash val="dash"/>
              <a:miter lim="800000"/>
            </a:ln>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grpSp>
      <p:sp>
        <p:nvSpPr>
          <p:cNvPr id="14" name="Rectangle 10"/>
          <p:cNvSpPr>
            <a:spLocks noChangeArrowheads="1"/>
          </p:cNvSpPr>
          <p:nvPr/>
        </p:nvSpPr>
        <p:spPr bwMode="auto">
          <a:xfrm>
            <a:off x="1346200" y="2636838"/>
            <a:ext cx="1223963" cy="1846262"/>
          </a:xfrm>
          <a:prstGeom prst="rect">
            <a:avLst/>
          </a:prstGeom>
          <a:noFill/>
          <a:ln w="9525">
            <a:noFill/>
            <a:miter lim="800000"/>
            <a:headEnd/>
            <a:tailEnd/>
          </a:ln>
        </p:spPr>
        <p:txBody>
          <a:bodyPr lIns="0" tIns="0" rIns="0" bIns="0">
            <a:spAutoFit/>
          </a:bodyPr>
          <a:lstStyle/>
          <a:p>
            <a:pPr algn="ctr" eaLnBrk="0" hangingPunct="0"/>
            <a:r>
              <a:rPr lang="en-US" altLang="zh-CN" sz="12000">
                <a:solidFill>
                  <a:srgbClr val="FFFFFF"/>
                </a:solidFill>
                <a:latin typeface="Lifeline JL"/>
                <a:ea typeface="微软雅黑"/>
                <a:cs typeface="微软雅黑"/>
              </a:rPr>
              <a:t>4</a:t>
            </a:r>
            <a:endParaRPr lang="zh-CN" altLang="zh-CN">
              <a:latin typeface="Lifeline JL"/>
            </a:endParaRPr>
          </a:p>
        </p:txBody>
      </p:sp>
    </p:spTree>
  </p:cSld>
  <p:clrMapOvr>
    <a:masterClrMapping/>
  </p:clrMapOvr>
  <p:transition spd="slow" advTm="575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31"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65538" name="组合 8"/>
          <p:cNvGrpSpPr>
            <a:grpSpLocks/>
          </p:cNvGrpSpPr>
          <p:nvPr/>
        </p:nvGrpSpPr>
        <p:grpSpPr bwMode="auto">
          <a:xfrm>
            <a:off x="436563" y="0"/>
            <a:ext cx="728662" cy="712788"/>
            <a:chOff x="436563" y="0"/>
            <a:chExt cx="728663" cy="713064"/>
          </a:xfrm>
        </p:grpSpPr>
        <p:sp>
          <p:nvSpPr>
            <p:cNvPr id="65543"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65544"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p:nvPr/>
        </p:nvSpPr>
        <p:spPr>
          <a:xfrm>
            <a:off x="1255713" y="785813"/>
            <a:ext cx="9451975" cy="1477962"/>
          </a:xfrm>
          <a:prstGeom prst="rect">
            <a:avLst/>
          </a:prstGeom>
        </p:spPr>
        <p:txBody>
          <a:bodyPr>
            <a:spAutoFit/>
          </a:bodyPr>
          <a:lstStyle/>
          <a:p>
            <a:pPr algn="ctr">
              <a:lnSpc>
                <a:spcPct val="150000"/>
              </a:lnSpc>
              <a:buFont typeface="Arial" panose="020B0604020202020204" pitchFamily="34" charset="0"/>
              <a:buNone/>
              <a:defRPr/>
            </a:pPr>
            <a:r>
              <a:rPr lang="zh-CN" altLang="en-US" sz="2000" b="1" dirty="0">
                <a:solidFill>
                  <a:srgbClr val="0066CC"/>
                </a:solidFill>
                <a:latin typeface="+mn-ea"/>
                <a:ea typeface="+mn-ea"/>
              </a:rPr>
              <a:t>国家税务总局</a:t>
            </a:r>
          </a:p>
          <a:p>
            <a:pPr algn="ctr">
              <a:lnSpc>
                <a:spcPct val="150000"/>
              </a:lnSpc>
              <a:buFont typeface="Arial" panose="020B0604020202020204" pitchFamily="34" charset="0"/>
              <a:buNone/>
              <a:defRPr/>
            </a:pPr>
            <a:r>
              <a:rPr lang="zh-CN" altLang="en-US" sz="2000" b="1" dirty="0">
                <a:solidFill>
                  <a:srgbClr val="CC0000"/>
                </a:solidFill>
                <a:latin typeface="+mn-ea"/>
                <a:ea typeface="+mn-ea"/>
              </a:rPr>
              <a:t>关于小规模纳税人免征增值税政策有关征管问题的公告</a:t>
            </a:r>
          </a:p>
          <a:p>
            <a:pPr algn="ctr">
              <a:lnSpc>
                <a:spcPct val="150000"/>
              </a:lnSpc>
              <a:buFont typeface="Arial" panose="020B0604020202020204" pitchFamily="34" charset="0"/>
              <a:buNone/>
              <a:defRPr/>
            </a:pPr>
            <a:r>
              <a:rPr lang="zh-CN" altLang="en-US" sz="2000" b="1" dirty="0">
                <a:solidFill>
                  <a:srgbClr val="333333"/>
                </a:solidFill>
                <a:latin typeface="+mn-ea"/>
                <a:ea typeface="+mn-ea"/>
              </a:rPr>
              <a:t>国家税务总局公告</a:t>
            </a:r>
            <a:r>
              <a:rPr lang="en-US" altLang="zh-CN" sz="2000" b="1" dirty="0">
                <a:solidFill>
                  <a:srgbClr val="333333"/>
                </a:solidFill>
                <a:latin typeface="+mn-ea"/>
                <a:ea typeface="+mn-ea"/>
              </a:rPr>
              <a:t>2019</a:t>
            </a:r>
            <a:r>
              <a:rPr lang="zh-CN" altLang="en-US" sz="2000" b="1" dirty="0">
                <a:solidFill>
                  <a:srgbClr val="333333"/>
                </a:solidFill>
                <a:latin typeface="+mn-ea"/>
                <a:ea typeface="+mn-ea"/>
              </a:rPr>
              <a:t>年第</a:t>
            </a:r>
            <a:r>
              <a:rPr lang="en-US" altLang="zh-CN" sz="2000" b="1" dirty="0">
                <a:solidFill>
                  <a:srgbClr val="333333"/>
                </a:solidFill>
                <a:latin typeface="+mn-ea"/>
                <a:ea typeface="+mn-ea"/>
              </a:rPr>
              <a:t>4</a:t>
            </a:r>
            <a:r>
              <a:rPr lang="zh-CN" altLang="en-US" sz="2000" b="1" dirty="0">
                <a:solidFill>
                  <a:srgbClr val="333333"/>
                </a:solidFill>
                <a:latin typeface="+mn-ea"/>
                <a:ea typeface="+mn-ea"/>
              </a:rPr>
              <a:t>号</a:t>
            </a:r>
          </a:p>
        </p:txBody>
      </p:sp>
      <p:sp>
        <p:nvSpPr>
          <p:cNvPr id="3" name="矩形 2"/>
          <p:cNvSpPr/>
          <p:nvPr/>
        </p:nvSpPr>
        <p:spPr>
          <a:xfrm>
            <a:off x="1104900" y="2349500"/>
            <a:ext cx="9963150" cy="1135063"/>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dirty="0">
                <a:latin typeface="+mn-ea"/>
                <a:ea typeface="+mn-ea"/>
              </a:rPr>
              <a:t>三、按固定期限纳税的小规模纳税人可以选择以</a:t>
            </a:r>
            <a:r>
              <a:rPr lang="en-US" altLang="zh-CN" sz="2400" dirty="0">
                <a:latin typeface="+mn-ea"/>
                <a:ea typeface="+mn-ea"/>
              </a:rPr>
              <a:t>1</a:t>
            </a:r>
            <a:r>
              <a:rPr lang="zh-CN" altLang="en-US" sz="2400" dirty="0">
                <a:latin typeface="+mn-ea"/>
                <a:ea typeface="+mn-ea"/>
              </a:rPr>
              <a:t>个月或</a:t>
            </a:r>
            <a:r>
              <a:rPr lang="en-US" altLang="zh-CN" sz="2400" dirty="0">
                <a:latin typeface="+mn-ea"/>
                <a:ea typeface="+mn-ea"/>
              </a:rPr>
              <a:t>1</a:t>
            </a:r>
            <a:r>
              <a:rPr lang="zh-CN" altLang="en-US" sz="2400" dirty="0">
                <a:latin typeface="+mn-ea"/>
                <a:ea typeface="+mn-ea"/>
              </a:rPr>
              <a:t>个季度为纳税期限，一经选择，一个会计年度内不得变更。</a:t>
            </a:r>
          </a:p>
        </p:txBody>
      </p:sp>
      <p:sp>
        <p:nvSpPr>
          <p:cNvPr id="65542" name="矩形 3"/>
          <p:cNvSpPr>
            <a:spLocks noChangeArrowheads="1"/>
          </p:cNvSpPr>
          <p:nvPr/>
        </p:nvSpPr>
        <p:spPr bwMode="auto">
          <a:xfrm>
            <a:off x="1182688" y="3644900"/>
            <a:ext cx="9885362" cy="2200275"/>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a:latin typeface="楷体"/>
                <a:ea typeface="楷体"/>
                <a:cs typeface="楷体"/>
              </a:rPr>
              <a:t>增值税小规模纳税人缴纳增值税、消费税、文化事业建设费，以及随增值税、消费税附征的城市维护建设税、教育费附加等税费，原则上实行按季申报。</a:t>
            </a:r>
            <a:endParaRPr lang="en-US" altLang="zh-CN" sz="2400">
              <a:latin typeface="楷体"/>
              <a:ea typeface="楷体"/>
              <a:cs typeface="楷体"/>
            </a:endParaRPr>
          </a:p>
          <a:p>
            <a:pPr indent="457200">
              <a:lnSpc>
                <a:spcPct val="150000"/>
              </a:lnSpc>
              <a:spcBef>
                <a:spcPts val="600"/>
              </a:spcBef>
              <a:buFont typeface="Arial" charset="0"/>
              <a:buNone/>
            </a:pPr>
            <a:r>
              <a:rPr lang="zh-CN" altLang="en-US" sz="1600" b="1">
                <a:latin typeface="楷体"/>
                <a:ea typeface="楷体"/>
                <a:cs typeface="楷体"/>
              </a:rPr>
              <a:t>国家税务总局</a:t>
            </a:r>
            <a:r>
              <a:rPr lang="en-US" altLang="zh-CN" sz="1600" b="1">
                <a:latin typeface="楷体"/>
                <a:ea typeface="楷体"/>
                <a:cs typeface="楷体"/>
              </a:rPr>
              <a:t>《</a:t>
            </a:r>
            <a:r>
              <a:rPr lang="zh-CN" altLang="en-US" sz="1600" b="1">
                <a:latin typeface="楷体"/>
                <a:ea typeface="楷体"/>
                <a:cs typeface="楷体"/>
              </a:rPr>
              <a:t>关于合理简并纳税人申报缴税次数的公告</a:t>
            </a:r>
            <a:r>
              <a:rPr lang="en-US" altLang="zh-CN" sz="1600" b="1">
                <a:latin typeface="楷体"/>
                <a:ea typeface="楷体"/>
                <a:cs typeface="楷体"/>
              </a:rPr>
              <a:t>》</a:t>
            </a:r>
            <a:r>
              <a:rPr lang="zh-CN" altLang="en-US" sz="1600" b="1">
                <a:latin typeface="楷体"/>
                <a:ea typeface="楷体"/>
                <a:cs typeface="楷体"/>
              </a:rPr>
              <a:t>（国家税务总局公告</a:t>
            </a:r>
            <a:r>
              <a:rPr lang="en-US" altLang="zh-CN" sz="1600" b="1">
                <a:latin typeface="楷体"/>
                <a:ea typeface="楷体"/>
                <a:cs typeface="楷体"/>
              </a:rPr>
              <a:t>2016</a:t>
            </a:r>
            <a:r>
              <a:rPr lang="zh-CN" altLang="en-US" sz="1600" b="1">
                <a:latin typeface="楷体"/>
                <a:ea typeface="楷体"/>
                <a:cs typeface="楷体"/>
              </a:rPr>
              <a:t>年第</a:t>
            </a:r>
            <a:r>
              <a:rPr lang="en-US" altLang="zh-CN" sz="1600" b="1">
                <a:latin typeface="楷体"/>
                <a:ea typeface="楷体"/>
                <a:cs typeface="楷体"/>
              </a:rPr>
              <a:t>6</a:t>
            </a:r>
            <a:r>
              <a:rPr lang="zh-CN" altLang="en-US" sz="1600" b="1">
                <a:latin typeface="楷体"/>
                <a:ea typeface="楷体"/>
                <a:cs typeface="楷体"/>
              </a:rPr>
              <a:t>号）</a:t>
            </a:r>
          </a:p>
        </p:txBody>
      </p:sp>
    </p:spTree>
  </p:cSld>
  <p:clrMapOvr>
    <a:masterClrMapping/>
  </p:clrMapOvr>
  <p:transition spd="slow" advTm="10692">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67586" name="组合 8"/>
          <p:cNvGrpSpPr>
            <a:grpSpLocks/>
          </p:cNvGrpSpPr>
          <p:nvPr/>
        </p:nvGrpSpPr>
        <p:grpSpPr bwMode="auto">
          <a:xfrm>
            <a:off x="436563" y="0"/>
            <a:ext cx="728662" cy="712788"/>
            <a:chOff x="436563" y="0"/>
            <a:chExt cx="728663" cy="713064"/>
          </a:xfrm>
        </p:grpSpPr>
        <p:sp>
          <p:nvSpPr>
            <p:cNvPr id="67589"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67590"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8" name="矩形 7"/>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7588" name="矩形 2"/>
          <p:cNvSpPr>
            <a:spLocks noChangeArrowheads="1"/>
          </p:cNvSpPr>
          <p:nvPr/>
        </p:nvSpPr>
        <p:spPr bwMode="auto">
          <a:xfrm>
            <a:off x="985838" y="692150"/>
            <a:ext cx="10082212" cy="3970338"/>
          </a:xfrm>
          <a:prstGeom prst="rect">
            <a:avLst/>
          </a:prstGeom>
          <a:noFill/>
          <a:ln w="9525">
            <a:noFill/>
            <a:miter lim="800000"/>
            <a:headEnd/>
            <a:tailEnd/>
          </a:ln>
        </p:spPr>
        <p:txBody>
          <a:bodyPr>
            <a:spAutoFit/>
          </a:bodyPr>
          <a:lstStyle/>
          <a:p>
            <a:pPr>
              <a:lnSpc>
                <a:spcPct val="150000"/>
              </a:lnSpc>
              <a:buFont typeface="Arial" charset="0"/>
              <a:buNone/>
            </a:pPr>
            <a:r>
              <a:rPr lang="zh-CN" altLang="en-US" sz="2400" b="1">
                <a:solidFill>
                  <a:srgbClr val="333333"/>
                </a:solidFill>
                <a:latin typeface="楷体"/>
                <a:ea typeface="楷体"/>
                <a:cs typeface="楷体"/>
              </a:rPr>
              <a:t>小规模纳税人，纳税期限不同，其享受免税政策的效果可能存在差异。</a:t>
            </a:r>
          </a:p>
          <a:p>
            <a:pPr>
              <a:lnSpc>
                <a:spcPct val="150000"/>
              </a:lnSpc>
              <a:buFont typeface="Arial" charset="0"/>
              <a:buNone/>
            </a:pPr>
            <a:r>
              <a:rPr lang="zh-CN" altLang="en-US" sz="2400" b="1">
                <a:solidFill>
                  <a:srgbClr val="333333"/>
                </a:solidFill>
                <a:latin typeface="楷体"/>
                <a:ea typeface="楷体"/>
                <a:cs typeface="楷体"/>
              </a:rPr>
              <a:t>　　</a:t>
            </a:r>
            <a:r>
              <a:rPr lang="zh-CN" altLang="en-US" sz="2400">
                <a:solidFill>
                  <a:srgbClr val="333333"/>
                </a:solidFill>
                <a:latin typeface="楷体"/>
                <a:ea typeface="楷体"/>
                <a:cs typeface="楷体"/>
              </a:rPr>
              <a:t>情况</a:t>
            </a:r>
            <a:r>
              <a:rPr lang="en-US" altLang="zh-CN" sz="2400">
                <a:solidFill>
                  <a:srgbClr val="333333"/>
                </a:solidFill>
                <a:latin typeface="楷体"/>
                <a:ea typeface="楷体"/>
                <a:cs typeface="楷体"/>
              </a:rPr>
              <a:t>1</a:t>
            </a:r>
            <a:r>
              <a:rPr lang="zh-CN" altLang="en-US" sz="2400">
                <a:solidFill>
                  <a:srgbClr val="333333"/>
                </a:solidFill>
                <a:latin typeface="楷体"/>
                <a:ea typeface="楷体"/>
                <a:cs typeface="楷体"/>
              </a:rPr>
              <a:t>：某小规模纳税人</a:t>
            </a:r>
            <a:r>
              <a:rPr lang="en-US" altLang="zh-CN" sz="2400">
                <a:solidFill>
                  <a:srgbClr val="333333"/>
                </a:solidFill>
                <a:latin typeface="楷体"/>
                <a:ea typeface="楷体"/>
                <a:cs typeface="楷体"/>
              </a:rPr>
              <a:t>2019</a:t>
            </a:r>
            <a:r>
              <a:rPr lang="zh-CN" altLang="en-US" sz="2400">
                <a:solidFill>
                  <a:srgbClr val="333333"/>
                </a:solidFill>
                <a:latin typeface="楷体"/>
                <a:ea typeface="楷体"/>
                <a:cs typeface="楷体"/>
              </a:rPr>
              <a:t>年</a:t>
            </a:r>
            <a:r>
              <a:rPr lang="en-US" altLang="zh-CN" sz="2400">
                <a:solidFill>
                  <a:srgbClr val="333333"/>
                </a:solidFill>
                <a:latin typeface="楷体"/>
                <a:ea typeface="楷体"/>
                <a:cs typeface="楷体"/>
              </a:rPr>
              <a:t>1-3</a:t>
            </a:r>
            <a:r>
              <a:rPr lang="zh-CN" altLang="en-US" sz="2400">
                <a:solidFill>
                  <a:srgbClr val="333333"/>
                </a:solidFill>
                <a:latin typeface="楷体"/>
                <a:ea typeface="楷体"/>
                <a:cs typeface="楷体"/>
              </a:rPr>
              <a:t>月的销售额分别是</a:t>
            </a:r>
            <a:r>
              <a:rPr lang="en-US" altLang="zh-CN" sz="2400">
                <a:solidFill>
                  <a:srgbClr val="333333"/>
                </a:solidFill>
                <a:latin typeface="楷体"/>
                <a:ea typeface="楷体"/>
                <a:cs typeface="楷体"/>
              </a:rPr>
              <a:t>5</a:t>
            </a:r>
            <a:r>
              <a:rPr lang="zh-CN" altLang="en-US" sz="2400">
                <a:solidFill>
                  <a:srgbClr val="333333"/>
                </a:solidFill>
                <a:latin typeface="楷体"/>
                <a:ea typeface="楷体"/>
                <a:cs typeface="楷体"/>
              </a:rPr>
              <a:t>万元、</a:t>
            </a:r>
            <a:r>
              <a:rPr lang="en-US" altLang="zh-CN" sz="2400">
                <a:solidFill>
                  <a:srgbClr val="333333"/>
                </a:solidFill>
                <a:latin typeface="楷体"/>
                <a:ea typeface="楷体"/>
                <a:cs typeface="楷体"/>
              </a:rPr>
              <a:t>11</a:t>
            </a:r>
            <a:r>
              <a:rPr lang="zh-CN" altLang="en-US" sz="2400">
                <a:solidFill>
                  <a:srgbClr val="333333"/>
                </a:solidFill>
                <a:latin typeface="楷体"/>
                <a:ea typeface="楷体"/>
                <a:cs typeface="楷体"/>
              </a:rPr>
              <a:t>万元和</a:t>
            </a:r>
            <a:r>
              <a:rPr lang="en-US" altLang="zh-CN" sz="2400">
                <a:solidFill>
                  <a:srgbClr val="333333"/>
                </a:solidFill>
                <a:latin typeface="楷体"/>
                <a:ea typeface="楷体"/>
                <a:cs typeface="楷体"/>
              </a:rPr>
              <a:t>12</a:t>
            </a:r>
            <a:r>
              <a:rPr lang="zh-CN" altLang="en-US" sz="2400">
                <a:solidFill>
                  <a:srgbClr val="333333"/>
                </a:solidFill>
                <a:latin typeface="楷体"/>
                <a:ea typeface="楷体"/>
                <a:cs typeface="楷体"/>
              </a:rPr>
              <a:t>万元。</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a:solidFill>
                  <a:srgbClr val="333333"/>
                </a:solidFill>
                <a:latin typeface="楷体"/>
                <a:ea typeface="楷体"/>
                <a:cs typeface="楷体"/>
              </a:rPr>
              <a:t>如果按月纳税，则只有</a:t>
            </a:r>
            <a:r>
              <a:rPr lang="en-US" altLang="zh-CN" sz="2400">
                <a:solidFill>
                  <a:srgbClr val="333333"/>
                </a:solidFill>
                <a:latin typeface="楷体"/>
                <a:ea typeface="楷体"/>
                <a:cs typeface="楷体"/>
              </a:rPr>
              <a:t>1</a:t>
            </a:r>
            <a:r>
              <a:rPr lang="zh-CN" altLang="en-US" sz="2400">
                <a:solidFill>
                  <a:srgbClr val="333333"/>
                </a:solidFill>
                <a:latin typeface="楷体"/>
                <a:ea typeface="楷体"/>
                <a:cs typeface="楷体"/>
              </a:rPr>
              <a:t>月的</a:t>
            </a:r>
            <a:r>
              <a:rPr lang="en-US" altLang="zh-CN" sz="2400">
                <a:solidFill>
                  <a:srgbClr val="333333"/>
                </a:solidFill>
                <a:latin typeface="楷体"/>
                <a:ea typeface="楷体"/>
                <a:cs typeface="楷体"/>
              </a:rPr>
              <a:t>5</a:t>
            </a:r>
            <a:r>
              <a:rPr lang="zh-CN" altLang="en-US" sz="2400">
                <a:solidFill>
                  <a:srgbClr val="333333"/>
                </a:solidFill>
                <a:latin typeface="楷体"/>
                <a:ea typeface="楷体"/>
                <a:cs typeface="楷体"/>
              </a:rPr>
              <a:t>万元能够享受免税；</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a:solidFill>
                  <a:srgbClr val="333333"/>
                </a:solidFill>
                <a:latin typeface="楷体"/>
                <a:ea typeface="楷体"/>
                <a:cs typeface="楷体"/>
              </a:rPr>
              <a:t>如果按季纳税，由于该季度销售额为</a:t>
            </a:r>
            <a:r>
              <a:rPr lang="en-US" altLang="zh-CN" sz="2400">
                <a:solidFill>
                  <a:srgbClr val="333333"/>
                </a:solidFill>
                <a:latin typeface="楷体"/>
                <a:ea typeface="楷体"/>
                <a:cs typeface="楷体"/>
              </a:rPr>
              <a:t>28</a:t>
            </a:r>
            <a:r>
              <a:rPr lang="zh-CN" altLang="en-US" sz="2400">
                <a:solidFill>
                  <a:srgbClr val="333333"/>
                </a:solidFill>
                <a:latin typeface="楷体"/>
                <a:ea typeface="楷体"/>
                <a:cs typeface="楷体"/>
              </a:rPr>
              <a:t>万元，未超过免税标准，因此，</a:t>
            </a:r>
            <a:r>
              <a:rPr lang="en-US" altLang="zh-CN" sz="2400">
                <a:solidFill>
                  <a:srgbClr val="333333"/>
                </a:solidFill>
                <a:latin typeface="楷体"/>
                <a:ea typeface="楷体"/>
                <a:cs typeface="楷体"/>
              </a:rPr>
              <a:t>28</a:t>
            </a:r>
            <a:r>
              <a:rPr lang="zh-CN" altLang="en-US" sz="2400">
                <a:solidFill>
                  <a:srgbClr val="333333"/>
                </a:solidFill>
                <a:latin typeface="楷体"/>
                <a:ea typeface="楷体"/>
                <a:cs typeface="楷体"/>
              </a:rPr>
              <a:t>万元全部能享受免税。</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a:solidFill>
                  <a:srgbClr val="333333"/>
                </a:solidFill>
                <a:latin typeface="楷体"/>
                <a:ea typeface="楷体"/>
                <a:cs typeface="楷体"/>
              </a:rPr>
              <a:t>在这种情况下，小规模纳税人更愿意实行按季纳税。</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1611313" y="2179638"/>
            <a:ext cx="9852025" cy="2535237"/>
          </a:xfrm>
          <a:prstGeom prst="roundRect">
            <a:avLst>
              <a:gd name="adj" fmla="val 50000"/>
            </a:avLst>
          </a:prstGeom>
          <a:solidFill>
            <a:srgbClr val="FFFFFF"/>
          </a:solidFill>
          <a:ln w="15875" cap="flat">
            <a:solidFill>
              <a:schemeClr val="bg1">
                <a:lumMod val="75000"/>
              </a:schemeClr>
            </a:solidFill>
            <a:prstDash val="solid"/>
            <a:miter lim="800000"/>
          </a:ln>
          <a:extLst>
            <a:ext uri="{AF507438-7753-43E0-B8FC-AC1667EBCBE1}"/>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0" y="2570163"/>
            <a:ext cx="1784350" cy="1644650"/>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1" name="TextBox 12"/>
          <p:cNvSpPr txBox="1">
            <a:spLocks noChangeArrowheads="1"/>
          </p:cNvSpPr>
          <p:nvPr/>
        </p:nvSpPr>
        <p:spPr bwMode="auto">
          <a:xfrm>
            <a:off x="3098800" y="2938463"/>
            <a:ext cx="7880350" cy="922337"/>
          </a:xfrm>
          <a:prstGeom prst="rect">
            <a:avLst/>
          </a:prstGeom>
          <a:noFill/>
          <a:ln w="9525">
            <a:noFill/>
            <a:miter lim="800000"/>
            <a:headEnd/>
            <a:tailEnd/>
          </a:ln>
        </p:spPr>
        <p:txBody>
          <a:bodyPr>
            <a:spAutoFit/>
          </a:bodyPr>
          <a:lstStyle/>
          <a:p>
            <a:pPr>
              <a:buFont typeface="Arial" charset="0"/>
              <a:buNone/>
            </a:pPr>
            <a:r>
              <a:rPr lang="zh-CN" altLang="en-US" sz="5400" b="1">
                <a:solidFill>
                  <a:schemeClr val="bg2"/>
                </a:solidFill>
                <a:latin typeface="微软雅黑"/>
                <a:ea typeface="微软雅黑"/>
                <a:cs typeface="微软雅黑"/>
              </a:rPr>
              <a:t>普惠性税收政策标准</a:t>
            </a:r>
          </a:p>
        </p:txBody>
      </p:sp>
      <p:grpSp>
        <p:nvGrpSpPr>
          <p:cNvPr id="16" name="组合 15"/>
          <p:cNvGrpSpPr>
            <a:grpSpLocks/>
          </p:cNvGrpSpPr>
          <p:nvPr/>
        </p:nvGrpSpPr>
        <p:grpSpPr bwMode="auto">
          <a:xfrm>
            <a:off x="950913" y="2452688"/>
            <a:ext cx="1976437" cy="1989137"/>
            <a:chOff x="950412" y="2360569"/>
            <a:chExt cx="2069514" cy="2081300"/>
          </a:xfrm>
        </p:grpSpPr>
        <p:sp>
          <p:nvSpPr>
            <p:cNvPr id="13" name="Oval 9"/>
            <p:cNvSpPr>
              <a:spLocks noChangeArrowheads="1"/>
            </p:cNvSpPr>
            <p:nvPr/>
          </p:nvSpPr>
          <p:spPr bwMode="auto">
            <a:xfrm>
              <a:off x="950412" y="2360569"/>
              <a:ext cx="2069514" cy="2081300"/>
            </a:xfrm>
            <a:prstGeom prst="ellipse">
              <a:avLst/>
            </a:prstGeom>
            <a:gradFill>
              <a:gsLst>
                <a:gs pos="0">
                  <a:srgbClr val="1F95BF"/>
                </a:gs>
                <a:gs pos="48000">
                  <a:schemeClr val="tx2"/>
                </a:gs>
                <a:gs pos="100000">
                  <a:srgbClr val="2EB0DE"/>
                </a:gs>
              </a:gsLst>
              <a:lin ang="16200000" scaled="1"/>
            </a:gradFill>
            <a:ln w="38100" cap="flat">
              <a:solidFill>
                <a:schemeClr val="bg1"/>
              </a:solidFill>
              <a:prstDash val="solid"/>
              <a:miter lim="800000"/>
            </a:ln>
            <a:effectLst>
              <a:outerShdw blurRad="63500" sx="102000" sy="102000" algn="ctr" rotWithShape="0">
                <a:prstClr val="black">
                  <a:alpha val="40000"/>
                </a:prstClr>
              </a:outerShdw>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sp>
          <p:nvSpPr>
            <p:cNvPr id="57" name="Oval 9"/>
            <p:cNvSpPr>
              <a:spLocks noChangeArrowheads="1"/>
            </p:cNvSpPr>
            <p:nvPr/>
          </p:nvSpPr>
          <p:spPr bwMode="auto">
            <a:xfrm>
              <a:off x="1036850" y="2453588"/>
              <a:ext cx="1885004" cy="1895262"/>
            </a:xfrm>
            <a:prstGeom prst="ellipse">
              <a:avLst/>
            </a:prstGeom>
            <a:noFill/>
            <a:ln w="9525" cap="flat">
              <a:solidFill>
                <a:schemeClr val="bg1"/>
              </a:solidFill>
              <a:prstDash val="dash"/>
              <a:miter lim="800000"/>
            </a:ln>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grpSp>
      <p:sp>
        <p:nvSpPr>
          <p:cNvPr id="14" name="Rectangle 10"/>
          <p:cNvSpPr>
            <a:spLocks noChangeArrowheads="1"/>
          </p:cNvSpPr>
          <p:nvPr/>
        </p:nvSpPr>
        <p:spPr bwMode="auto">
          <a:xfrm>
            <a:off x="1755775" y="2667000"/>
            <a:ext cx="361950" cy="1846263"/>
          </a:xfrm>
          <a:prstGeom prst="rect">
            <a:avLst/>
          </a:prstGeom>
          <a:noFill/>
          <a:ln w="9525">
            <a:noFill/>
            <a:miter lim="800000"/>
            <a:headEnd/>
            <a:tailEnd/>
          </a:ln>
        </p:spPr>
        <p:txBody>
          <a:bodyPr wrap="none" lIns="0" tIns="0" rIns="0" bIns="0">
            <a:spAutoFit/>
          </a:bodyPr>
          <a:lstStyle/>
          <a:p>
            <a:pPr algn="ctr" eaLnBrk="0" hangingPunct="0"/>
            <a:r>
              <a:rPr lang="en-US" altLang="zh-CN" sz="12000">
                <a:solidFill>
                  <a:srgbClr val="FFFFFF"/>
                </a:solidFill>
                <a:latin typeface="Lifeline JL"/>
                <a:ea typeface="微软雅黑"/>
                <a:cs typeface="微软雅黑"/>
              </a:rPr>
              <a:t>1</a:t>
            </a:r>
            <a:endParaRPr lang="zh-CN" altLang="zh-CN">
              <a:latin typeface="Lifeline JL"/>
            </a:endParaRPr>
          </a:p>
        </p:txBody>
      </p:sp>
    </p:spTree>
  </p:cSld>
  <p:clrMapOvr>
    <a:masterClrMapping/>
  </p:clrMapOvr>
  <p:transition spd="slow" advTm="575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31"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68610" name="组合 8"/>
          <p:cNvGrpSpPr>
            <a:grpSpLocks/>
          </p:cNvGrpSpPr>
          <p:nvPr/>
        </p:nvGrpSpPr>
        <p:grpSpPr bwMode="auto">
          <a:xfrm>
            <a:off x="436563" y="0"/>
            <a:ext cx="728662" cy="712788"/>
            <a:chOff x="436563" y="0"/>
            <a:chExt cx="728663" cy="713064"/>
          </a:xfrm>
        </p:grpSpPr>
        <p:sp>
          <p:nvSpPr>
            <p:cNvPr id="68613"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68614"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8" name="矩形 7"/>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8612" name="矩形 2"/>
          <p:cNvSpPr>
            <a:spLocks noChangeArrowheads="1"/>
          </p:cNvSpPr>
          <p:nvPr/>
        </p:nvSpPr>
        <p:spPr bwMode="auto">
          <a:xfrm>
            <a:off x="985838" y="692150"/>
            <a:ext cx="10082212" cy="3970338"/>
          </a:xfrm>
          <a:prstGeom prst="rect">
            <a:avLst/>
          </a:prstGeom>
          <a:noFill/>
          <a:ln w="9525">
            <a:noFill/>
            <a:miter lim="800000"/>
            <a:headEnd/>
            <a:tailEnd/>
          </a:ln>
        </p:spPr>
        <p:txBody>
          <a:bodyPr>
            <a:spAutoFit/>
          </a:bodyPr>
          <a:lstStyle/>
          <a:p>
            <a:pPr>
              <a:lnSpc>
                <a:spcPct val="150000"/>
              </a:lnSpc>
              <a:buFont typeface="Arial" charset="0"/>
              <a:buNone/>
            </a:pPr>
            <a:r>
              <a:rPr lang="zh-CN" altLang="en-US" sz="2400" b="1">
                <a:solidFill>
                  <a:srgbClr val="333333"/>
                </a:solidFill>
                <a:latin typeface="楷体"/>
                <a:ea typeface="楷体"/>
                <a:cs typeface="楷体"/>
              </a:rPr>
              <a:t>小规模纳税人，纳税期限不同，其享受免税政策的效果可能存在差异。</a:t>
            </a:r>
          </a:p>
          <a:p>
            <a:pPr>
              <a:lnSpc>
                <a:spcPct val="150000"/>
              </a:lnSpc>
              <a:buFont typeface="Arial" charset="0"/>
              <a:buNone/>
            </a:pPr>
            <a:r>
              <a:rPr lang="zh-CN" altLang="en-US" sz="2400" b="1">
                <a:solidFill>
                  <a:srgbClr val="333333"/>
                </a:solidFill>
                <a:latin typeface="楷体"/>
                <a:ea typeface="楷体"/>
                <a:cs typeface="楷体"/>
              </a:rPr>
              <a:t>　　</a:t>
            </a:r>
            <a:r>
              <a:rPr lang="zh-CN" altLang="en-US" sz="2400">
                <a:solidFill>
                  <a:srgbClr val="333333"/>
                </a:solidFill>
                <a:latin typeface="楷体"/>
                <a:ea typeface="楷体"/>
                <a:cs typeface="楷体"/>
              </a:rPr>
              <a:t>情况</a:t>
            </a:r>
            <a:r>
              <a:rPr lang="en-US" altLang="zh-CN" sz="2400">
                <a:solidFill>
                  <a:srgbClr val="333333"/>
                </a:solidFill>
                <a:latin typeface="楷体"/>
                <a:ea typeface="楷体"/>
                <a:cs typeface="楷体"/>
              </a:rPr>
              <a:t>2</a:t>
            </a:r>
            <a:r>
              <a:rPr lang="zh-CN" altLang="en-US" sz="2400">
                <a:solidFill>
                  <a:srgbClr val="333333"/>
                </a:solidFill>
                <a:latin typeface="楷体"/>
                <a:ea typeface="楷体"/>
                <a:cs typeface="楷体"/>
              </a:rPr>
              <a:t>：某小规模纳税人</a:t>
            </a:r>
            <a:r>
              <a:rPr lang="en-US" altLang="zh-CN" sz="2400">
                <a:solidFill>
                  <a:srgbClr val="333333"/>
                </a:solidFill>
                <a:latin typeface="楷体"/>
                <a:ea typeface="楷体"/>
                <a:cs typeface="楷体"/>
              </a:rPr>
              <a:t>2019</a:t>
            </a:r>
            <a:r>
              <a:rPr lang="zh-CN" altLang="en-US" sz="2400">
                <a:solidFill>
                  <a:srgbClr val="333333"/>
                </a:solidFill>
                <a:latin typeface="楷体"/>
                <a:ea typeface="楷体"/>
                <a:cs typeface="楷体"/>
              </a:rPr>
              <a:t>年</a:t>
            </a:r>
            <a:r>
              <a:rPr lang="en-US" altLang="zh-CN" sz="2400">
                <a:solidFill>
                  <a:srgbClr val="333333"/>
                </a:solidFill>
                <a:latin typeface="楷体"/>
                <a:ea typeface="楷体"/>
                <a:cs typeface="楷体"/>
              </a:rPr>
              <a:t>1-3</a:t>
            </a:r>
            <a:r>
              <a:rPr lang="zh-CN" altLang="en-US" sz="2400">
                <a:solidFill>
                  <a:srgbClr val="333333"/>
                </a:solidFill>
                <a:latin typeface="楷体"/>
                <a:ea typeface="楷体"/>
                <a:cs typeface="楷体"/>
              </a:rPr>
              <a:t>月的销售额分别是</a:t>
            </a:r>
            <a:r>
              <a:rPr lang="en-US" altLang="zh-CN" sz="2400">
                <a:solidFill>
                  <a:srgbClr val="333333"/>
                </a:solidFill>
                <a:latin typeface="楷体"/>
                <a:ea typeface="楷体"/>
                <a:cs typeface="楷体"/>
              </a:rPr>
              <a:t>8</a:t>
            </a:r>
            <a:r>
              <a:rPr lang="zh-CN" altLang="en-US" sz="2400">
                <a:solidFill>
                  <a:srgbClr val="333333"/>
                </a:solidFill>
                <a:latin typeface="楷体"/>
                <a:ea typeface="楷体"/>
                <a:cs typeface="楷体"/>
              </a:rPr>
              <a:t>万元、</a:t>
            </a:r>
            <a:r>
              <a:rPr lang="en-US" altLang="zh-CN" sz="2400">
                <a:solidFill>
                  <a:srgbClr val="333333"/>
                </a:solidFill>
                <a:latin typeface="楷体"/>
                <a:ea typeface="楷体"/>
                <a:cs typeface="楷体"/>
              </a:rPr>
              <a:t>11</a:t>
            </a:r>
            <a:r>
              <a:rPr lang="zh-CN" altLang="en-US" sz="2400">
                <a:solidFill>
                  <a:srgbClr val="333333"/>
                </a:solidFill>
                <a:latin typeface="楷体"/>
                <a:ea typeface="楷体"/>
                <a:cs typeface="楷体"/>
              </a:rPr>
              <a:t>万元和</a:t>
            </a:r>
            <a:r>
              <a:rPr lang="en-US" altLang="zh-CN" sz="2400">
                <a:solidFill>
                  <a:srgbClr val="333333"/>
                </a:solidFill>
                <a:latin typeface="楷体"/>
                <a:ea typeface="楷体"/>
                <a:cs typeface="楷体"/>
              </a:rPr>
              <a:t>12</a:t>
            </a:r>
            <a:r>
              <a:rPr lang="zh-CN" altLang="en-US" sz="2400">
                <a:solidFill>
                  <a:srgbClr val="333333"/>
                </a:solidFill>
                <a:latin typeface="楷体"/>
                <a:ea typeface="楷体"/>
                <a:cs typeface="楷体"/>
              </a:rPr>
              <a:t>万元</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a:solidFill>
                  <a:srgbClr val="333333"/>
                </a:solidFill>
                <a:latin typeface="楷体"/>
                <a:ea typeface="楷体"/>
                <a:cs typeface="楷体"/>
              </a:rPr>
              <a:t>如果按月纳税，</a:t>
            </a:r>
            <a:r>
              <a:rPr lang="en-US" altLang="zh-CN" sz="2400">
                <a:solidFill>
                  <a:srgbClr val="333333"/>
                </a:solidFill>
                <a:latin typeface="楷体"/>
                <a:ea typeface="楷体"/>
                <a:cs typeface="楷体"/>
              </a:rPr>
              <a:t>1</a:t>
            </a:r>
            <a:r>
              <a:rPr lang="zh-CN" altLang="en-US" sz="2400">
                <a:solidFill>
                  <a:srgbClr val="333333"/>
                </a:solidFill>
                <a:latin typeface="楷体"/>
                <a:ea typeface="楷体"/>
                <a:cs typeface="楷体"/>
              </a:rPr>
              <a:t>月份的</a:t>
            </a:r>
            <a:r>
              <a:rPr lang="en-US" altLang="zh-CN" sz="2400">
                <a:solidFill>
                  <a:srgbClr val="333333"/>
                </a:solidFill>
                <a:latin typeface="楷体"/>
                <a:ea typeface="楷体"/>
                <a:cs typeface="楷体"/>
              </a:rPr>
              <a:t>8</a:t>
            </a:r>
            <a:r>
              <a:rPr lang="zh-CN" altLang="en-US" sz="2400">
                <a:solidFill>
                  <a:srgbClr val="333333"/>
                </a:solidFill>
                <a:latin typeface="楷体"/>
                <a:ea typeface="楷体"/>
                <a:cs typeface="楷体"/>
              </a:rPr>
              <a:t>万元能够享受免税</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a:solidFill>
                  <a:srgbClr val="333333"/>
                </a:solidFill>
                <a:latin typeface="楷体"/>
                <a:ea typeface="楷体"/>
                <a:cs typeface="楷体"/>
              </a:rPr>
              <a:t>如果按季纳税，由于该季度销售额</a:t>
            </a:r>
            <a:r>
              <a:rPr lang="en-US" altLang="zh-CN" sz="2400">
                <a:solidFill>
                  <a:srgbClr val="333333"/>
                </a:solidFill>
                <a:latin typeface="楷体"/>
                <a:ea typeface="楷体"/>
                <a:cs typeface="楷体"/>
              </a:rPr>
              <a:t>31</a:t>
            </a:r>
            <a:r>
              <a:rPr lang="zh-CN" altLang="en-US" sz="2400">
                <a:solidFill>
                  <a:srgbClr val="333333"/>
                </a:solidFill>
                <a:latin typeface="楷体"/>
                <a:ea typeface="楷体"/>
                <a:cs typeface="楷体"/>
              </a:rPr>
              <a:t>万元已超过免税标准，因此，</a:t>
            </a:r>
            <a:r>
              <a:rPr lang="en-US" altLang="zh-CN" sz="2400">
                <a:solidFill>
                  <a:srgbClr val="333333"/>
                </a:solidFill>
                <a:latin typeface="楷体"/>
                <a:ea typeface="楷体"/>
                <a:cs typeface="楷体"/>
              </a:rPr>
              <a:t>31</a:t>
            </a:r>
            <a:r>
              <a:rPr lang="zh-CN" altLang="en-US" sz="2400">
                <a:solidFill>
                  <a:srgbClr val="333333"/>
                </a:solidFill>
                <a:latin typeface="楷体"/>
                <a:ea typeface="楷体"/>
                <a:cs typeface="楷体"/>
              </a:rPr>
              <a:t>万元均无法享受免税。</a:t>
            </a:r>
            <a:endParaRPr lang="en-US" altLang="zh-CN" sz="2400">
              <a:solidFill>
                <a:srgbClr val="333333"/>
              </a:solidFill>
              <a:latin typeface="楷体"/>
              <a:ea typeface="楷体"/>
              <a:cs typeface="楷体"/>
            </a:endParaRPr>
          </a:p>
          <a:p>
            <a:pPr>
              <a:lnSpc>
                <a:spcPct val="150000"/>
              </a:lnSpc>
              <a:buFont typeface="Arial" charset="0"/>
              <a:buNone/>
            </a:pPr>
            <a:r>
              <a:rPr lang="zh-CN" altLang="en-US" sz="2400">
                <a:solidFill>
                  <a:srgbClr val="333333"/>
                </a:solidFill>
                <a:latin typeface="楷体"/>
                <a:ea typeface="楷体"/>
                <a:cs typeface="楷体"/>
              </a:rPr>
              <a:t>在这种情况下，小规模纳税人更愿意实行按月纳税。</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69634" name="组合 8"/>
          <p:cNvGrpSpPr>
            <a:grpSpLocks/>
          </p:cNvGrpSpPr>
          <p:nvPr/>
        </p:nvGrpSpPr>
        <p:grpSpPr bwMode="auto">
          <a:xfrm>
            <a:off x="436563" y="0"/>
            <a:ext cx="728662" cy="712788"/>
            <a:chOff x="436563" y="0"/>
            <a:chExt cx="728663" cy="713064"/>
          </a:xfrm>
        </p:grpSpPr>
        <p:sp>
          <p:nvSpPr>
            <p:cNvPr id="69638"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69639"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8" name="矩形 7"/>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9636" name="矩形 1"/>
          <p:cNvSpPr>
            <a:spLocks noChangeArrowheads="1"/>
          </p:cNvSpPr>
          <p:nvPr/>
        </p:nvSpPr>
        <p:spPr bwMode="auto">
          <a:xfrm>
            <a:off x="1104900" y="1120775"/>
            <a:ext cx="10107613" cy="2308225"/>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zh-CN" sz="2400">
                <a:latin typeface="楷体"/>
                <a:ea typeface="楷体"/>
                <a:cs typeface="楷体"/>
              </a:rPr>
              <a:t>（一）“月改季”情形。小规模纳税人选择将按月申报变更为按季申报的，如果申请时间为本季度的第</a:t>
            </a:r>
            <a:r>
              <a:rPr lang="en-US" altLang="zh-CN" sz="2400">
                <a:latin typeface="楷体"/>
                <a:ea typeface="楷体"/>
                <a:cs typeface="楷体"/>
              </a:rPr>
              <a:t>1</a:t>
            </a:r>
            <a:r>
              <a:rPr lang="zh-CN" altLang="zh-CN" sz="2400">
                <a:latin typeface="楷体"/>
                <a:ea typeface="楷体"/>
                <a:cs typeface="楷体"/>
              </a:rPr>
              <a:t>个月，则按季申报自本季度起生效；如果申请时间为本季度第</a:t>
            </a:r>
            <a:r>
              <a:rPr lang="en-US" altLang="zh-CN" sz="2400">
                <a:latin typeface="楷体"/>
                <a:ea typeface="楷体"/>
                <a:cs typeface="楷体"/>
              </a:rPr>
              <a:t>2</a:t>
            </a:r>
            <a:r>
              <a:rPr lang="zh-CN" altLang="zh-CN" sz="2400">
                <a:latin typeface="楷体"/>
                <a:ea typeface="楷体"/>
                <a:cs typeface="楷体"/>
              </a:rPr>
              <a:t>个月或第</a:t>
            </a:r>
            <a:r>
              <a:rPr lang="en-US" altLang="zh-CN" sz="2400">
                <a:latin typeface="楷体"/>
                <a:ea typeface="楷体"/>
                <a:cs typeface="楷体"/>
              </a:rPr>
              <a:t>3</a:t>
            </a:r>
            <a:r>
              <a:rPr lang="zh-CN" altLang="zh-CN" sz="2400">
                <a:latin typeface="楷体"/>
                <a:ea typeface="楷体"/>
                <a:cs typeface="楷体"/>
              </a:rPr>
              <a:t>个月，则按季申报自下季初起生效，本季度继续实行按月申报。</a:t>
            </a:r>
            <a:endParaRPr lang="zh-CN" altLang="en-US" sz="2400">
              <a:latin typeface="楷体"/>
              <a:ea typeface="楷体"/>
              <a:cs typeface="楷体"/>
            </a:endParaRPr>
          </a:p>
        </p:txBody>
      </p:sp>
      <p:sp>
        <p:nvSpPr>
          <p:cNvPr id="69637" name="矩形 2"/>
          <p:cNvSpPr>
            <a:spLocks noChangeArrowheads="1"/>
          </p:cNvSpPr>
          <p:nvPr/>
        </p:nvSpPr>
        <p:spPr bwMode="auto">
          <a:xfrm>
            <a:off x="1244600" y="3500438"/>
            <a:ext cx="9967913" cy="2308225"/>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zh-CN" sz="2400">
                <a:latin typeface="楷体"/>
                <a:ea typeface="楷体"/>
                <a:cs typeface="楷体"/>
              </a:rPr>
              <a:t>（二）“季改月”情形。小规模纳税人选择将按季申报变更为按月申报的，如果申请时间为本季度的第</a:t>
            </a:r>
            <a:r>
              <a:rPr lang="en-US" altLang="zh-CN" sz="2400">
                <a:latin typeface="楷体"/>
                <a:ea typeface="楷体"/>
                <a:cs typeface="楷体"/>
              </a:rPr>
              <a:t>1</a:t>
            </a:r>
            <a:r>
              <a:rPr lang="zh-CN" altLang="zh-CN" sz="2400">
                <a:latin typeface="楷体"/>
                <a:ea typeface="楷体"/>
                <a:cs typeface="楷体"/>
              </a:rPr>
              <a:t>个月，则按月申报自本月起生效；如果申请时间为本季度第</a:t>
            </a:r>
            <a:r>
              <a:rPr lang="en-US" altLang="zh-CN" sz="2400">
                <a:latin typeface="楷体"/>
                <a:ea typeface="楷体"/>
                <a:cs typeface="楷体"/>
              </a:rPr>
              <a:t>2</a:t>
            </a:r>
            <a:r>
              <a:rPr lang="zh-CN" altLang="zh-CN" sz="2400">
                <a:latin typeface="楷体"/>
                <a:ea typeface="楷体"/>
                <a:cs typeface="楷体"/>
              </a:rPr>
              <a:t>个月或第</a:t>
            </a:r>
            <a:r>
              <a:rPr lang="en-US" altLang="zh-CN" sz="2400">
                <a:latin typeface="楷体"/>
                <a:ea typeface="楷体"/>
                <a:cs typeface="楷体"/>
              </a:rPr>
              <a:t>3</a:t>
            </a:r>
            <a:r>
              <a:rPr lang="zh-CN" altLang="zh-CN" sz="2400">
                <a:latin typeface="楷体"/>
                <a:ea typeface="楷体"/>
                <a:cs typeface="楷体"/>
              </a:rPr>
              <a:t>个月，则按月申报自下季初起生效，本季度继续实行按季申报。</a:t>
            </a:r>
            <a:endParaRPr lang="zh-CN" altLang="en-US" sz="2400">
              <a:latin typeface="楷体"/>
              <a:ea typeface="楷体"/>
              <a:cs typeface="楷体"/>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70658" name="组合 8"/>
          <p:cNvGrpSpPr>
            <a:grpSpLocks/>
          </p:cNvGrpSpPr>
          <p:nvPr/>
        </p:nvGrpSpPr>
        <p:grpSpPr bwMode="auto">
          <a:xfrm>
            <a:off x="436563" y="0"/>
            <a:ext cx="728662" cy="712788"/>
            <a:chOff x="436563" y="0"/>
            <a:chExt cx="728663" cy="713064"/>
          </a:xfrm>
        </p:grpSpPr>
        <p:sp>
          <p:nvSpPr>
            <p:cNvPr id="70661"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70662"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8" name="矩形 7"/>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70660" name="矩形 1"/>
          <p:cNvSpPr>
            <a:spLocks noChangeArrowheads="1"/>
          </p:cNvSpPr>
          <p:nvPr/>
        </p:nvSpPr>
        <p:spPr bwMode="auto">
          <a:xfrm>
            <a:off x="1104900" y="1033463"/>
            <a:ext cx="9963150" cy="4124325"/>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zh-CN" sz="2400" b="1">
                <a:latin typeface="楷体"/>
                <a:ea typeface="楷体"/>
                <a:cs typeface="楷体"/>
              </a:rPr>
              <a:t>【例</a:t>
            </a:r>
            <a:r>
              <a:rPr lang="en-US" altLang="zh-CN" sz="2400" b="1">
                <a:latin typeface="楷体"/>
                <a:ea typeface="楷体"/>
                <a:cs typeface="楷体"/>
              </a:rPr>
              <a:t>1</a:t>
            </a:r>
            <a:r>
              <a:rPr lang="zh-CN" altLang="zh-CN" sz="2400" b="1">
                <a:latin typeface="楷体"/>
                <a:ea typeface="楷体"/>
                <a:cs typeface="楷体"/>
              </a:rPr>
              <a:t>】原实行“按月申报”的纳税人，在</a:t>
            </a:r>
            <a:r>
              <a:rPr lang="en-US" altLang="zh-CN" sz="2400" b="1">
                <a:latin typeface="楷体"/>
                <a:ea typeface="楷体"/>
                <a:cs typeface="楷体"/>
              </a:rPr>
              <a:t>2019</a:t>
            </a:r>
            <a:r>
              <a:rPr lang="zh-CN" altLang="zh-CN" sz="2400" b="1">
                <a:latin typeface="楷体"/>
                <a:ea typeface="楷体"/>
                <a:cs typeface="楷体"/>
              </a:rPr>
              <a:t>年</a:t>
            </a:r>
            <a:r>
              <a:rPr lang="en-US" altLang="zh-CN" sz="2400" b="1">
                <a:latin typeface="楷体"/>
                <a:ea typeface="楷体"/>
                <a:cs typeface="楷体"/>
              </a:rPr>
              <a:t>1</a:t>
            </a:r>
            <a:r>
              <a:rPr lang="zh-CN" altLang="zh-CN" sz="2400" b="1">
                <a:latin typeface="楷体"/>
                <a:ea typeface="楷体"/>
                <a:cs typeface="楷体"/>
              </a:rPr>
              <a:t>月申请变更为“按季申报”，操作如下：</a:t>
            </a:r>
          </a:p>
          <a:p>
            <a:pPr indent="457200">
              <a:lnSpc>
                <a:spcPct val="150000"/>
              </a:lnSpc>
              <a:spcBef>
                <a:spcPts val="600"/>
              </a:spcBef>
              <a:buFont typeface="Arial" charset="0"/>
              <a:buNone/>
            </a:pPr>
            <a:r>
              <a:rPr lang="zh-CN" altLang="zh-CN" sz="2400">
                <a:latin typeface="楷体"/>
                <a:ea typeface="楷体"/>
                <a:cs typeface="楷体"/>
              </a:rPr>
              <a:t>　　</a:t>
            </a:r>
            <a:r>
              <a:rPr lang="en-US" altLang="zh-CN" sz="2400">
                <a:latin typeface="楷体"/>
                <a:ea typeface="楷体"/>
                <a:cs typeface="楷体"/>
              </a:rPr>
              <a:t>1.</a:t>
            </a:r>
            <a:r>
              <a:rPr lang="zh-CN" altLang="zh-CN" sz="2400">
                <a:latin typeface="楷体"/>
                <a:ea typeface="楷体"/>
                <a:cs typeface="楷体"/>
              </a:rPr>
              <a:t>税（费）种认定：将原“按月申报”的税种“认定有效期止”修改为</a:t>
            </a:r>
            <a:r>
              <a:rPr lang="en-US" altLang="zh-CN" sz="2400">
                <a:latin typeface="楷体"/>
                <a:ea typeface="楷体"/>
                <a:cs typeface="楷体"/>
              </a:rPr>
              <a:t>2018</a:t>
            </a:r>
            <a:r>
              <a:rPr lang="zh-CN" altLang="zh-CN" sz="2400">
                <a:latin typeface="楷体"/>
                <a:ea typeface="楷体"/>
                <a:cs typeface="楷体"/>
              </a:rPr>
              <a:t>年</a:t>
            </a:r>
            <a:r>
              <a:rPr lang="en-US" altLang="zh-CN" sz="2400">
                <a:latin typeface="楷体"/>
                <a:ea typeface="楷体"/>
                <a:cs typeface="楷体"/>
              </a:rPr>
              <a:t>12</a:t>
            </a:r>
            <a:r>
              <a:rPr lang="zh-CN" altLang="zh-CN" sz="2400">
                <a:latin typeface="楷体"/>
                <a:ea typeface="楷体"/>
                <a:cs typeface="楷体"/>
              </a:rPr>
              <a:t>月</a:t>
            </a:r>
            <a:r>
              <a:rPr lang="en-US" altLang="zh-CN" sz="2400">
                <a:latin typeface="楷体"/>
                <a:ea typeface="楷体"/>
                <a:cs typeface="楷体"/>
              </a:rPr>
              <a:t>31</a:t>
            </a:r>
            <a:r>
              <a:rPr lang="zh-CN" altLang="zh-CN" sz="2400">
                <a:latin typeface="楷体"/>
                <a:ea typeface="楷体"/>
                <a:cs typeface="楷体"/>
              </a:rPr>
              <a:t>日，并新增“认定有效期起”为</a:t>
            </a:r>
            <a:r>
              <a:rPr lang="en-US" altLang="zh-CN" sz="2400">
                <a:latin typeface="楷体"/>
                <a:ea typeface="楷体"/>
                <a:cs typeface="楷体"/>
              </a:rPr>
              <a:t>2019</a:t>
            </a:r>
            <a:r>
              <a:rPr lang="zh-CN" altLang="zh-CN" sz="2400">
                <a:latin typeface="楷体"/>
                <a:ea typeface="楷体"/>
                <a:cs typeface="楷体"/>
              </a:rPr>
              <a:t>年</a:t>
            </a:r>
            <a:r>
              <a:rPr lang="en-US" altLang="zh-CN" sz="2400">
                <a:latin typeface="楷体"/>
                <a:ea typeface="楷体"/>
                <a:cs typeface="楷体"/>
              </a:rPr>
              <a:t>1</a:t>
            </a:r>
            <a:r>
              <a:rPr lang="zh-CN" altLang="zh-CN" sz="2400">
                <a:latin typeface="楷体"/>
                <a:ea typeface="楷体"/>
                <a:cs typeface="楷体"/>
              </a:rPr>
              <a:t>月</a:t>
            </a:r>
            <a:r>
              <a:rPr lang="en-US" altLang="zh-CN" sz="2400">
                <a:latin typeface="楷体"/>
                <a:ea typeface="楷体"/>
                <a:cs typeface="楷体"/>
              </a:rPr>
              <a:t>1</a:t>
            </a:r>
            <a:r>
              <a:rPr lang="zh-CN" altLang="zh-CN" sz="2400">
                <a:latin typeface="楷体"/>
                <a:ea typeface="楷体"/>
                <a:cs typeface="楷体"/>
              </a:rPr>
              <a:t>日的“按季申报”税种认定信息。</a:t>
            </a:r>
          </a:p>
          <a:p>
            <a:pPr indent="457200">
              <a:lnSpc>
                <a:spcPct val="150000"/>
              </a:lnSpc>
              <a:spcBef>
                <a:spcPts val="600"/>
              </a:spcBef>
              <a:buFont typeface="Arial" charset="0"/>
              <a:buNone/>
            </a:pPr>
            <a:r>
              <a:rPr lang="zh-CN" altLang="zh-CN" sz="2400">
                <a:latin typeface="楷体"/>
                <a:ea typeface="楷体"/>
                <a:cs typeface="楷体"/>
              </a:rPr>
              <a:t>　　</a:t>
            </a:r>
            <a:r>
              <a:rPr lang="en-US" altLang="zh-CN" sz="2400">
                <a:latin typeface="楷体"/>
                <a:ea typeface="楷体"/>
                <a:cs typeface="楷体"/>
              </a:rPr>
              <a:t>2.</a:t>
            </a:r>
            <a:r>
              <a:rPr lang="zh-CN" altLang="zh-CN" sz="2400">
                <a:latin typeface="楷体"/>
                <a:ea typeface="楷体"/>
                <a:cs typeface="楷体"/>
              </a:rPr>
              <a:t>申报期限</a:t>
            </a:r>
            <a:r>
              <a:rPr lang="en-US" altLang="zh-CN" sz="2400">
                <a:latin typeface="楷体"/>
                <a:ea typeface="楷体"/>
                <a:cs typeface="楷体"/>
              </a:rPr>
              <a:t>: </a:t>
            </a:r>
            <a:r>
              <a:rPr lang="zh-CN" altLang="zh-CN" sz="2400">
                <a:latin typeface="楷体"/>
                <a:ea typeface="楷体"/>
                <a:cs typeface="楷体"/>
              </a:rPr>
              <a:t>纳税人应在</a:t>
            </a:r>
            <a:r>
              <a:rPr lang="en-US" altLang="zh-CN" sz="2400">
                <a:latin typeface="楷体"/>
                <a:ea typeface="楷体"/>
                <a:cs typeface="楷体"/>
              </a:rPr>
              <a:t>2019</a:t>
            </a:r>
            <a:r>
              <a:rPr lang="zh-CN" altLang="zh-CN" sz="2400">
                <a:latin typeface="楷体"/>
                <a:ea typeface="楷体"/>
                <a:cs typeface="楷体"/>
              </a:rPr>
              <a:t>年</a:t>
            </a:r>
            <a:r>
              <a:rPr lang="en-US" altLang="zh-CN" sz="2400">
                <a:latin typeface="楷体"/>
                <a:ea typeface="楷体"/>
                <a:cs typeface="楷体"/>
              </a:rPr>
              <a:t>4</a:t>
            </a:r>
            <a:r>
              <a:rPr lang="zh-CN" altLang="zh-CN" sz="2400">
                <a:latin typeface="楷体"/>
                <a:ea typeface="楷体"/>
                <a:cs typeface="楷体"/>
              </a:rPr>
              <a:t>月征期内申报“</a:t>
            </a:r>
            <a:r>
              <a:rPr lang="en-US" altLang="zh-CN" sz="2400">
                <a:latin typeface="楷体"/>
                <a:ea typeface="楷体"/>
                <a:cs typeface="楷体"/>
              </a:rPr>
              <a:t>2019</a:t>
            </a:r>
            <a:r>
              <a:rPr lang="zh-CN" altLang="zh-CN" sz="2400">
                <a:latin typeface="楷体"/>
                <a:ea typeface="楷体"/>
                <a:cs typeface="楷体"/>
              </a:rPr>
              <a:t>年</a:t>
            </a:r>
            <a:r>
              <a:rPr lang="en-US" altLang="zh-CN" sz="2400">
                <a:latin typeface="楷体"/>
                <a:ea typeface="楷体"/>
                <a:cs typeface="楷体"/>
              </a:rPr>
              <a:t>1</a:t>
            </a:r>
            <a:r>
              <a:rPr lang="zh-CN" altLang="zh-CN" sz="2400">
                <a:latin typeface="楷体"/>
                <a:ea typeface="楷体"/>
                <a:cs typeface="楷体"/>
              </a:rPr>
              <a:t>月</a:t>
            </a:r>
            <a:r>
              <a:rPr lang="en-US" altLang="zh-CN" sz="2400">
                <a:latin typeface="楷体"/>
                <a:ea typeface="楷体"/>
                <a:cs typeface="楷体"/>
              </a:rPr>
              <a:t>1</a:t>
            </a:r>
            <a:r>
              <a:rPr lang="zh-CN" altLang="zh-CN" sz="2400">
                <a:latin typeface="楷体"/>
                <a:ea typeface="楷体"/>
                <a:cs typeface="楷体"/>
              </a:rPr>
              <a:t>日至</a:t>
            </a:r>
            <a:r>
              <a:rPr lang="en-US" altLang="zh-CN" sz="2400">
                <a:latin typeface="楷体"/>
                <a:ea typeface="楷体"/>
                <a:cs typeface="楷体"/>
              </a:rPr>
              <a:t>2019</a:t>
            </a:r>
            <a:r>
              <a:rPr lang="zh-CN" altLang="zh-CN" sz="2400">
                <a:latin typeface="楷体"/>
                <a:ea typeface="楷体"/>
                <a:cs typeface="楷体"/>
              </a:rPr>
              <a:t>年</a:t>
            </a:r>
            <a:r>
              <a:rPr lang="en-US" altLang="zh-CN" sz="2400">
                <a:latin typeface="楷体"/>
                <a:ea typeface="楷体"/>
                <a:cs typeface="楷体"/>
              </a:rPr>
              <a:t>3</a:t>
            </a:r>
            <a:r>
              <a:rPr lang="zh-CN" altLang="zh-CN" sz="2400">
                <a:latin typeface="楷体"/>
                <a:ea typeface="楷体"/>
                <a:cs typeface="楷体"/>
              </a:rPr>
              <a:t>月</a:t>
            </a:r>
            <a:r>
              <a:rPr lang="en-US" altLang="zh-CN" sz="2400">
                <a:latin typeface="楷体"/>
                <a:ea typeface="楷体"/>
                <a:cs typeface="楷体"/>
              </a:rPr>
              <a:t>31</a:t>
            </a:r>
            <a:r>
              <a:rPr lang="zh-CN" altLang="zh-CN" sz="2400">
                <a:latin typeface="楷体"/>
                <a:ea typeface="楷体"/>
                <a:cs typeface="楷体"/>
              </a:rPr>
              <a:t>日”所属期的增值税。</a:t>
            </a:r>
            <a:endParaRPr lang="zh-CN" altLang="en-US" sz="2400">
              <a:latin typeface="楷体"/>
              <a:ea typeface="楷体"/>
              <a:cs typeface="楷体"/>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71682" name="组合 8"/>
          <p:cNvGrpSpPr>
            <a:grpSpLocks/>
          </p:cNvGrpSpPr>
          <p:nvPr/>
        </p:nvGrpSpPr>
        <p:grpSpPr bwMode="auto">
          <a:xfrm>
            <a:off x="436563" y="0"/>
            <a:ext cx="728662" cy="712788"/>
            <a:chOff x="436563" y="0"/>
            <a:chExt cx="728663" cy="713064"/>
          </a:xfrm>
        </p:grpSpPr>
        <p:sp>
          <p:nvSpPr>
            <p:cNvPr id="71685"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71686"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8" name="矩形 7"/>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71684" name="矩形 1"/>
          <p:cNvSpPr>
            <a:spLocks noChangeArrowheads="1"/>
          </p:cNvSpPr>
          <p:nvPr/>
        </p:nvSpPr>
        <p:spPr bwMode="auto">
          <a:xfrm>
            <a:off x="1104900" y="1033463"/>
            <a:ext cx="9963150" cy="4124325"/>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en-US" altLang="zh-CN" sz="2400" b="1">
                <a:latin typeface="楷体"/>
                <a:ea typeface="楷体"/>
                <a:cs typeface="楷体"/>
              </a:rPr>
              <a:t>【</a:t>
            </a:r>
            <a:r>
              <a:rPr lang="zh-CN" altLang="en-US" sz="2400" b="1">
                <a:latin typeface="楷体"/>
                <a:ea typeface="楷体"/>
                <a:cs typeface="楷体"/>
              </a:rPr>
              <a:t>例</a:t>
            </a:r>
            <a:r>
              <a:rPr lang="en-US" altLang="zh-CN" sz="2400" b="1">
                <a:latin typeface="楷体"/>
                <a:ea typeface="楷体"/>
                <a:cs typeface="楷体"/>
              </a:rPr>
              <a:t>2】</a:t>
            </a:r>
            <a:r>
              <a:rPr lang="zh-CN" altLang="en-US" sz="2400" b="1">
                <a:latin typeface="楷体"/>
                <a:ea typeface="楷体"/>
                <a:cs typeface="楷体"/>
              </a:rPr>
              <a:t>原实行“按月申报”的纳税人，在</a:t>
            </a:r>
            <a:r>
              <a:rPr lang="en-US" altLang="zh-CN" sz="2400" b="1">
                <a:latin typeface="楷体"/>
                <a:ea typeface="楷体"/>
                <a:cs typeface="楷体"/>
              </a:rPr>
              <a:t>2019</a:t>
            </a:r>
            <a:r>
              <a:rPr lang="zh-CN" altLang="en-US" sz="2400" b="1">
                <a:latin typeface="楷体"/>
                <a:ea typeface="楷体"/>
                <a:cs typeface="楷体"/>
              </a:rPr>
              <a:t>年</a:t>
            </a:r>
            <a:r>
              <a:rPr lang="en-US" altLang="zh-CN" sz="2400" b="1">
                <a:latin typeface="楷体"/>
                <a:ea typeface="楷体"/>
                <a:cs typeface="楷体"/>
              </a:rPr>
              <a:t>2</a:t>
            </a:r>
            <a:r>
              <a:rPr lang="zh-CN" altLang="en-US" sz="2400" b="1">
                <a:latin typeface="楷体"/>
                <a:ea typeface="楷体"/>
                <a:cs typeface="楷体"/>
              </a:rPr>
              <a:t>月或</a:t>
            </a:r>
            <a:r>
              <a:rPr lang="en-US" altLang="zh-CN" sz="2400" b="1">
                <a:latin typeface="楷体"/>
                <a:ea typeface="楷体"/>
                <a:cs typeface="楷体"/>
              </a:rPr>
              <a:t>3</a:t>
            </a:r>
            <a:r>
              <a:rPr lang="zh-CN" altLang="en-US" sz="2400" b="1">
                <a:latin typeface="楷体"/>
                <a:ea typeface="楷体"/>
                <a:cs typeface="楷体"/>
              </a:rPr>
              <a:t>月申请变更为“按季申报”，操作如下：</a:t>
            </a:r>
          </a:p>
          <a:p>
            <a:pPr indent="457200">
              <a:lnSpc>
                <a:spcPct val="150000"/>
              </a:lnSpc>
              <a:spcBef>
                <a:spcPts val="600"/>
              </a:spcBef>
              <a:buFont typeface="Arial" charset="0"/>
              <a:buNone/>
            </a:pPr>
            <a:r>
              <a:rPr lang="zh-CN" altLang="en-US" sz="2400" b="1">
                <a:latin typeface="楷体"/>
                <a:ea typeface="楷体"/>
                <a:cs typeface="楷体"/>
              </a:rPr>
              <a:t>　　</a:t>
            </a:r>
            <a:r>
              <a:rPr lang="en-US" altLang="zh-CN" sz="2400">
                <a:latin typeface="楷体"/>
                <a:ea typeface="楷体"/>
                <a:cs typeface="楷体"/>
              </a:rPr>
              <a:t>1.</a:t>
            </a:r>
            <a:r>
              <a:rPr lang="zh-CN" altLang="en-US" sz="2400">
                <a:latin typeface="楷体"/>
                <a:ea typeface="楷体"/>
                <a:cs typeface="楷体"/>
              </a:rPr>
              <a:t>税（费）种认定：将原“按月申报”的税种“认定有效期止”修改为</a:t>
            </a: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3</a:t>
            </a:r>
            <a:r>
              <a:rPr lang="zh-CN" altLang="en-US" sz="2400">
                <a:latin typeface="楷体"/>
                <a:ea typeface="楷体"/>
                <a:cs typeface="楷体"/>
              </a:rPr>
              <a:t>月</a:t>
            </a:r>
            <a:r>
              <a:rPr lang="en-US" altLang="zh-CN" sz="2400">
                <a:latin typeface="楷体"/>
                <a:ea typeface="楷体"/>
                <a:cs typeface="楷体"/>
              </a:rPr>
              <a:t>31</a:t>
            </a:r>
            <a:r>
              <a:rPr lang="zh-CN" altLang="en-US" sz="2400">
                <a:latin typeface="楷体"/>
                <a:ea typeface="楷体"/>
                <a:cs typeface="楷体"/>
              </a:rPr>
              <a:t>日，并新增“认定有效期起”为</a:t>
            </a: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4</a:t>
            </a:r>
            <a:r>
              <a:rPr lang="zh-CN" altLang="en-US" sz="2400">
                <a:latin typeface="楷体"/>
                <a:ea typeface="楷体"/>
                <a:cs typeface="楷体"/>
              </a:rPr>
              <a:t>月</a:t>
            </a:r>
            <a:r>
              <a:rPr lang="en-US" altLang="zh-CN" sz="2400">
                <a:latin typeface="楷体"/>
                <a:ea typeface="楷体"/>
                <a:cs typeface="楷体"/>
              </a:rPr>
              <a:t>1</a:t>
            </a:r>
            <a:r>
              <a:rPr lang="zh-CN" altLang="en-US" sz="2400">
                <a:latin typeface="楷体"/>
                <a:ea typeface="楷体"/>
                <a:cs typeface="楷体"/>
              </a:rPr>
              <a:t>日的“按季申报”税种认定信息。</a:t>
            </a:r>
          </a:p>
          <a:p>
            <a:pPr indent="457200">
              <a:lnSpc>
                <a:spcPct val="150000"/>
              </a:lnSpc>
              <a:spcBef>
                <a:spcPts val="600"/>
              </a:spcBef>
              <a:buFont typeface="Arial" charset="0"/>
              <a:buNone/>
            </a:pPr>
            <a:r>
              <a:rPr lang="zh-CN" altLang="en-US" sz="2400">
                <a:latin typeface="楷体"/>
                <a:ea typeface="楷体"/>
                <a:cs typeface="楷体"/>
              </a:rPr>
              <a:t>　　</a:t>
            </a:r>
            <a:r>
              <a:rPr lang="en-US" altLang="zh-CN" sz="2400">
                <a:latin typeface="楷体"/>
                <a:ea typeface="楷体"/>
                <a:cs typeface="楷体"/>
              </a:rPr>
              <a:t>2.</a:t>
            </a:r>
            <a:r>
              <a:rPr lang="zh-CN" altLang="en-US" sz="2400">
                <a:latin typeface="楷体"/>
                <a:ea typeface="楷体"/>
                <a:cs typeface="楷体"/>
              </a:rPr>
              <a:t>申报期限</a:t>
            </a:r>
            <a:r>
              <a:rPr lang="en-US" altLang="zh-CN" sz="2400">
                <a:latin typeface="楷体"/>
                <a:ea typeface="楷体"/>
                <a:cs typeface="楷体"/>
              </a:rPr>
              <a:t>: </a:t>
            </a:r>
            <a:r>
              <a:rPr lang="zh-CN" altLang="en-US" sz="2400">
                <a:latin typeface="楷体"/>
                <a:ea typeface="楷体"/>
                <a:cs typeface="楷体"/>
              </a:rPr>
              <a:t>纳税人</a:t>
            </a: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1</a:t>
            </a:r>
            <a:r>
              <a:rPr lang="zh-CN" altLang="en-US" sz="2400">
                <a:latin typeface="楷体"/>
                <a:ea typeface="楷体"/>
                <a:cs typeface="楷体"/>
              </a:rPr>
              <a:t>月至</a:t>
            </a: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3</a:t>
            </a:r>
            <a:r>
              <a:rPr lang="zh-CN" altLang="en-US" sz="2400">
                <a:latin typeface="楷体"/>
                <a:ea typeface="楷体"/>
                <a:cs typeface="楷体"/>
              </a:rPr>
              <a:t>月属期增值税仍实行“按月申报” ，并将在</a:t>
            </a: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4</a:t>
            </a:r>
            <a:r>
              <a:rPr lang="zh-CN" altLang="en-US" sz="2400">
                <a:latin typeface="楷体"/>
                <a:ea typeface="楷体"/>
                <a:cs typeface="楷体"/>
              </a:rPr>
              <a:t>月属期起实行“按季申报”。</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72706" name="组合 8"/>
          <p:cNvGrpSpPr>
            <a:grpSpLocks/>
          </p:cNvGrpSpPr>
          <p:nvPr/>
        </p:nvGrpSpPr>
        <p:grpSpPr bwMode="auto">
          <a:xfrm>
            <a:off x="436563" y="0"/>
            <a:ext cx="728662" cy="712788"/>
            <a:chOff x="436563" y="0"/>
            <a:chExt cx="728663" cy="713064"/>
          </a:xfrm>
        </p:grpSpPr>
        <p:sp>
          <p:nvSpPr>
            <p:cNvPr id="72709"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72710"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8" name="矩形 7"/>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72708" name="矩形 1"/>
          <p:cNvSpPr>
            <a:spLocks noChangeArrowheads="1"/>
          </p:cNvSpPr>
          <p:nvPr/>
        </p:nvSpPr>
        <p:spPr bwMode="auto">
          <a:xfrm>
            <a:off x="1104900" y="1033463"/>
            <a:ext cx="9963150" cy="4124325"/>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en-US" altLang="zh-CN" sz="2400" b="1">
                <a:latin typeface="楷体"/>
                <a:ea typeface="楷体"/>
                <a:cs typeface="楷体"/>
              </a:rPr>
              <a:t>【</a:t>
            </a:r>
            <a:r>
              <a:rPr lang="zh-CN" altLang="en-US" sz="2400" b="1">
                <a:latin typeface="楷体"/>
                <a:ea typeface="楷体"/>
                <a:cs typeface="楷体"/>
              </a:rPr>
              <a:t>例</a:t>
            </a:r>
            <a:r>
              <a:rPr lang="en-US" altLang="zh-CN" sz="2400" b="1">
                <a:latin typeface="楷体"/>
                <a:ea typeface="楷体"/>
                <a:cs typeface="楷体"/>
              </a:rPr>
              <a:t>3】</a:t>
            </a:r>
            <a:r>
              <a:rPr lang="zh-CN" altLang="en-US" sz="2400" b="1">
                <a:latin typeface="楷体"/>
                <a:ea typeface="楷体"/>
                <a:cs typeface="楷体"/>
              </a:rPr>
              <a:t>原实行“按季申报”的纳税人，在</a:t>
            </a:r>
            <a:r>
              <a:rPr lang="en-US" altLang="zh-CN" sz="2400" b="1">
                <a:latin typeface="楷体"/>
                <a:ea typeface="楷体"/>
                <a:cs typeface="楷体"/>
              </a:rPr>
              <a:t>2019</a:t>
            </a:r>
            <a:r>
              <a:rPr lang="zh-CN" altLang="en-US" sz="2400" b="1">
                <a:latin typeface="楷体"/>
                <a:ea typeface="楷体"/>
                <a:cs typeface="楷体"/>
              </a:rPr>
              <a:t>年</a:t>
            </a:r>
            <a:r>
              <a:rPr lang="en-US" altLang="zh-CN" sz="2400" b="1">
                <a:latin typeface="楷体"/>
                <a:ea typeface="楷体"/>
                <a:cs typeface="楷体"/>
              </a:rPr>
              <a:t>1</a:t>
            </a:r>
            <a:r>
              <a:rPr lang="zh-CN" altLang="en-US" sz="2400" b="1">
                <a:latin typeface="楷体"/>
                <a:ea typeface="楷体"/>
                <a:cs typeface="楷体"/>
              </a:rPr>
              <a:t>月申请变更为“按月申报”，操作如下：</a:t>
            </a:r>
          </a:p>
          <a:p>
            <a:pPr indent="457200">
              <a:lnSpc>
                <a:spcPct val="150000"/>
              </a:lnSpc>
              <a:spcBef>
                <a:spcPts val="600"/>
              </a:spcBef>
              <a:buFont typeface="Arial" charset="0"/>
              <a:buNone/>
            </a:pPr>
            <a:r>
              <a:rPr lang="zh-CN" altLang="en-US" sz="2400" b="1">
                <a:latin typeface="楷体"/>
                <a:ea typeface="楷体"/>
                <a:cs typeface="楷体"/>
              </a:rPr>
              <a:t>　　</a:t>
            </a:r>
            <a:r>
              <a:rPr lang="en-US" altLang="zh-CN" sz="2400">
                <a:latin typeface="楷体"/>
                <a:ea typeface="楷体"/>
                <a:cs typeface="楷体"/>
              </a:rPr>
              <a:t>1.</a:t>
            </a:r>
            <a:r>
              <a:rPr lang="zh-CN" altLang="en-US" sz="2400">
                <a:latin typeface="楷体"/>
                <a:ea typeface="楷体"/>
                <a:cs typeface="楷体"/>
              </a:rPr>
              <a:t>税（费）种认定：将原“按季申报”的税种“认定有效期止”修改为</a:t>
            </a:r>
            <a:r>
              <a:rPr lang="en-US" altLang="zh-CN" sz="2400">
                <a:latin typeface="楷体"/>
                <a:ea typeface="楷体"/>
                <a:cs typeface="楷体"/>
              </a:rPr>
              <a:t>2018</a:t>
            </a:r>
            <a:r>
              <a:rPr lang="zh-CN" altLang="en-US" sz="2400">
                <a:latin typeface="楷体"/>
                <a:ea typeface="楷体"/>
                <a:cs typeface="楷体"/>
              </a:rPr>
              <a:t>年</a:t>
            </a:r>
            <a:r>
              <a:rPr lang="en-US" altLang="zh-CN" sz="2400">
                <a:latin typeface="楷体"/>
                <a:ea typeface="楷体"/>
                <a:cs typeface="楷体"/>
              </a:rPr>
              <a:t>12</a:t>
            </a:r>
            <a:r>
              <a:rPr lang="zh-CN" altLang="en-US" sz="2400">
                <a:latin typeface="楷体"/>
                <a:ea typeface="楷体"/>
                <a:cs typeface="楷体"/>
              </a:rPr>
              <a:t>月</a:t>
            </a:r>
            <a:r>
              <a:rPr lang="en-US" altLang="zh-CN" sz="2400">
                <a:latin typeface="楷体"/>
                <a:ea typeface="楷体"/>
                <a:cs typeface="楷体"/>
              </a:rPr>
              <a:t>31</a:t>
            </a:r>
            <a:r>
              <a:rPr lang="zh-CN" altLang="en-US" sz="2400">
                <a:latin typeface="楷体"/>
                <a:ea typeface="楷体"/>
                <a:cs typeface="楷体"/>
              </a:rPr>
              <a:t>日，并新增“认定有效期起”为</a:t>
            </a: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1</a:t>
            </a:r>
            <a:r>
              <a:rPr lang="zh-CN" altLang="en-US" sz="2400">
                <a:latin typeface="楷体"/>
                <a:ea typeface="楷体"/>
                <a:cs typeface="楷体"/>
              </a:rPr>
              <a:t>月</a:t>
            </a:r>
            <a:r>
              <a:rPr lang="en-US" altLang="zh-CN" sz="2400">
                <a:latin typeface="楷体"/>
                <a:ea typeface="楷体"/>
                <a:cs typeface="楷体"/>
              </a:rPr>
              <a:t>1</a:t>
            </a:r>
            <a:r>
              <a:rPr lang="zh-CN" altLang="en-US" sz="2400">
                <a:latin typeface="楷体"/>
                <a:ea typeface="楷体"/>
                <a:cs typeface="楷体"/>
              </a:rPr>
              <a:t>日的“按月申报”税种认定信息。</a:t>
            </a:r>
          </a:p>
          <a:p>
            <a:pPr indent="457200">
              <a:lnSpc>
                <a:spcPct val="150000"/>
              </a:lnSpc>
              <a:spcBef>
                <a:spcPts val="600"/>
              </a:spcBef>
              <a:buFont typeface="Arial" charset="0"/>
              <a:buNone/>
            </a:pPr>
            <a:r>
              <a:rPr lang="zh-CN" altLang="en-US" sz="2400">
                <a:latin typeface="楷体"/>
                <a:ea typeface="楷体"/>
                <a:cs typeface="楷体"/>
              </a:rPr>
              <a:t>　　</a:t>
            </a:r>
            <a:r>
              <a:rPr lang="en-US" altLang="zh-CN" sz="2400">
                <a:latin typeface="楷体"/>
                <a:ea typeface="楷体"/>
                <a:cs typeface="楷体"/>
              </a:rPr>
              <a:t>2.</a:t>
            </a:r>
            <a:r>
              <a:rPr lang="zh-CN" altLang="en-US" sz="2400">
                <a:latin typeface="楷体"/>
                <a:ea typeface="楷体"/>
                <a:cs typeface="楷体"/>
              </a:rPr>
              <a:t>申报期限：纳税人在</a:t>
            </a: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2</a:t>
            </a:r>
            <a:r>
              <a:rPr lang="zh-CN" altLang="en-US" sz="2400">
                <a:latin typeface="楷体"/>
                <a:ea typeface="楷体"/>
                <a:cs typeface="楷体"/>
              </a:rPr>
              <a:t>月征期内申报“</a:t>
            </a: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1</a:t>
            </a:r>
            <a:r>
              <a:rPr lang="zh-CN" altLang="en-US" sz="2400">
                <a:latin typeface="楷体"/>
                <a:ea typeface="楷体"/>
                <a:cs typeface="楷体"/>
              </a:rPr>
              <a:t>月</a:t>
            </a:r>
            <a:r>
              <a:rPr lang="en-US" altLang="zh-CN" sz="2400">
                <a:latin typeface="楷体"/>
                <a:ea typeface="楷体"/>
                <a:cs typeface="楷体"/>
              </a:rPr>
              <a:t>1</a:t>
            </a:r>
            <a:r>
              <a:rPr lang="zh-CN" altLang="en-US" sz="2400">
                <a:latin typeface="楷体"/>
                <a:ea typeface="楷体"/>
                <a:cs typeface="楷体"/>
              </a:rPr>
              <a:t>日至</a:t>
            </a:r>
            <a:r>
              <a:rPr lang="en-US" altLang="zh-CN" sz="2400">
                <a:latin typeface="楷体"/>
                <a:ea typeface="楷体"/>
                <a:cs typeface="楷体"/>
              </a:rPr>
              <a:t>2019</a:t>
            </a:r>
            <a:r>
              <a:rPr lang="zh-CN" altLang="en-US" sz="2400">
                <a:latin typeface="楷体"/>
                <a:ea typeface="楷体"/>
                <a:cs typeface="楷体"/>
              </a:rPr>
              <a:t>年 </a:t>
            </a:r>
            <a:r>
              <a:rPr lang="en-US" altLang="zh-CN" sz="2400">
                <a:latin typeface="楷体"/>
                <a:ea typeface="楷体"/>
                <a:cs typeface="楷体"/>
              </a:rPr>
              <a:t>1</a:t>
            </a:r>
            <a:r>
              <a:rPr lang="zh-CN" altLang="en-US" sz="2400">
                <a:latin typeface="楷体"/>
                <a:ea typeface="楷体"/>
                <a:cs typeface="楷体"/>
              </a:rPr>
              <a:t>月</a:t>
            </a:r>
            <a:r>
              <a:rPr lang="en-US" altLang="zh-CN" sz="2400">
                <a:latin typeface="楷体"/>
                <a:ea typeface="楷体"/>
                <a:cs typeface="楷体"/>
              </a:rPr>
              <a:t>31</a:t>
            </a:r>
            <a:r>
              <a:rPr lang="zh-CN" altLang="en-US" sz="2400">
                <a:latin typeface="楷体"/>
                <a:ea typeface="楷体"/>
                <a:cs typeface="楷体"/>
              </a:rPr>
              <a:t>日”属期增值税。</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73730" name="组合 8"/>
          <p:cNvGrpSpPr>
            <a:grpSpLocks/>
          </p:cNvGrpSpPr>
          <p:nvPr/>
        </p:nvGrpSpPr>
        <p:grpSpPr bwMode="auto">
          <a:xfrm>
            <a:off x="436563" y="0"/>
            <a:ext cx="728662" cy="712788"/>
            <a:chOff x="436563" y="0"/>
            <a:chExt cx="728663" cy="713064"/>
          </a:xfrm>
        </p:grpSpPr>
        <p:sp>
          <p:nvSpPr>
            <p:cNvPr id="73733"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73734"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8" name="矩形 7"/>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73732" name="矩形 1"/>
          <p:cNvSpPr>
            <a:spLocks noChangeArrowheads="1"/>
          </p:cNvSpPr>
          <p:nvPr/>
        </p:nvSpPr>
        <p:spPr bwMode="auto">
          <a:xfrm>
            <a:off x="1104900" y="1033463"/>
            <a:ext cx="9963150" cy="4124325"/>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en-US" altLang="zh-CN" sz="2400" b="1">
                <a:latin typeface="楷体"/>
                <a:ea typeface="楷体"/>
                <a:cs typeface="楷体"/>
              </a:rPr>
              <a:t>【</a:t>
            </a:r>
            <a:r>
              <a:rPr lang="zh-CN" altLang="en-US" sz="2400" b="1">
                <a:latin typeface="楷体"/>
                <a:ea typeface="楷体"/>
                <a:cs typeface="楷体"/>
              </a:rPr>
              <a:t>例</a:t>
            </a:r>
            <a:r>
              <a:rPr lang="en-US" altLang="zh-CN" sz="2400" b="1">
                <a:latin typeface="楷体"/>
                <a:ea typeface="楷体"/>
                <a:cs typeface="楷体"/>
              </a:rPr>
              <a:t>4】</a:t>
            </a:r>
            <a:r>
              <a:rPr lang="zh-CN" altLang="en-US" sz="2400" b="1">
                <a:latin typeface="楷体"/>
                <a:ea typeface="楷体"/>
                <a:cs typeface="楷体"/>
              </a:rPr>
              <a:t>原实行“按季申报”的纳税人，在</a:t>
            </a:r>
            <a:r>
              <a:rPr lang="en-US" altLang="zh-CN" sz="2400" b="1">
                <a:latin typeface="楷体"/>
                <a:ea typeface="楷体"/>
                <a:cs typeface="楷体"/>
              </a:rPr>
              <a:t>2019</a:t>
            </a:r>
            <a:r>
              <a:rPr lang="zh-CN" altLang="en-US" sz="2400" b="1">
                <a:latin typeface="楷体"/>
                <a:ea typeface="楷体"/>
                <a:cs typeface="楷体"/>
              </a:rPr>
              <a:t>年</a:t>
            </a:r>
            <a:r>
              <a:rPr lang="en-US" altLang="zh-CN" sz="2400" b="1">
                <a:latin typeface="楷体"/>
                <a:ea typeface="楷体"/>
                <a:cs typeface="楷体"/>
              </a:rPr>
              <a:t>2</a:t>
            </a:r>
            <a:r>
              <a:rPr lang="zh-CN" altLang="en-US" sz="2400" b="1">
                <a:latin typeface="楷体"/>
                <a:ea typeface="楷体"/>
                <a:cs typeface="楷体"/>
              </a:rPr>
              <a:t>月或</a:t>
            </a:r>
            <a:r>
              <a:rPr lang="en-US" altLang="zh-CN" sz="2400" b="1">
                <a:latin typeface="楷体"/>
                <a:ea typeface="楷体"/>
                <a:cs typeface="楷体"/>
              </a:rPr>
              <a:t>3</a:t>
            </a:r>
            <a:r>
              <a:rPr lang="zh-CN" altLang="en-US" sz="2400" b="1">
                <a:latin typeface="楷体"/>
                <a:ea typeface="楷体"/>
                <a:cs typeface="楷体"/>
              </a:rPr>
              <a:t>月申请变更为“按月申报”，操作如下：</a:t>
            </a:r>
          </a:p>
          <a:p>
            <a:pPr indent="457200">
              <a:lnSpc>
                <a:spcPct val="150000"/>
              </a:lnSpc>
              <a:spcBef>
                <a:spcPts val="600"/>
              </a:spcBef>
              <a:buFont typeface="Arial" charset="0"/>
              <a:buNone/>
            </a:pPr>
            <a:r>
              <a:rPr lang="zh-CN" altLang="en-US" sz="2400" b="1">
                <a:latin typeface="楷体"/>
                <a:ea typeface="楷体"/>
                <a:cs typeface="楷体"/>
              </a:rPr>
              <a:t>　　</a:t>
            </a:r>
            <a:r>
              <a:rPr lang="en-US" altLang="zh-CN" sz="2400">
                <a:latin typeface="楷体"/>
                <a:ea typeface="楷体"/>
                <a:cs typeface="楷体"/>
              </a:rPr>
              <a:t>1.</a:t>
            </a:r>
            <a:r>
              <a:rPr lang="zh-CN" altLang="en-US" sz="2400">
                <a:latin typeface="楷体"/>
                <a:ea typeface="楷体"/>
                <a:cs typeface="楷体"/>
              </a:rPr>
              <a:t>税（费）种认定：将原“按季申报”的税种“认定有效期止”修改为</a:t>
            </a: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3</a:t>
            </a:r>
            <a:r>
              <a:rPr lang="zh-CN" altLang="en-US" sz="2400">
                <a:latin typeface="楷体"/>
                <a:ea typeface="楷体"/>
                <a:cs typeface="楷体"/>
              </a:rPr>
              <a:t>月</a:t>
            </a:r>
            <a:r>
              <a:rPr lang="en-US" altLang="zh-CN" sz="2400">
                <a:latin typeface="楷体"/>
                <a:ea typeface="楷体"/>
                <a:cs typeface="楷体"/>
              </a:rPr>
              <a:t>31</a:t>
            </a:r>
            <a:r>
              <a:rPr lang="zh-CN" altLang="en-US" sz="2400">
                <a:latin typeface="楷体"/>
                <a:ea typeface="楷体"/>
                <a:cs typeface="楷体"/>
              </a:rPr>
              <a:t>日，并新增认定有效期起”为</a:t>
            </a: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4</a:t>
            </a:r>
            <a:r>
              <a:rPr lang="zh-CN" altLang="en-US" sz="2400">
                <a:latin typeface="楷体"/>
                <a:ea typeface="楷体"/>
                <a:cs typeface="楷体"/>
              </a:rPr>
              <a:t>月</a:t>
            </a:r>
            <a:r>
              <a:rPr lang="en-US" altLang="zh-CN" sz="2400">
                <a:latin typeface="楷体"/>
                <a:ea typeface="楷体"/>
                <a:cs typeface="楷体"/>
              </a:rPr>
              <a:t>1</a:t>
            </a:r>
            <a:r>
              <a:rPr lang="zh-CN" altLang="en-US" sz="2400">
                <a:latin typeface="楷体"/>
                <a:ea typeface="楷体"/>
                <a:cs typeface="楷体"/>
              </a:rPr>
              <a:t>日的“按月申报”税种认定信息。</a:t>
            </a:r>
          </a:p>
          <a:p>
            <a:pPr indent="457200">
              <a:lnSpc>
                <a:spcPct val="150000"/>
              </a:lnSpc>
              <a:spcBef>
                <a:spcPts val="600"/>
              </a:spcBef>
              <a:buFont typeface="Arial" charset="0"/>
              <a:buNone/>
            </a:pPr>
            <a:r>
              <a:rPr lang="zh-CN" altLang="en-US" sz="2400">
                <a:latin typeface="楷体"/>
                <a:ea typeface="楷体"/>
                <a:cs typeface="楷体"/>
              </a:rPr>
              <a:t>　　</a:t>
            </a:r>
            <a:r>
              <a:rPr lang="en-US" altLang="zh-CN" sz="2400">
                <a:latin typeface="楷体"/>
                <a:ea typeface="楷体"/>
                <a:cs typeface="楷体"/>
              </a:rPr>
              <a:t>2.</a:t>
            </a:r>
            <a:r>
              <a:rPr lang="zh-CN" altLang="en-US" sz="2400">
                <a:latin typeface="楷体"/>
                <a:ea typeface="楷体"/>
                <a:cs typeface="楷体"/>
              </a:rPr>
              <a:t>申报期限：纳税人在</a:t>
            </a: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4</a:t>
            </a:r>
            <a:r>
              <a:rPr lang="zh-CN" altLang="en-US" sz="2400">
                <a:latin typeface="楷体"/>
                <a:ea typeface="楷体"/>
                <a:cs typeface="楷体"/>
              </a:rPr>
              <a:t>月征期内申报“</a:t>
            </a: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1</a:t>
            </a:r>
            <a:r>
              <a:rPr lang="zh-CN" altLang="en-US" sz="2400">
                <a:latin typeface="楷体"/>
                <a:ea typeface="楷体"/>
                <a:cs typeface="楷体"/>
              </a:rPr>
              <a:t>月</a:t>
            </a:r>
            <a:r>
              <a:rPr lang="en-US" altLang="zh-CN" sz="2400">
                <a:latin typeface="楷体"/>
                <a:ea typeface="楷体"/>
                <a:cs typeface="楷体"/>
              </a:rPr>
              <a:t>1</a:t>
            </a:r>
            <a:r>
              <a:rPr lang="zh-CN" altLang="en-US" sz="2400">
                <a:latin typeface="楷体"/>
                <a:ea typeface="楷体"/>
                <a:cs typeface="楷体"/>
              </a:rPr>
              <a:t>日至</a:t>
            </a:r>
            <a:r>
              <a:rPr lang="en-US" altLang="zh-CN" sz="2400">
                <a:latin typeface="楷体"/>
                <a:ea typeface="楷体"/>
                <a:cs typeface="楷体"/>
              </a:rPr>
              <a:t>2019</a:t>
            </a:r>
            <a:r>
              <a:rPr lang="zh-CN" altLang="en-US" sz="2400">
                <a:latin typeface="楷体"/>
                <a:ea typeface="楷体"/>
                <a:cs typeface="楷体"/>
              </a:rPr>
              <a:t>年 </a:t>
            </a:r>
            <a:r>
              <a:rPr lang="en-US" altLang="zh-CN" sz="2400">
                <a:latin typeface="楷体"/>
                <a:ea typeface="楷体"/>
                <a:cs typeface="楷体"/>
              </a:rPr>
              <a:t>3</a:t>
            </a:r>
            <a:r>
              <a:rPr lang="zh-CN" altLang="en-US" sz="2400">
                <a:latin typeface="楷体"/>
                <a:ea typeface="楷体"/>
                <a:cs typeface="楷体"/>
              </a:rPr>
              <a:t>月</a:t>
            </a:r>
            <a:r>
              <a:rPr lang="en-US" altLang="zh-CN" sz="2400">
                <a:latin typeface="楷体"/>
                <a:ea typeface="楷体"/>
                <a:cs typeface="楷体"/>
              </a:rPr>
              <a:t>31</a:t>
            </a:r>
            <a:r>
              <a:rPr lang="zh-CN" altLang="en-US" sz="2400">
                <a:latin typeface="楷体"/>
                <a:ea typeface="楷体"/>
                <a:cs typeface="楷体"/>
              </a:rPr>
              <a:t>日”属期增值税。</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1611313" y="2179638"/>
            <a:ext cx="9852025" cy="2535237"/>
          </a:xfrm>
          <a:prstGeom prst="roundRect">
            <a:avLst>
              <a:gd name="adj" fmla="val 50000"/>
            </a:avLst>
          </a:prstGeom>
          <a:solidFill>
            <a:srgbClr val="FFFFFF"/>
          </a:solidFill>
          <a:ln w="15875" cap="flat">
            <a:solidFill>
              <a:schemeClr val="bg1">
                <a:lumMod val="75000"/>
              </a:schemeClr>
            </a:solidFill>
            <a:prstDash val="solid"/>
            <a:miter lim="800000"/>
          </a:ln>
          <a:extLst>
            <a:ext uri="{AF507438-7753-43E0-B8FC-AC1667EBCBE1}"/>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0" y="2570163"/>
            <a:ext cx="1784350" cy="1644650"/>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1" name="TextBox 12"/>
          <p:cNvSpPr txBox="1">
            <a:spLocks noChangeArrowheads="1"/>
          </p:cNvSpPr>
          <p:nvPr/>
        </p:nvSpPr>
        <p:spPr bwMode="auto">
          <a:xfrm>
            <a:off x="3098800" y="2636838"/>
            <a:ext cx="7880350" cy="1754187"/>
          </a:xfrm>
          <a:prstGeom prst="rect">
            <a:avLst/>
          </a:prstGeom>
          <a:noFill/>
          <a:ln w="9525">
            <a:noFill/>
            <a:miter lim="800000"/>
            <a:headEnd/>
            <a:tailEnd/>
          </a:ln>
        </p:spPr>
        <p:txBody>
          <a:bodyPr>
            <a:spAutoFit/>
          </a:bodyPr>
          <a:lstStyle/>
          <a:p>
            <a:pPr>
              <a:buFont typeface="Arial" charset="0"/>
              <a:buNone/>
            </a:pPr>
            <a:r>
              <a:rPr lang="zh-CN" altLang="zh-CN" sz="5400" b="1">
                <a:latin typeface="微软雅黑"/>
                <a:ea typeface="微软雅黑"/>
                <a:cs typeface="微软雅黑"/>
              </a:rPr>
              <a:t>其他个人出租不动产免征增值税</a:t>
            </a:r>
            <a:endParaRPr lang="zh-CN" altLang="en-US" sz="5400" b="1">
              <a:latin typeface="微软雅黑"/>
              <a:ea typeface="微软雅黑"/>
              <a:cs typeface="微软雅黑"/>
            </a:endParaRPr>
          </a:p>
        </p:txBody>
      </p:sp>
      <p:grpSp>
        <p:nvGrpSpPr>
          <p:cNvPr id="16" name="组合 15"/>
          <p:cNvGrpSpPr>
            <a:grpSpLocks/>
          </p:cNvGrpSpPr>
          <p:nvPr/>
        </p:nvGrpSpPr>
        <p:grpSpPr bwMode="auto">
          <a:xfrm>
            <a:off x="950913" y="2452688"/>
            <a:ext cx="1976437" cy="1989137"/>
            <a:chOff x="950412" y="2360569"/>
            <a:chExt cx="2069514" cy="2081300"/>
          </a:xfrm>
        </p:grpSpPr>
        <p:sp>
          <p:nvSpPr>
            <p:cNvPr id="13" name="Oval 9"/>
            <p:cNvSpPr>
              <a:spLocks noChangeArrowheads="1"/>
            </p:cNvSpPr>
            <p:nvPr/>
          </p:nvSpPr>
          <p:spPr bwMode="auto">
            <a:xfrm>
              <a:off x="950412" y="2360569"/>
              <a:ext cx="2069514" cy="2081300"/>
            </a:xfrm>
            <a:prstGeom prst="ellipse">
              <a:avLst/>
            </a:prstGeom>
            <a:gradFill>
              <a:gsLst>
                <a:gs pos="0">
                  <a:srgbClr val="1F95BF"/>
                </a:gs>
                <a:gs pos="48000">
                  <a:schemeClr val="tx2"/>
                </a:gs>
                <a:gs pos="100000">
                  <a:srgbClr val="2EB0DE"/>
                </a:gs>
              </a:gsLst>
              <a:lin ang="16200000" scaled="1"/>
            </a:gradFill>
            <a:ln w="38100" cap="flat">
              <a:solidFill>
                <a:schemeClr val="bg1"/>
              </a:solidFill>
              <a:prstDash val="solid"/>
              <a:miter lim="800000"/>
            </a:ln>
            <a:effectLst>
              <a:outerShdw blurRad="63500" sx="102000" sy="102000" algn="ctr" rotWithShape="0">
                <a:prstClr val="black">
                  <a:alpha val="40000"/>
                </a:prstClr>
              </a:outerShdw>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sp>
          <p:nvSpPr>
            <p:cNvPr id="57" name="Oval 9"/>
            <p:cNvSpPr>
              <a:spLocks noChangeArrowheads="1"/>
            </p:cNvSpPr>
            <p:nvPr/>
          </p:nvSpPr>
          <p:spPr bwMode="auto">
            <a:xfrm>
              <a:off x="1036850" y="2453588"/>
              <a:ext cx="1885004" cy="1895262"/>
            </a:xfrm>
            <a:prstGeom prst="ellipse">
              <a:avLst/>
            </a:prstGeom>
            <a:noFill/>
            <a:ln w="9525" cap="flat">
              <a:solidFill>
                <a:schemeClr val="bg1"/>
              </a:solidFill>
              <a:prstDash val="dash"/>
              <a:miter lim="800000"/>
            </a:ln>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grpSp>
      <p:sp>
        <p:nvSpPr>
          <p:cNvPr id="14" name="Rectangle 10"/>
          <p:cNvSpPr>
            <a:spLocks noChangeArrowheads="1"/>
          </p:cNvSpPr>
          <p:nvPr/>
        </p:nvSpPr>
        <p:spPr bwMode="auto">
          <a:xfrm>
            <a:off x="1346200" y="2636838"/>
            <a:ext cx="1223963" cy="1846262"/>
          </a:xfrm>
          <a:prstGeom prst="rect">
            <a:avLst/>
          </a:prstGeom>
          <a:noFill/>
          <a:ln w="9525">
            <a:noFill/>
            <a:miter lim="800000"/>
            <a:headEnd/>
            <a:tailEnd/>
          </a:ln>
        </p:spPr>
        <p:txBody>
          <a:bodyPr lIns="0" tIns="0" rIns="0" bIns="0">
            <a:spAutoFit/>
          </a:bodyPr>
          <a:lstStyle/>
          <a:p>
            <a:pPr algn="ctr" eaLnBrk="0" hangingPunct="0"/>
            <a:r>
              <a:rPr lang="en-US" altLang="zh-CN" sz="12000">
                <a:solidFill>
                  <a:srgbClr val="FFFFFF"/>
                </a:solidFill>
                <a:latin typeface="Lifeline JL"/>
                <a:ea typeface="微软雅黑"/>
                <a:cs typeface="微软雅黑"/>
              </a:rPr>
              <a:t>5</a:t>
            </a:r>
            <a:endParaRPr lang="zh-CN" altLang="zh-CN">
              <a:latin typeface="Lifeline JL"/>
            </a:endParaRPr>
          </a:p>
        </p:txBody>
      </p:sp>
    </p:spTree>
  </p:cSld>
  <p:clrMapOvr>
    <a:masterClrMapping/>
  </p:clrMapOvr>
  <p:transition spd="slow" advTm="575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31"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76802" name="组合 8"/>
          <p:cNvGrpSpPr>
            <a:grpSpLocks/>
          </p:cNvGrpSpPr>
          <p:nvPr/>
        </p:nvGrpSpPr>
        <p:grpSpPr bwMode="auto">
          <a:xfrm>
            <a:off x="436563" y="0"/>
            <a:ext cx="728662" cy="712788"/>
            <a:chOff x="436563" y="0"/>
            <a:chExt cx="728663" cy="713064"/>
          </a:xfrm>
        </p:grpSpPr>
        <p:sp>
          <p:nvSpPr>
            <p:cNvPr id="76806"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76807"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p:nvPr/>
        </p:nvSpPr>
        <p:spPr>
          <a:xfrm>
            <a:off x="1255713" y="785813"/>
            <a:ext cx="9451975" cy="1477962"/>
          </a:xfrm>
          <a:prstGeom prst="rect">
            <a:avLst/>
          </a:prstGeom>
        </p:spPr>
        <p:txBody>
          <a:bodyPr>
            <a:spAutoFit/>
          </a:bodyPr>
          <a:lstStyle/>
          <a:p>
            <a:pPr algn="ctr">
              <a:lnSpc>
                <a:spcPct val="150000"/>
              </a:lnSpc>
              <a:buFont typeface="Arial" panose="020B0604020202020204" pitchFamily="34" charset="0"/>
              <a:buNone/>
              <a:defRPr/>
            </a:pPr>
            <a:r>
              <a:rPr lang="zh-CN" altLang="en-US" sz="2000" b="1" dirty="0">
                <a:solidFill>
                  <a:srgbClr val="0066CC"/>
                </a:solidFill>
                <a:latin typeface="+mn-ea"/>
                <a:ea typeface="+mn-ea"/>
              </a:rPr>
              <a:t>国家税务总局</a:t>
            </a:r>
          </a:p>
          <a:p>
            <a:pPr algn="ctr">
              <a:lnSpc>
                <a:spcPct val="150000"/>
              </a:lnSpc>
              <a:buFont typeface="Arial" panose="020B0604020202020204" pitchFamily="34" charset="0"/>
              <a:buNone/>
              <a:defRPr/>
            </a:pPr>
            <a:r>
              <a:rPr lang="zh-CN" altLang="en-US" sz="2000" b="1" dirty="0">
                <a:solidFill>
                  <a:srgbClr val="CC0000"/>
                </a:solidFill>
                <a:latin typeface="+mn-ea"/>
                <a:ea typeface="+mn-ea"/>
              </a:rPr>
              <a:t>关于小规模纳税人免征增值税政策有关征管问题的公告</a:t>
            </a:r>
          </a:p>
          <a:p>
            <a:pPr algn="ctr">
              <a:lnSpc>
                <a:spcPct val="150000"/>
              </a:lnSpc>
              <a:buFont typeface="Arial" panose="020B0604020202020204" pitchFamily="34" charset="0"/>
              <a:buNone/>
              <a:defRPr/>
            </a:pPr>
            <a:r>
              <a:rPr lang="zh-CN" altLang="en-US" dirty="0">
                <a:solidFill>
                  <a:srgbClr val="333333"/>
                </a:solidFill>
                <a:latin typeface="+mn-ea"/>
                <a:ea typeface="+mn-ea"/>
              </a:rPr>
              <a:t>国家税务总局公告</a:t>
            </a:r>
            <a:r>
              <a:rPr lang="en-US" altLang="zh-CN" dirty="0">
                <a:solidFill>
                  <a:srgbClr val="333333"/>
                </a:solidFill>
                <a:latin typeface="+mn-ea"/>
                <a:ea typeface="+mn-ea"/>
              </a:rPr>
              <a:t>2019</a:t>
            </a:r>
            <a:r>
              <a:rPr lang="zh-CN" altLang="en-US" dirty="0">
                <a:solidFill>
                  <a:srgbClr val="333333"/>
                </a:solidFill>
                <a:latin typeface="+mn-ea"/>
                <a:ea typeface="+mn-ea"/>
              </a:rPr>
              <a:t>年第</a:t>
            </a:r>
            <a:r>
              <a:rPr lang="en-US" altLang="zh-CN" dirty="0">
                <a:solidFill>
                  <a:srgbClr val="333333"/>
                </a:solidFill>
                <a:latin typeface="+mn-ea"/>
                <a:ea typeface="+mn-ea"/>
              </a:rPr>
              <a:t>4</a:t>
            </a:r>
            <a:r>
              <a:rPr lang="zh-CN" altLang="en-US" dirty="0">
                <a:solidFill>
                  <a:srgbClr val="333333"/>
                </a:solidFill>
                <a:latin typeface="+mn-ea"/>
                <a:ea typeface="+mn-ea"/>
              </a:rPr>
              <a:t>号</a:t>
            </a:r>
          </a:p>
        </p:txBody>
      </p:sp>
      <p:sp>
        <p:nvSpPr>
          <p:cNvPr id="7" name="矩形 6"/>
          <p:cNvSpPr/>
          <p:nvPr/>
        </p:nvSpPr>
        <p:spPr>
          <a:xfrm>
            <a:off x="1244600" y="2413000"/>
            <a:ext cx="9967913" cy="1689100"/>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dirty="0">
                <a:latin typeface="+mn-ea"/>
                <a:ea typeface="+mn-ea"/>
              </a:rPr>
              <a:t>四、</a:t>
            </a:r>
            <a:r>
              <a:rPr lang="en-US" altLang="zh-CN" sz="2400" dirty="0">
                <a:latin typeface="+mn-ea"/>
                <a:ea typeface="+mn-ea"/>
              </a:rPr>
              <a:t>《</a:t>
            </a:r>
            <a:r>
              <a:rPr lang="zh-CN" altLang="en-US" sz="2400" dirty="0">
                <a:latin typeface="+mn-ea"/>
                <a:ea typeface="+mn-ea"/>
              </a:rPr>
              <a:t>中华人民共和国增值税暂行条例实施细则</a:t>
            </a:r>
            <a:r>
              <a:rPr lang="en-US" altLang="zh-CN" sz="2400" dirty="0">
                <a:latin typeface="+mn-ea"/>
                <a:ea typeface="+mn-ea"/>
              </a:rPr>
              <a:t>》</a:t>
            </a:r>
            <a:r>
              <a:rPr lang="zh-CN" altLang="en-US" sz="2400" dirty="0">
                <a:latin typeface="+mn-ea"/>
                <a:ea typeface="+mn-ea"/>
              </a:rPr>
              <a:t>第九条所称的其他个人，采取一次性收取租金形式出租不动产取得的租金收入，可在对应的租赁期内平均分摊，分摊后的月租金收入未超过</a:t>
            </a:r>
            <a:r>
              <a:rPr lang="en-US" altLang="zh-CN" sz="2400" dirty="0">
                <a:latin typeface="+mn-ea"/>
                <a:ea typeface="+mn-ea"/>
              </a:rPr>
              <a:t>10</a:t>
            </a:r>
            <a:r>
              <a:rPr lang="zh-CN" altLang="en-US" sz="2400" dirty="0">
                <a:latin typeface="+mn-ea"/>
                <a:ea typeface="+mn-ea"/>
              </a:rPr>
              <a:t>万元的，免征增值税。</a:t>
            </a:r>
          </a:p>
        </p:txBody>
      </p:sp>
    </p:spTree>
  </p:cSld>
  <p:clrMapOvr>
    <a:masterClrMapping/>
  </p:clrMapOvr>
  <p:transition spd="slow" advTm="10692">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bwMode="auto">
          <a:xfrm>
            <a:off x="1611313" y="2179638"/>
            <a:ext cx="9852025" cy="2535237"/>
          </a:xfrm>
          <a:prstGeom prst="roundRect">
            <a:avLst>
              <a:gd name="adj" fmla="val 50000"/>
            </a:avLst>
          </a:prstGeom>
          <a:solidFill>
            <a:srgbClr val="FFFFFF"/>
          </a:solidFill>
          <a:ln w="15875" cap="flat">
            <a:solidFill>
              <a:schemeClr val="bg1">
                <a:lumMod val="75000"/>
              </a:schemeClr>
            </a:solidFill>
            <a:prstDash val="solid"/>
            <a:miter lim="800000"/>
          </a:ln>
          <a:extLst>
            <a:ext uri="{AF507438-7753-43E0-B8FC-AC1667EBCBE1}"/>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0" y="2570163"/>
            <a:ext cx="1784350" cy="1644650"/>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1" name="TextBox 12"/>
          <p:cNvSpPr txBox="1">
            <a:spLocks noChangeArrowheads="1"/>
          </p:cNvSpPr>
          <p:nvPr/>
        </p:nvSpPr>
        <p:spPr bwMode="auto">
          <a:xfrm>
            <a:off x="2930525" y="2997200"/>
            <a:ext cx="8616950" cy="922338"/>
          </a:xfrm>
          <a:prstGeom prst="rect">
            <a:avLst/>
          </a:prstGeom>
          <a:noFill/>
          <a:ln w="9525">
            <a:noFill/>
            <a:miter lim="800000"/>
            <a:headEnd/>
            <a:tailEnd/>
          </a:ln>
        </p:spPr>
        <p:txBody>
          <a:bodyPr>
            <a:spAutoFit/>
          </a:bodyPr>
          <a:lstStyle/>
          <a:p>
            <a:pPr>
              <a:buFont typeface="Arial" charset="0"/>
              <a:buNone/>
            </a:pPr>
            <a:r>
              <a:rPr lang="zh-CN" altLang="en-US" sz="5400" b="1">
                <a:solidFill>
                  <a:schemeClr val="bg2"/>
                </a:solidFill>
                <a:latin typeface="微软雅黑"/>
                <a:ea typeface="微软雅黑"/>
                <a:cs typeface="微软雅黑"/>
              </a:rPr>
              <a:t>如何转登记为小规模纳税人</a:t>
            </a:r>
          </a:p>
        </p:txBody>
      </p:sp>
      <p:grpSp>
        <p:nvGrpSpPr>
          <p:cNvPr id="16" name="组合 15"/>
          <p:cNvGrpSpPr>
            <a:grpSpLocks/>
          </p:cNvGrpSpPr>
          <p:nvPr/>
        </p:nvGrpSpPr>
        <p:grpSpPr bwMode="auto">
          <a:xfrm>
            <a:off x="950913" y="2452688"/>
            <a:ext cx="1976437" cy="1989137"/>
            <a:chOff x="950412" y="2360569"/>
            <a:chExt cx="2069514" cy="2081300"/>
          </a:xfrm>
        </p:grpSpPr>
        <p:sp>
          <p:nvSpPr>
            <p:cNvPr id="13" name="Oval 9"/>
            <p:cNvSpPr>
              <a:spLocks noChangeArrowheads="1"/>
            </p:cNvSpPr>
            <p:nvPr/>
          </p:nvSpPr>
          <p:spPr bwMode="auto">
            <a:xfrm>
              <a:off x="950412" y="2360569"/>
              <a:ext cx="2069514" cy="2081300"/>
            </a:xfrm>
            <a:prstGeom prst="ellipse">
              <a:avLst/>
            </a:prstGeom>
            <a:gradFill>
              <a:gsLst>
                <a:gs pos="0">
                  <a:srgbClr val="1F95BF"/>
                </a:gs>
                <a:gs pos="48000">
                  <a:schemeClr val="tx2"/>
                </a:gs>
                <a:gs pos="100000">
                  <a:srgbClr val="2EB0DE"/>
                </a:gs>
              </a:gsLst>
              <a:lin ang="16200000" scaled="1"/>
            </a:gradFill>
            <a:ln w="38100" cap="flat">
              <a:solidFill>
                <a:schemeClr val="bg1"/>
              </a:solidFill>
              <a:prstDash val="solid"/>
              <a:miter lim="800000"/>
            </a:ln>
            <a:effectLst>
              <a:outerShdw blurRad="63500" sx="102000" sy="102000" algn="ctr" rotWithShape="0">
                <a:prstClr val="black">
                  <a:alpha val="40000"/>
                </a:prstClr>
              </a:outerShdw>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sp>
          <p:nvSpPr>
            <p:cNvPr id="57" name="Oval 9"/>
            <p:cNvSpPr>
              <a:spLocks noChangeArrowheads="1"/>
            </p:cNvSpPr>
            <p:nvPr/>
          </p:nvSpPr>
          <p:spPr bwMode="auto">
            <a:xfrm>
              <a:off x="1036850" y="2453588"/>
              <a:ext cx="1885004" cy="1895262"/>
            </a:xfrm>
            <a:prstGeom prst="ellipse">
              <a:avLst/>
            </a:prstGeom>
            <a:noFill/>
            <a:ln w="9525" cap="flat">
              <a:solidFill>
                <a:schemeClr val="bg1"/>
              </a:solidFill>
              <a:prstDash val="dash"/>
              <a:miter lim="800000"/>
            </a:ln>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grpSp>
      <p:sp>
        <p:nvSpPr>
          <p:cNvPr id="14" name="Rectangle 10"/>
          <p:cNvSpPr>
            <a:spLocks noChangeArrowheads="1"/>
          </p:cNvSpPr>
          <p:nvPr/>
        </p:nvSpPr>
        <p:spPr bwMode="auto">
          <a:xfrm>
            <a:off x="1130300" y="2667000"/>
            <a:ext cx="1512888" cy="1846263"/>
          </a:xfrm>
          <a:prstGeom prst="rect">
            <a:avLst/>
          </a:prstGeom>
          <a:noFill/>
          <a:ln w="9525">
            <a:noFill/>
            <a:miter lim="800000"/>
            <a:headEnd/>
            <a:tailEnd/>
          </a:ln>
        </p:spPr>
        <p:txBody>
          <a:bodyPr lIns="0" tIns="0" rIns="0" bIns="0">
            <a:spAutoFit/>
          </a:bodyPr>
          <a:lstStyle/>
          <a:p>
            <a:pPr algn="ctr" eaLnBrk="0" hangingPunct="0"/>
            <a:r>
              <a:rPr lang="en-US" altLang="zh-CN" sz="12000">
                <a:solidFill>
                  <a:srgbClr val="FFFFFF"/>
                </a:solidFill>
                <a:latin typeface="Lifeline JL"/>
                <a:ea typeface="微软雅黑"/>
                <a:cs typeface="微软雅黑"/>
              </a:rPr>
              <a:t>6</a:t>
            </a:r>
            <a:endParaRPr lang="zh-CN" altLang="zh-CN">
              <a:latin typeface="Lifeline JL"/>
            </a:endParaRPr>
          </a:p>
        </p:txBody>
      </p:sp>
    </p:spTree>
  </p:cSld>
  <p:clrMapOvr>
    <a:masterClrMapping/>
  </p:clrMapOvr>
  <p:transition spd="slow" advTm="575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31"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80898" name="组合 8"/>
          <p:cNvGrpSpPr>
            <a:grpSpLocks/>
          </p:cNvGrpSpPr>
          <p:nvPr/>
        </p:nvGrpSpPr>
        <p:grpSpPr bwMode="auto">
          <a:xfrm>
            <a:off x="436563" y="0"/>
            <a:ext cx="728662" cy="712788"/>
            <a:chOff x="436563" y="0"/>
            <a:chExt cx="728663" cy="713064"/>
          </a:xfrm>
        </p:grpSpPr>
        <p:sp>
          <p:nvSpPr>
            <p:cNvPr id="80904"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80905"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p:nvPr/>
        </p:nvSpPr>
        <p:spPr>
          <a:xfrm>
            <a:off x="1255713" y="785813"/>
            <a:ext cx="9451975" cy="1477962"/>
          </a:xfrm>
          <a:prstGeom prst="rect">
            <a:avLst/>
          </a:prstGeom>
        </p:spPr>
        <p:txBody>
          <a:bodyPr>
            <a:spAutoFit/>
          </a:bodyPr>
          <a:lstStyle/>
          <a:p>
            <a:pPr algn="ctr">
              <a:lnSpc>
                <a:spcPct val="150000"/>
              </a:lnSpc>
              <a:buFont typeface="Arial" panose="020B0604020202020204" pitchFamily="34" charset="0"/>
              <a:buNone/>
              <a:defRPr/>
            </a:pPr>
            <a:r>
              <a:rPr lang="zh-CN" altLang="en-US" sz="2000" b="1" dirty="0">
                <a:solidFill>
                  <a:srgbClr val="0066CC"/>
                </a:solidFill>
                <a:latin typeface="+mn-ea"/>
                <a:ea typeface="+mn-ea"/>
              </a:rPr>
              <a:t>国家税务总局</a:t>
            </a:r>
          </a:p>
          <a:p>
            <a:pPr algn="ctr">
              <a:lnSpc>
                <a:spcPct val="150000"/>
              </a:lnSpc>
              <a:buFont typeface="Arial" panose="020B0604020202020204" pitchFamily="34" charset="0"/>
              <a:buNone/>
              <a:defRPr/>
            </a:pPr>
            <a:r>
              <a:rPr lang="zh-CN" altLang="en-US" sz="2000" b="1" dirty="0">
                <a:solidFill>
                  <a:srgbClr val="CC0000"/>
                </a:solidFill>
                <a:latin typeface="+mn-ea"/>
                <a:ea typeface="+mn-ea"/>
              </a:rPr>
              <a:t>关于小规模纳税人免征增值税政策有关征管问题的公告</a:t>
            </a:r>
          </a:p>
          <a:p>
            <a:pPr algn="ctr">
              <a:lnSpc>
                <a:spcPct val="150000"/>
              </a:lnSpc>
              <a:buFont typeface="Arial" panose="020B0604020202020204" pitchFamily="34" charset="0"/>
              <a:buNone/>
              <a:defRPr/>
            </a:pPr>
            <a:r>
              <a:rPr lang="zh-CN" altLang="en-US" dirty="0">
                <a:solidFill>
                  <a:srgbClr val="333333"/>
                </a:solidFill>
                <a:latin typeface="+mn-ea"/>
                <a:ea typeface="+mn-ea"/>
              </a:rPr>
              <a:t>国家税务总局公告</a:t>
            </a:r>
            <a:r>
              <a:rPr lang="en-US" altLang="zh-CN" dirty="0">
                <a:solidFill>
                  <a:srgbClr val="333333"/>
                </a:solidFill>
                <a:latin typeface="+mn-ea"/>
                <a:ea typeface="+mn-ea"/>
              </a:rPr>
              <a:t>2019</a:t>
            </a:r>
            <a:r>
              <a:rPr lang="zh-CN" altLang="en-US" dirty="0">
                <a:solidFill>
                  <a:srgbClr val="333333"/>
                </a:solidFill>
                <a:latin typeface="+mn-ea"/>
                <a:ea typeface="+mn-ea"/>
              </a:rPr>
              <a:t>年第</a:t>
            </a:r>
            <a:r>
              <a:rPr lang="en-US" altLang="zh-CN" dirty="0">
                <a:solidFill>
                  <a:srgbClr val="333333"/>
                </a:solidFill>
                <a:latin typeface="+mn-ea"/>
                <a:ea typeface="+mn-ea"/>
              </a:rPr>
              <a:t>4</a:t>
            </a:r>
            <a:r>
              <a:rPr lang="zh-CN" altLang="en-US" dirty="0">
                <a:solidFill>
                  <a:srgbClr val="333333"/>
                </a:solidFill>
                <a:latin typeface="+mn-ea"/>
                <a:ea typeface="+mn-ea"/>
              </a:rPr>
              <a:t>号</a:t>
            </a:r>
          </a:p>
        </p:txBody>
      </p:sp>
      <p:sp>
        <p:nvSpPr>
          <p:cNvPr id="7" name="矩形 6"/>
          <p:cNvSpPr/>
          <p:nvPr/>
        </p:nvSpPr>
        <p:spPr>
          <a:xfrm>
            <a:off x="1244600" y="2413000"/>
            <a:ext cx="9967913" cy="1689100"/>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dirty="0">
                <a:latin typeface="+mn-ea"/>
                <a:ea typeface="+mn-ea"/>
              </a:rPr>
              <a:t>五、转登记日前连续</a:t>
            </a:r>
            <a:r>
              <a:rPr lang="en-US" altLang="zh-CN" sz="2400" dirty="0">
                <a:latin typeface="+mn-ea"/>
                <a:ea typeface="+mn-ea"/>
              </a:rPr>
              <a:t>12</a:t>
            </a:r>
            <a:r>
              <a:rPr lang="zh-CN" altLang="en-US" sz="2400" dirty="0">
                <a:latin typeface="+mn-ea"/>
                <a:ea typeface="+mn-ea"/>
              </a:rPr>
              <a:t>个月（以</a:t>
            </a:r>
            <a:r>
              <a:rPr lang="en-US" altLang="zh-CN" sz="2400" dirty="0">
                <a:latin typeface="+mn-ea"/>
                <a:ea typeface="+mn-ea"/>
              </a:rPr>
              <a:t>1</a:t>
            </a:r>
            <a:r>
              <a:rPr lang="zh-CN" altLang="en-US" sz="2400" dirty="0">
                <a:latin typeface="+mn-ea"/>
                <a:ea typeface="+mn-ea"/>
              </a:rPr>
              <a:t>个月为</a:t>
            </a:r>
            <a:r>
              <a:rPr lang="en-US" altLang="zh-CN" sz="2400" dirty="0">
                <a:latin typeface="+mn-ea"/>
                <a:ea typeface="+mn-ea"/>
              </a:rPr>
              <a:t>1</a:t>
            </a:r>
            <a:r>
              <a:rPr lang="zh-CN" altLang="en-US" sz="2400" dirty="0">
                <a:latin typeface="+mn-ea"/>
                <a:ea typeface="+mn-ea"/>
              </a:rPr>
              <a:t>个纳税期）或者连续</a:t>
            </a:r>
            <a:r>
              <a:rPr lang="en-US" altLang="zh-CN" sz="2400" dirty="0">
                <a:latin typeface="+mn-ea"/>
                <a:ea typeface="+mn-ea"/>
              </a:rPr>
              <a:t>4</a:t>
            </a:r>
            <a:r>
              <a:rPr lang="zh-CN" altLang="en-US" sz="2400" dirty="0">
                <a:latin typeface="+mn-ea"/>
                <a:ea typeface="+mn-ea"/>
              </a:rPr>
              <a:t>个季度（以</a:t>
            </a:r>
            <a:r>
              <a:rPr lang="en-US" altLang="zh-CN" sz="2400" dirty="0">
                <a:latin typeface="+mn-ea"/>
                <a:ea typeface="+mn-ea"/>
              </a:rPr>
              <a:t>1</a:t>
            </a:r>
            <a:r>
              <a:rPr lang="zh-CN" altLang="en-US" sz="2400" dirty="0">
                <a:latin typeface="+mn-ea"/>
                <a:ea typeface="+mn-ea"/>
              </a:rPr>
              <a:t>个季度为</a:t>
            </a:r>
            <a:r>
              <a:rPr lang="en-US" altLang="zh-CN" sz="2400" dirty="0">
                <a:latin typeface="+mn-ea"/>
                <a:ea typeface="+mn-ea"/>
              </a:rPr>
              <a:t>1</a:t>
            </a:r>
            <a:r>
              <a:rPr lang="zh-CN" altLang="en-US" sz="2400" dirty="0">
                <a:latin typeface="+mn-ea"/>
                <a:ea typeface="+mn-ea"/>
              </a:rPr>
              <a:t>个纳税期）累计销售额未超过</a:t>
            </a:r>
            <a:r>
              <a:rPr lang="en-US" altLang="zh-CN" sz="2400" dirty="0">
                <a:latin typeface="+mn-ea"/>
                <a:ea typeface="+mn-ea"/>
              </a:rPr>
              <a:t>500</a:t>
            </a:r>
            <a:r>
              <a:rPr lang="zh-CN" altLang="en-US" sz="2400" dirty="0">
                <a:latin typeface="+mn-ea"/>
                <a:ea typeface="+mn-ea"/>
              </a:rPr>
              <a:t>万元的一般纳税人，在</a:t>
            </a:r>
            <a:r>
              <a:rPr lang="en-US" altLang="zh-CN" sz="2400" dirty="0">
                <a:latin typeface="+mn-ea"/>
                <a:ea typeface="+mn-ea"/>
              </a:rPr>
              <a:t>2019</a:t>
            </a:r>
            <a:r>
              <a:rPr lang="zh-CN" altLang="en-US" sz="2400" dirty="0">
                <a:latin typeface="+mn-ea"/>
                <a:ea typeface="+mn-ea"/>
              </a:rPr>
              <a:t>年</a:t>
            </a:r>
            <a:r>
              <a:rPr lang="en-US" altLang="zh-CN" sz="2400" dirty="0">
                <a:latin typeface="+mn-ea"/>
                <a:ea typeface="+mn-ea"/>
              </a:rPr>
              <a:t>12</a:t>
            </a:r>
            <a:r>
              <a:rPr lang="zh-CN" altLang="en-US" sz="2400" dirty="0">
                <a:latin typeface="+mn-ea"/>
                <a:ea typeface="+mn-ea"/>
              </a:rPr>
              <a:t>月</a:t>
            </a:r>
            <a:r>
              <a:rPr lang="en-US" altLang="zh-CN" sz="2400" dirty="0">
                <a:latin typeface="+mn-ea"/>
                <a:ea typeface="+mn-ea"/>
              </a:rPr>
              <a:t>31</a:t>
            </a:r>
            <a:r>
              <a:rPr lang="zh-CN" altLang="en-US" sz="2400" dirty="0">
                <a:latin typeface="+mn-ea"/>
                <a:ea typeface="+mn-ea"/>
              </a:rPr>
              <a:t>日前，可选择转登记为小规模纳税人。</a:t>
            </a:r>
          </a:p>
        </p:txBody>
      </p:sp>
      <p:cxnSp>
        <p:nvCxnSpPr>
          <p:cNvPr id="9" name="直接连接符 8"/>
          <p:cNvCxnSpPr/>
          <p:nvPr/>
        </p:nvCxnSpPr>
        <p:spPr bwMode="auto">
          <a:xfrm>
            <a:off x="5162550" y="3573463"/>
            <a:ext cx="5689600"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3" name="直接连接符 12"/>
          <p:cNvCxnSpPr/>
          <p:nvPr/>
        </p:nvCxnSpPr>
        <p:spPr bwMode="auto">
          <a:xfrm>
            <a:off x="1244600" y="4102100"/>
            <a:ext cx="3125788"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0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latin typeface="微软雅黑"/>
                <a:ea typeface="微软雅黑"/>
                <a:cs typeface="宋体" charset="-122"/>
              </a:rPr>
              <a:t>政策标准</a:t>
            </a:r>
          </a:p>
        </p:txBody>
      </p:sp>
      <p:grpSp>
        <p:nvGrpSpPr>
          <p:cNvPr id="20482" name="组合 8"/>
          <p:cNvGrpSpPr>
            <a:grpSpLocks/>
          </p:cNvGrpSpPr>
          <p:nvPr/>
        </p:nvGrpSpPr>
        <p:grpSpPr bwMode="auto">
          <a:xfrm>
            <a:off x="436563" y="0"/>
            <a:ext cx="728662" cy="712788"/>
            <a:chOff x="436563" y="0"/>
            <a:chExt cx="728663" cy="713064"/>
          </a:xfrm>
        </p:grpSpPr>
        <p:sp>
          <p:nvSpPr>
            <p:cNvPr id="20491"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20492"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1</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3" name="矩形 2"/>
          <p:cNvSpPr/>
          <p:nvPr/>
        </p:nvSpPr>
        <p:spPr>
          <a:xfrm>
            <a:off x="1182688" y="838200"/>
            <a:ext cx="10172700" cy="1339850"/>
          </a:xfrm>
          <a:prstGeom prst="rect">
            <a:avLst/>
          </a:prstGeom>
        </p:spPr>
        <p:txBody>
          <a:bodyPr>
            <a:spAutoFit/>
          </a:bodyPr>
          <a:lstStyle/>
          <a:p>
            <a:pPr algn="ctr">
              <a:lnSpc>
                <a:spcPct val="150000"/>
              </a:lnSpc>
              <a:buSzPts val="1000"/>
              <a:buFont typeface="Arial" charset="0"/>
              <a:buNone/>
              <a:tabLst>
                <a:tab pos="457200" algn="l"/>
              </a:tabLst>
            </a:pPr>
            <a:r>
              <a:rPr lang="zh-CN" altLang="zh-CN" b="1">
                <a:solidFill>
                  <a:srgbClr val="0066CC"/>
                </a:solidFill>
                <a:latin typeface="Calibri" pitchFamily="34" charset="0"/>
                <a:ea typeface="微软雅黑"/>
                <a:cs typeface="宋体" charset="-122"/>
              </a:rPr>
              <a:t>财政部 税务总局</a:t>
            </a:r>
            <a:endParaRPr lang="zh-CN" altLang="zh-CN" sz="1000" b="1">
              <a:latin typeface="Calibri" pitchFamily="34" charset="0"/>
              <a:ea typeface="微软雅黑"/>
              <a:cs typeface="Times New Roman" pitchFamily="18" charset="0"/>
            </a:endParaRPr>
          </a:p>
          <a:p>
            <a:pPr algn="ctr">
              <a:lnSpc>
                <a:spcPct val="150000"/>
              </a:lnSpc>
              <a:buSzPts val="1000"/>
              <a:buFont typeface="Arial" charset="0"/>
              <a:buNone/>
              <a:tabLst>
                <a:tab pos="457200" algn="l"/>
              </a:tabLst>
            </a:pPr>
            <a:r>
              <a:rPr lang="zh-CN" altLang="zh-CN" sz="2000" b="1">
                <a:solidFill>
                  <a:srgbClr val="CC0000"/>
                </a:solidFill>
                <a:latin typeface="Calibri" pitchFamily="34" charset="0"/>
                <a:ea typeface="微软雅黑"/>
                <a:cs typeface="宋体" charset="-122"/>
              </a:rPr>
              <a:t>关于实施小微企业普惠性税收减免政策的通知</a:t>
            </a:r>
            <a:endParaRPr lang="zh-CN" altLang="zh-CN" sz="1000" b="1">
              <a:latin typeface="Calibri" pitchFamily="34" charset="0"/>
              <a:cs typeface="Times New Roman" pitchFamily="18" charset="0"/>
            </a:endParaRPr>
          </a:p>
          <a:p>
            <a:pPr algn="ctr">
              <a:lnSpc>
                <a:spcPct val="150000"/>
              </a:lnSpc>
              <a:buFont typeface="Arial" charset="0"/>
              <a:buNone/>
              <a:tabLst>
                <a:tab pos="457200" algn="l"/>
              </a:tabLst>
            </a:pPr>
            <a:r>
              <a:rPr lang="zh-CN" altLang="zh-CN" sz="1600" b="1">
                <a:solidFill>
                  <a:srgbClr val="333333"/>
                </a:solidFill>
                <a:ea typeface="微软雅黑"/>
                <a:cs typeface="微软雅黑"/>
              </a:rPr>
              <a:t>财税〔</a:t>
            </a:r>
            <a:r>
              <a:rPr lang="en-US" altLang="zh-CN" sz="1600" b="1">
                <a:solidFill>
                  <a:srgbClr val="333333"/>
                </a:solidFill>
                <a:ea typeface="微软雅黑"/>
                <a:cs typeface="微软雅黑"/>
              </a:rPr>
              <a:t>2019</a:t>
            </a:r>
            <a:r>
              <a:rPr lang="zh-CN" altLang="zh-CN" sz="1600" b="1">
                <a:solidFill>
                  <a:srgbClr val="333333"/>
                </a:solidFill>
                <a:ea typeface="微软雅黑"/>
                <a:cs typeface="微软雅黑"/>
              </a:rPr>
              <a:t>〕</a:t>
            </a:r>
            <a:r>
              <a:rPr lang="en-US" altLang="zh-CN" sz="1600" b="1">
                <a:solidFill>
                  <a:srgbClr val="333333"/>
                </a:solidFill>
                <a:ea typeface="微软雅黑"/>
                <a:cs typeface="微软雅黑"/>
              </a:rPr>
              <a:t>13</a:t>
            </a:r>
            <a:r>
              <a:rPr lang="zh-CN" altLang="zh-CN" sz="1600" b="1">
                <a:solidFill>
                  <a:srgbClr val="333333"/>
                </a:solidFill>
                <a:ea typeface="微软雅黑"/>
                <a:cs typeface="微软雅黑"/>
              </a:rPr>
              <a:t>号</a:t>
            </a:r>
            <a:endParaRPr lang="zh-CN" altLang="en-US" sz="4000" b="1">
              <a:latin typeface="微软雅黑"/>
              <a:ea typeface="微软雅黑"/>
              <a:cs typeface="微软雅黑"/>
            </a:endParaRPr>
          </a:p>
        </p:txBody>
      </p:sp>
      <p:sp>
        <p:nvSpPr>
          <p:cNvPr id="4" name="矩形 3"/>
          <p:cNvSpPr/>
          <p:nvPr/>
        </p:nvSpPr>
        <p:spPr>
          <a:xfrm>
            <a:off x="846138" y="2420938"/>
            <a:ext cx="10509250" cy="2243137"/>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dirty="0">
                <a:latin typeface="+mn-ea"/>
                <a:ea typeface="+mn-ea"/>
              </a:rPr>
              <a:t>二</a:t>
            </a:r>
            <a:r>
              <a:rPr lang="zh-CN" altLang="en-US" sz="2400" dirty="0">
                <a:latin typeface="+mn-ea"/>
                <a:ea typeface="+mn-ea"/>
              </a:rPr>
              <a:t>、对小型微利企业年应纳税所得额不超过</a:t>
            </a:r>
            <a:r>
              <a:rPr lang="en-US" altLang="zh-CN" sz="2400" dirty="0">
                <a:latin typeface="+mn-ea"/>
                <a:ea typeface="+mn-ea"/>
              </a:rPr>
              <a:t>100</a:t>
            </a:r>
            <a:r>
              <a:rPr lang="zh-CN" altLang="en-US" sz="2400" dirty="0">
                <a:latin typeface="+mn-ea"/>
                <a:ea typeface="+mn-ea"/>
              </a:rPr>
              <a:t>万元的部分，减按</a:t>
            </a:r>
            <a:r>
              <a:rPr lang="en-US" altLang="zh-CN" sz="2400" dirty="0">
                <a:latin typeface="+mn-ea"/>
                <a:ea typeface="+mn-ea"/>
              </a:rPr>
              <a:t>25%</a:t>
            </a:r>
            <a:r>
              <a:rPr lang="zh-CN" altLang="en-US" sz="2400" dirty="0">
                <a:latin typeface="+mn-ea"/>
                <a:ea typeface="+mn-ea"/>
              </a:rPr>
              <a:t>计入应纳税所得额，按</a:t>
            </a:r>
            <a:r>
              <a:rPr lang="en-US" altLang="zh-CN" sz="2400" dirty="0">
                <a:latin typeface="+mn-ea"/>
                <a:ea typeface="+mn-ea"/>
              </a:rPr>
              <a:t>20%</a:t>
            </a:r>
            <a:r>
              <a:rPr lang="zh-CN" altLang="en-US" sz="2400" dirty="0">
                <a:latin typeface="+mn-ea"/>
                <a:ea typeface="+mn-ea"/>
              </a:rPr>
              <a:t>的税率缴纳企业所得税；对年应纳税所得额超过</a:t>
            </a:r>
            <a:r>
              <a:rPr lang="en-US" altLang="zh-CN" sz="2400" dirty="0">
                <a:latin typeface="+mn-ea"/>
                <a:ea typeface="+mn-ea"/>
              </a:rPr>
              <a:t>100</a:t>
            </a:r>
            <a:r>
              <a:rPr lang="zh-CN" altLang="en-US" sz="2400" dirty="0">
                <a:latin typeface="+mn-ea"/>
                <a:ea typeface="+mn-ea"/>
              </a:rPr>
              <a:t>万元但不超过</a:t>
            </a:r>
            <a:r>
              <a:rPr lang="en-US" altLang="zh-CN" sz="2400" dirty="0">
                <a:latin typeface="+mn-ea"/>
                <a:ea typeface="+mn-ea"/>
              </a:rPr>
              <a:t>300</a:t>
            </a:r>
            <a:r>
              <a:rPr lang="zh-CN" altLang="en-US" sz="2400" dirty="0">
                <a:latin typeface="+mn-ea"/>
                <a:ea typeface="+mn-ea"/>
              </a:rPr>
              <a:t>万元的部分，减按</a:t>
            </a:r>
            <a:r>
              <a:rPr lang="en-US" altLang="zh-CN" sz="2400" dirty="0">
                <a:latin typeface="+mn-ea"/>
                <a:ea typeface="+mn-ea"/>
              </a:rPr>
              <a:t>50%</a:t>
            </a:r>
            <a:r>
              <a:rPr lang="zh-CN" altLang="en-US" sz="2400" dirty="0">
                <a:latin typeface="+mn-ea"/>
                <a:ea typeface="+mn-ea"/>
              </a:rPr>
              <a:t>计入应纳税所得额，按</a:t>
            </a:r>
            <a:r>
              <a:rPr lang="en-US" altLang="zh-CN" sz="2400" dirty="0">
                <a:latin typeface="+mn-ea"/>
                <a:ea typeface="+mn-ea"/>
              </a:rPr>
              <a:t>20%</a:t>
            </a:r>
            <a:r>
              <a:rPr lang="zh-CN" altLang="en-US" sz="2400" dirty="0">
                <a:latin typeface="+mn-ea"/>
                <a:ea typeface="+mn-ea"/>
              </a:rPr>
              <a:t>的税率缴纳企业所得税。</a:t>
            </a:r>
          </a:p>
        </p:txBody>
      </p:sp>
      <p:cxnSp>
        <p:nvCxnSpPr>
          <p:cNvPr id="6" name="直接连接符 5"/>
          <p:cNvCxnSpPr/>
          <p:nvPr/>
        </p:nvCxnSpPr>
        <p:spPr bwMode="auto">
          <a:xfrm>
            <a:off x="6269038" y="2997200"/>
            <a:ext cx="4943475"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3" name="直接连接符 12"/>
          <p:cNvCxnSpPr/>
          <p:nvPr/>
        </p:nvCxnSpPr>
        <p:spPr bwMode="auto">
          <a:xfrm>
            <a:off x="846138" y="3548063"/>
            <a:ext cx="6477000"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4" name="直接连接符 13"/>
          <p:cNvCxnSpPr/>
          <p:nvPr/>
        </p:nvCxnSpPr>
        <p:spPr bwMode="auto">
          <a:xfrm>
            <a:off x="7539038" y="3548063"/>
            <a:ext cx="3673475"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7" name="直接连接符 16"/>
          <p:cNvCxnSpPr/>
          <p:nvPr/>
        </p:nvCxnSpPr>
        <p:spPr bwMode="auto">
          <a:xfrm>
            <a:off x="846138" y="4124325"/>
            <a:ext cx="10366375"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9" name="直接连接符 18"/>
          <p:cNvCxnSpPr/>
          <p:nvPr/>
        </p:nvCxnSpPr>
        <p:spPr bwMode="auto">
          <a:xfrm>
            <a:off x="842963" y="4700588"/>
            <a:ext cx="2303462"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0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6"/>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3"/>
                                        </p:tgtEl>
                                        <p:attrNameLst>
                                          <p:attrName>style.visibility</p:attrName>
                                        </p:attrNameLst>
                                      </p:cBhvr>
                                      <p:to>
                                        <p:strVal val="hidden"/>
                                      </p:to>
                                    </p:set>
                                  </p:childTnLst>
                                </p:cTn>
                              </p:par>
                            </p:childTnLst>
                          </p:cTn>
                        </p:par>
                        <p:par>
                          <p:cTn id="18" fill="hold">
                            <p:stCondLst>
                              <p:cond delay="0"/>
                            </p:stCondLst>
                            <p:childTnLst>
                              <p:par>
                                <p:cTn id="19" presetID="2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1000"/>
                                        <p:tgtEl>
                                          <p:spTgt spid="14"/>
                                        </p:tgtEl>
                                      </p:cBhvr>
                                    </p:animEffect>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1000"/>
                                        <p:tgtEl>
                                          <p:spTgt spid="17"/>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rgbClr val="5A5352"/>
                </a:solidFill>
                <a:latin typeface="微软雅黑"/>
                <a:ea typeface="微软雅黑"/>
                <a:cs typeface="宋体" charset="-122"/>
              </a:rPr>
              <a:t>政策执行口径</a:t>
            </a:r>
          </a:p>
        </p:txBody>
      </p:sp>
      <p:grpSp>
        <p:nvGrpSpPr>
          <p:cNvPr id="82946" name="组合 8"/>
          <p:cNvGrpSpPr>
            <a:grpSpLocks/>
          </p:cNvGrpSpPr>
          <p:nvPr/>
        </p:nvGrpSpPr>
        <p:grpSpPr bwMode="auto">
          <a:xfrm>
            <a:off x="436563" y="0"/>
            <a:ext cx="728662" cy="712788"/>
            <a:chOff x="436563" y="0"/>
            <a:chExt cx="728663" cy="713064"/>
          </a:xfrm>
        </p:grpSpPr>
        <p:sp>
          <p:nvSpPr>
            <p:cNvPr id="82951"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solidFill>
                  <a:srgbClr val="2B2E30"/>
                </a:solidFill>
              </a:endParaRPr>
            </a:p>
          </p:txBody>
        </p:sp>
        <p:sp>
          <p:nvSpPr>
            <p:cNvPr id="82952"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82947" name="矩形 7"/>
          <p:cNvSpPr>
            <a:spLocks noChangeArrowheads="1"/>
          </p:cNvSpPr>
          <p:nvPr/>
        </p:nvSpPr>
        <p:spPr bwMode="auto">
          <a:xfrm>
            <a:off x="509588" y="163513"/>
            <a:ext cx="673100" cy="461962"/>
          </a:xfrm>
          <a:prstGeom prst="rect">
            <a:avLst/>
          </a:prstGeom>
          <a:noFill/>
          <a:ln w="9525">
            <a:noFill/>
            <a:miter lim="800000"/>
            <a:headEnd/>
            <a:tailEnd/>
          </a:ln>
        </p:spPr>
        <p:txBody>
          <a:bodyPr wrap="none">
            <a:spAutoFit/>
          </a:bodyPr>
          <a:lstStyle/>
          <a:p>
            <a:pPr>
              <a:buFont typeface="Arial" charset="0"/>
              <a:buNone/>
            </a:pPr>
            <a:r>
              <a:rPr lang="en-US" altLang="zh-CN" sz="2400">
                <a:solidFill>
                  <a:srgbClr val="FFFFFF"/>
                </a:solidFill>
                <a:latin typeface="微软雅黑"/>
                <a:ea typeface="微软雅黑"/>
                <a:cs typeface="微软雅黑"/>
              </a:rPr>
              <a:t>2</a:t>
            </a:r>
            <a:r>
              <a:rPr lang="zh-CN" altLang="en-US" sz="2400">
                <a:solidFill>
                  <a:srgbClr val="FFFFFF"/>
                </a:solidFill>
                <a:latin typeface="微软雅黑"/>
                <a:ea typeface="微软雅黑"/>
                <a:cs typeface="微软雅黑"/>
              </a:rPr>
              <a:t>、</a:t>
            </a:r>
          </a:p>
        </p:txBody>
      </p:sp>
      <p:sp>
        <p:nvSpPr>
          <p:cNvPr id="82948" name="矩形 1"/>
          <p:cNvSpPr>
            <a:spLocks noChangeArrowheads="1"/>
          </p:cNvSpPr>
          <p:nvPr/>
        </p:nvSpPr>
        <p:spPr bwMode="auto">
          <a:xfrm>
            <a:off x="1130300" y="981075"/>
            <a:ext cx="10263188" cy="4754563"/>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b="1">
                <a:solidFill>
                  <a:srgbClr val="2B2E30"/>
                </a:solidFill>
                <a:latin typeface="微软雅黑"/>
                <a:ea typeface="微软雅黑"/>
                <a:cs typeface="微软雅黑"/>
              </a:rPr>
              <a:t>划重点</a:t>
            </a:r>
          </a:p>
          <a:p>
            <a:pPr indent="457200">
              <a:lnSpc>
                <a:spcPct val="150000"/>
              </a:lnSpc>
              <a:spcBef>
                <a:spcPts val="600"/>
              </a:spcBef>
              <a:buFont typeface="Arial" charset="0"/>
              <a:buNone/>
            </a:pPr>
            <a:r>
              <a:rPr lang="zh-CN" altLang="en-US" sz="2400">
                <a:solidFill>
                  <a:srgbClr val="2B2E30"/>
                </a:solidFill>
                <a:latin typeface="楷体"/>
                <a:ea typeface="楷体"/>
                <a:cs typeface="楷体"/>
              </a:rPr>
              <a:t>选择转登记累计销售额的计算口径。</a:t>
            </a:r>
            <a:endParaRPr lang="en-US" altLang="zh-CN" sz="2400">
              <a:solidFill>
                <a:srgbClr val="2B2E30"/>
              </a:solidFill>
              <a:latin typeface="楷体"/>
              <a:ea typeface="楷体"/>
              <a:cs typeface="楷体"/>
            </a:endParaRPr>
          </a:p>
          <a:p>
            <a:pPr indent="457200">
              <a:lnSpc>
                <a:spcPct val="150000"/>
              </a:lnSpc>
              <a:spcBef>
                <a:spcPts val="600"/>
              </a:spcBef>
              <a:buFont typeface="Arial" charset="0"/>
              <a:buNone/>
            </a:pPr>
            <a:r>
              <a:rPr lang="zh-CN" altLang="en-US" sz="2400">
                <a:solidFill>
                  <a:srgbClr val="2B2E30"/>
                </a:solidFill>
                <a:latin typeface="楷体"/>
                <a:ea typeface="楷体"/>
                <a:cs typeface="楷体"/>
              </a:rPr>
              <a:t>按照</a:t>
            </a:r>
            <a:r>
              <a:rPr lang="en-US" altLang="zh-CN" sz="2400">
                <a:solidFill>
                  <a:srgbClr val="2B2E30"/>
                </a:solidFill>
                <a:latin typeface="楷体"/>
                <a:ea typeface="楷体"/>
                <a:cs typeface="楷体"/>
              </a:rPr>
              <a:t>《</a:t>
            </a:r>
            <a:r>
              <a:rPr lang="zh-CN" altLang="en-US" sz="2400">
                <a:solidFill>
                  <a:srgbClr val="2B2E30"/>
                </a:solidFill>
                <a:latin typeface="楷体"/>
                <a:ea typeface="楷体"/>
                <a:cs typeface="楷体"/>
              </a:rPr>
              <a:t>增值税一般纳税人登记管理办法</a:t>
            </a:r>
            <a:r>
              <a:rPr lang="en-US" altLang="zh-CN" sz="2400">
                <a:solidFill>
                  <a:srgbClr val="2B2E30"/>
                </a:solidFill>
                <a:latin typeface="楷体"/>
                <a:ea typeface="楷体"/>
                <a:cs typeface="楷体"/>
              </a:rPr>
              <a:t>》</a:t>
            </a:r>
            <a:r>
              <a:rPr lang="zh-CN" altLang="en-US" sz="2400">
                <a:solidFill>
                  <a:srgbClr val="2B2E30"/>
                </a:solidFill>
                <a:latin typeface="楷体"/>
                <a:ea typeface="楷体"/>
                <a:cs typeface="楷体"/>
              </a:rPr>
              <a:t>（国家税务总局令第</a:t>
            </a:r>
            <a:r>
              <a:rPr lang="en-US" altLang="zh-CN" sz="2400">
                <a:solidFill>
                  <a:srgbClr val="2B2E30"/>
                </a:solidFill>
                <a:latin typeface="楷体"/>
                <a:ea typeface="楷体"/>
                <a:cs typeface="楷体"/>
              </a:rPr>
              <a:t>43</a:t>
            </a:r>
            <a:r>
              <a:rPr lang="zh-CN" altLang="en-US" sz="2400">
                <a:solidFill>
                  <a:srgbClr val="2B2E30"/>
                </a:solidFill>
                <a:latin typeface="楷体"/>
                <a:ea typeface="楷体"/>
                <a:cs typeface="楷体"/>
              </a:rPr>
              <a:t>号）规定，累计销售额包括纳税申报销售额、稽查查补销售额、纳税评估调整销售额。</a:t>
            </a:r>
            <a:endParaRPr lang="en-US" altLang="zh-CN" sz="2400">
              <a:solidFill>
                <a:srgbClr val="2B2E30"/>
              </a:solidFill>
              <a:latin typeface="楷体"/>
              <a:ea typeface="楷体"/>
              <a:cs typeface="楷体"/>
            </a:endParaRPr>
          </a:p>
          <a:p>
            <a:pPr indent="457200">
              <a:lnSpc>
                <a:spcPct val="150000"/>
              </a:lnSpc>
              <a:spcBef>
                <a:spcPts val="600"/>
              </a:spcBef>
              <a:buFont typeface="Arial" charset="0"/>
              <a:buNone/>
            </a:pPr>
            <a:r>
              <a:rPr lang="zh-CN" altLang="en-US" sz="2400">
                <a:solidFill>
                  <a:srgbClr val="2B2E30"/>
                </a:solidFill>
                <a:latin typeface="楷体"/>
                <a:ea typeface="楷体"/>
                <a:cs typeface="楷体"/>
              </a:rPr>
              <a:t>适用增值税差额征税政策的一般纳税人，按照</a:t>
            </a:r>
            <a:r>
              <a:rPr lang="en-US" altLang="zh-CN" sz="2400">
                <a:solidFill>
                  <a:srgbClr val="2B2E30"/>
                </a:solidFill>
                <a:latin typeface="楷体"/>
                <a:ea typeface="楷体"/>
                <a:cs typeface="楷体"/>
              </a:rPr>
              <a:t>《</a:t>
            </a:r>
            <a:r>
              <a:rPr lang="zh-CN" altLang="en-US" sz="2400">
                <a:solidFill>
                  <a:srgbClr val="2B2E30"/>
                </a:solidFill>
                <a:latin typeface="楷体"/>
                <a:ea typeface="楷体"/>
                <a:cs typeface="楷体"/>
              </a:rPr>
              <a:t>增值税一般纳税人登记管理办法</a:t>
            </a:r>
            <a:r>
              <a:rPr lang="en-US" altLang="zh-CN" sz="2400">
                <a:solidFill>
                  <a:srgbClr val="2B2E30"/>
                </a:solidFill>
                <a:latin typeface="楷体"/>
                <a:ea typeface="楷体"/>
                <a:cs typeface="楷体"/>
              </a:rPr>
              <a:t>》</a:t>
            </a:r>
            <a:r>
              <a:rPr lang="zh-CN" altLang="en-US" sz="2400">
                <a:solidFill>
                  <a:srgbClr val="2B2E30"/>
                </a:solidFill>
                <a:latin typeface="楷体"/>
                <a:ea typeface="楷体"/>
                <a:cs typeface="楷体"/>
              </a:rPr>
              <a:t>（国家税务总局令第</a:t>
            </a:r>
            <a:r>
              <a:rPr lang="en-US" altLang="zh-CN" sz="2400">
                <a:solidFill>
                  <a:srgbClr val="2B2E30"/>
                </a:solidFill>
                <a:latin typeface="楷体"/>
                <a:ea typeface="楷体"/>
                <a:cs typeface="楷体"/>
              </a:rPr>
              <a:t>43</a:t>
            </a:r>
            <a:r>
              <a:rPr lang="zh-CN" altLang="en-US" sz="2400">
                <a:solidFill>
                  <a:srgbClr val="2B2E30"/>
                </a:solidFill>
                <a:latin typeface="楷体"/>
                <a:ea typeface="楷体"/>
                <a:cs typeface="楷体"/>
              </a:rPr>
              <a:t>号）规定，其累计销售额按未扣除之前的销售额计算，确定是否可以选择转登记。</a:t>
            </a:r>
          </a:p>
        </p:txBody>
      </p:sp>
      <p:cxnSp>
        <p:nvCxnSpPr>
          <p:cNvPr id="11" name="直接连接符 10"/>
          <p:cNvCxnSpPr/>
          <p:nvPr/>
        </p:nvCxnSpPr>
        <p:spPr bwMode="auto">
          <a:xfrm>
            <a:off x="1851025" y="3357563"/>
            <a:ext cx="9382125"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bwMode="auto">
          <a:xfrm>
            <a:off x="7308850" y="5084763"/>
            <a:ext cx="3975100"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par>
                                <p:cTn id="13" presetID="1" presetClass="exit" presetSubtype="0" fill="hold" nodeType="with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83970" name="组合 8"/>
          <p:cNvGrpSpPr>
            <a:grpSpLocks/>
          </p:cNvGrpSpPr>
          <p:nvPr/>
        </p:nvGrpSpPr>
        <p:grpSpPr bwMode="auto">
          <a:xfrm>
            <a:off x="436563" y="0"/>
            <a:ext cx="728662" cy="712788"/>
            <a:chOff x="436563" y="0"/>
            <a:chExt cx="728663" cy="713064"/>
          </a:xfrm>
        </p:grpSpPr>
        <p:sp>
          <p:nvSpPr>
            <p:cNvPr id="83975"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83976"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8" name="矩形 7"/>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2" name="矩形 1"/>
          <p:cNvSpPr/>
          <p:nvPr/>
        </p:nvSpPr>
        <p:spPr>
          <a:xfrm>
            <a:off x="1130300" y="981075"/>
            <a:ext cx="10263188" cy="2938463"/>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b="1" dirty="0">
                <a:latin typeface="+mn-ea"/>
                <a:ea typeface="+mn-ea"/>
              </a:rPr>
              <a:t>划重点</a:t>
            </a:r>
            <a:endParaRPr lang="en-US" altLang="zh-CN" sz="2400" b="1" dirty="0">
              <a:latin typeface="+mn-ea"/>
              <a:ea typeface="+mn-ea"/>
            </a:endParaRPr>
          </a:p>
          <a:p>
            <a:pPr indent="457200">
              <a:lnSpc>
                <a:spcPct val="150000"/>
              </a:lnSpc>
              <a:spcBef>
                <a:spcPts val="600"/>
              </a:spcBef>
              <a:buFont typeface="Arial" panose="020B0604020202020204" pitchFamily="34" charset="0"/>
              <a:buNone/>
              <a:defRPr/>
            </a:pPr>
            <a:r>
              <a:rPr lang="zh-CN" altLang="en-US" sz="2400" dirty="0">
                <a:latin typeface="楷体" panose="02010609060101010101" pitchFamily="49" charset="-122"/>
                <a:ea typeface="楷体" panose="02010609060101010101" pitchFamily="49" charset="-122"/>
              </a:rPr>
              <a:t>转登记日前经营期不满</a:t>
            </a:r>
            <a:r>
              <a:rPr lang="en-US" altLang="zh-CN" sz="2400" dirty="0">
                <a:latin typeface="楷体" panose="02010609060101010101" pitchFamily="49" charset="-122"/>
                <a:ea typeface="楷体" panose="02010609060101010101" pitchFamily="49" charset="-122"/>
              </a:rPr>
              <a:t>12</a:t>
            </a:r>
            <a:r>
              <a:rPr lang="zh-CN" altLang="en-US" sz="2400" dirty="0">
                <a:latin typeface="楷体" panose="02010609060101010101" pitchFamily="49" charset="-122"/>
                <a:ea typeface="楷体" panose="02010609060101010101" pitchFamily="49" charset="-122"/>
              </a:rPr>
              <a:t>个月或者</a:t>
            </a:r>
            <a:r>
              <a:rPr lang="en-US" altLang="zh-CN" sz="2400" dirty="0">
                <a:latin typeface="楷体" panose="02010609060101010101" pitchFamily="49" charset="-122"/>
                <a:ea typeface="楷体" panose="02010609060101010101" pitchFamily="49" charset="-122"/>
              </a:rPr>
              <a:t>4</a:t>
            </a:r>
            <a:r>
              <a:rPr lang="zh-CN" altLang="en-US" sz="2400" dirty="0">
                <a:latin typeface="楷体" panose="02010609060101010101" pitchFamily="49" charset="-122"/>
                <a:ea typeface="楷体" panose="02010609060101010101" pitchFamily="49" charset="-122"/>
              </a:rPr>
              <a:t>个季度的，根据</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国家税务总局关于统一小规模纳税人标准等若干增值税问题的公告</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（国家税务总局公告</a:t>
            </a:r>
            <a:r>
              <a:rPr lang="en-US" altLang="zh-CN" sz="2400" dirty="0">
                <a:latin typeface="楷体" panose="02010609060101010101" pitchFamily="49" charset="-122"/>
                <a:ea typeface="楷体" panose="02010609060101010101" pitchFamily="49" charset="-122"/>
              </a:rPr>
              <a:t>2018</a:t>
            </a:r>
            <a:r>
              <a:rPr lang="zh-CN" altLang="en-US" sz="2400" dirty="0">
                <a:latin typeface="楷体" panose="02010609060101010101" pitchFamily="49" charset="-122"/>
                <a:ea typeface="楷体" panose="02010609060101010101" pitchFamily="49" charset="-122"/>
              </a:rPr>
              <a:t>年第</a:t>
            </a:r>
            <a:r>
              <a:rPr lang="en-US" altLang="zh-CN" sz="2400" dirty="0">
                <a:latin typeface="楷体" panose="02010609060101010101" pitchFamily="49" charset="-122"/>
                <a:ea typeface="楷体" panose="02010609060101010101" pitchFamily="49" charset="-122"/>
              </a:rPr>
              <a:t>18</a:t>
            </a:r>
            <a:r>
              <a:rPr lang="zh-CN" altLang="en-US" sz="2400" dirty="0">
                <a:latin typeface="楷体" panose="02010609060101010101" pitchFamily="49" charset="-122"/>
                <a:ea typeface="楷体" panose="02010609060101010101" pitchFamily="49" charset="-122"/>
              </a:rPr>
              <a:t>号）规定，按照月（季度）平均应税销售额估算累计应税销售额，确定是否可以选择转登记。。</a:t>
            </a:r>
          </a:p>
        </p:txBody>
      </p:sp>
      <p:cxnSp>
        <p:nvCxnSpPr>
          <p:cNvPr id="9" name="直接连接符 8"/>
          <p:cNvCxnSpPr/>
          <p:nvPr/>
        </p:nvCxnSpPr>
        <p:spPr bwMode="auto">
          <a:xfrm>
            <a:off x="3219450" y="2205038"/>
            <a:ext cx="4421188" cy="0"/>
          </a:xfrm>
          <a:prstGeom prst="line">
            <a:avLst/>
          </a:prstGeom>
          <a:ln>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bwMode="auto">
          <a:xfrm>
            <a:off x="3608388" y="3284538"/>
            <a:ext cx="7099300" cy="0"/>
          </a:xfrm>
          <a:prstGeom prst="line">
            <a:avLst/>
          </a:prstGeom>
          <a:ln>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1611313" y="2179638"/>
            <a:ext cx="9852025" cy="2535237"/>
          </a:xfrm>
          <a:prstGeom prst="roundRect">
            <a:avLst>
              <a:gd name="adj" fmla="val 50000"/>
            </a:avLst>
          </a:prstGeom>
          <a:solidFill>
            <a:srgbClr val="FFFFFF"/>
          </a:solidFill>
          <a:ln w="15875" cap="flat">
            <a:solidFill>
              <a:schemeClr val="bg1">
                <a:lumMod val="75000"/>
              </a:schemeClr>
            </a:solidFill>
            <a:prstDash val="solid"/>
            <a:miter lim="800000"/>
          </a:ln>
          <a:extLst>
            <a:ext uri="{AF507438-7753-43E0-B8FC-AC1667EBCBE1}"/>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0" y="2570163"/>
            <a:ext cx="1784350" cy="1644650"/>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1" name="TextBox 12"/>
          <p:cNvSpPr txBox="1">
            <a:spLocks noChangeArrowheads="1"/>
          </p:cNvSpPr>
          <p:nvPr/>
        </p:nvSpPr>
        <p:spPr bwMode="auto">
          <a:xfrm>
            <a:off x="2930525" y="2636838"/>
            <a:ext cx="8353425" cy="1754187"/>
          </a:xfrm>
          <a:prstGeom prst="rect">
            <a:avLst/>
          </a:prstGeom>
          <a:noFill/>
          <a:ln w="9525">
            <a:noFill/>
            <a:miter lim="800000"/>
            <a:headEnd/>
            <a:tailEnd/>
          </a:ln>
        </p:spPr>
        <p:txBody>
          <a:bodyPr>
            <a:spAutoFit/>
          </a:bodyPr>
          <a:lstStyle/>
          <a:p>
            <a:pPr>
              <a:buFont typeface="Arial" charset="0"/>
              <a:buNone/>
            </a:pPr>
            <a:r>
              <a:rPr lang="zh-CN" altLang="zh-CN" sz="5400" b="1">
                <a:latin typeface="微软雅黑"/>
                <a:ea typeface="微软雅黑"/>
                <a:cs typeface="微软雅黑"/>
              </a:rPr>
              <a:t>预缴增值税如何享受优惠政策</a:t>
            </a:r>
            <a:endParaRPr lang="zh-CN" altLang="en-US" sz="5400" b="1">
              <a:solidFill>
                <a:schemeClr val="bg2"/>
              </a:solidFill>
              <a:latin typeface="微软雅黑"/>
              <a:ea typeface="微软雅黑"/>
              <a:cs typeface="微软雅黑"/>
            </a:endParaRPr>
          </a:p>
        </p:txBody>
      </p:sp>
      <p:grpSp>
        <p:nvGrpSpPr>
          <p:cNvPr id="16" name="组合 15"/>
          <p:cNvGrpSpPr>
            <a:grpSpLocks/>
          </p:cNvGrpSpPr>
          <p:nvPr/>
        </p:nvGrpSpPr>
        <p:grpSpPr bwMode="auto">
          <a:xfrm>
            <a:off x="950913" y="2452688"/>
            <a:ext cx="1976437" cy="1989137"/>
            <a:chOff x="950412" y="2360569"/>
            <a:chExt cx="2069514" cy="2081300"/>
          </a:xfrm>
        </p:grpSpPr>
        <p:sp>
          <p:nvSpPr>
            <p:cNvPr id="13" name="Oval 9"/>
            <p:cNvSpPr>
              <a:spLocks noChangeArrowheads="1"/>
            </p:cNvSpPr>
            <p:nvPr/>
          </p:nvSpPr>
          <p:spPr bwMode="auto">
            <a:xfrm>
              <a:off x="950412" y="2360569"/>
              <a:ext cx="2069514" cy="2081300"/>
            </a:xfrm>
            <a:prstGeom prst="ellipse">
              <a:avLst/>
            </a:prstGeom>
            <a:gradFill>
              <a:gsLst>
                <a:gs pos="0">
                  <a:srgbClr val="1F95BF"/>
                </a:gs>
                <a:gs pos="48000">
                  <a:schemeClr val="tx2"/>
                </a:gs>
                <a:gs pos="100000">
                  <a:srgbClr val="2EB0DE"/>
                </a:gs>
              </a:gsLst>
              <a:lin ang="16200000" scaled="1"/>
            </a:gradFill>
            <a:ln w="38100" cap="flat">
              <a:solidFill>
                <a:schemeClr val="bg1"/>
              </a:solidFill>
              <a:prstDash val="solid"/>
              <a:miter lim="800000"/>
            </a:ln>
            <a:effectLst>
              <a:outerShdw blurRad="63500" sx="102000" sy="102000" algn="ctr" rotWithShape="0">
                <a:prstClr val="black">
                  <a:alpha val="40000"/>
                </a:prstClr>
              </a:outerShdw>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sp>
          <p:nvSpPr>
            <p:cNvPr id="57" name="Oval 9"/>
            <p:cNvSpPr>
              <a:spLocks noChangeArrowheads="1"/>
            </p:cNvSpPr>
            <p:nvPr/>
          </p:nvSpPr>
          <p:spPr bwMode="auto">
            <a:xfrm>
              <a:off x="1036850" y="2453588"/>
              <a:ext cx="1885004" cy="1895262"/>
            </a:xfrm>
            <a:prstGeom prst="ellipse">
              <a:avLst/>
            </a:prstGeom>
            <a:noFill/>
            <a:ln w="9525" cap="flat">
              <a:solidFill>
                <a:schemeClr val="bg1"/>
              </a:solidFill>
              <a:prstDash val="dash"/>
              <a:miter lim="800000"/>
            </a:ln>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grpSp>
      <p:sp>
        <p:nvSpPr>
          <p:cNvPr id="14" name="Rectangle 10"/>
          <p:cNvSpPr>
            <a:spLocks noChangeArrowheads="1"/>
          </p:cNvSpPr>
          <p:nvPr/>
        </p:nvSpPr>
        <p:spPr bwMode="auto">
          <a:xfrm>
            <a:off x="1130300" y="2667000"/>
            <a:ext cx="1512888" cy="1846263"/>
          </a:xfrm>
          <a:prstGeom prst="rect">
            <a:avLst/>
          </a:prstGeom>
          <a:noFill/>
          <a:ln w="9525">
            <a:noFill/>
            <a:miter lim="800000"/>
            <a:headEnd/>
            <a:tailEnd/>
          </a:ln>
        </p:spPr>
        <p:txBody>
          <a:bodyPr lIns="0" tIns="0" rIns="0" bIns="0">
            <a:spAutoFit/>
          </a:bodyPr>
          <a:lstStyle/>
          <a:p>
            <a:pPr algn="ctr" eaLnBrk="0" hangingPunct="0"/>
            <a:r>
              <a:rPr lang="en-US" altLang="zh-CN" sz="12000">
                <a:solidFill>
                  <a:srgbClr val="FFFFFF"/>
                </a:solidFill>
                <a:latin typeface="Lifeline JL"/>
                <a:ea typeface="微软雅黑"/>
                <a:cs typeface="微软雅黑"/>
              </a:rPr>
              <a:t>7</a:t>
            </a:r>
            <a:endParaRPr lang="zh-CN" altLang="zh-CN">
              <a:latin typeface="Lifeline JL"/>
            </a:endParaRPr>
          </a:p>
        </p:txBody>
      </p:sp>
    </p:spTree>
  </p:cSld>
  <p:clrMapOvr>
    <a:masterClrMapping/>
  </p:clrMapOvr>
  <p:transition spd="slow" advTm="575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31" grpId="0"/>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rgbClr val="5A5352"/>
                </a:solidFill>
                <a:latin typeface="微软雅黑"/>
                <a:ea typeface="微软雅黑"/>
                <a:cs typeface="宋体" charset="-122"/>
              </a:rPr>
              <a:t>政策执行口径</a:t>
            </a:r>
          </a:p>
        </p:txBody>
      </p:sp>
      <p:grpSp>
        <p:nvGrpSpPr>
          <p:cNvPr id="87042" name="组合 8"/>
          <p:cNvGrpSpPr>
            <a:grpSpLocks/>
          </p:cNvGrpSpPr>
          <p:nvPr/>
        </p:nvGrpSpPr>
        <p:grpSpPr bwMode="auto">
          <a:xfrm>
            <a:off x="436563" y="0"/>
            <a:ext cx="728662" cy="712788"/>
            <a:chOff x="436563" y="0"/>
            <a:chExt cx="728663" cy="713064"/>
          </a:xfrm>
        </p:grpSpPr>
        <p:sp>
          <p:nvSpPr>
            <p:cNvPr id="87048"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solidFill>
                  <a:srgbClr val="2B2E30"/>
                </a:solidFill>
              </a:endParaRPr>
            </a:p>
          </p:txBody>
        </p:sp>
        <p:sp>
          <p:nvSpPr>
            <p:cNvPr id="87049"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87043" name="矩形 11"/>
          <p:cNvSpPr>
            <a:spLocks noChangeArrowheads="1"/>
          </p:cNvSpPr>
          <p:nvPr/>
        </p:nvSpPr>
        <p:spPr bwMode="auto">
          <a:xfrm>
            <a:off x="509588" y="163513"/>
            <a:ext cx="673100" cy="461962"/>
          </a:xfrm>
          <a:prstGeom prst="rect">
            <a:avLst/>
          </a:prstGeom>
          <a:noFill/>
          <a:ln w="9525">
            <a:noFill/>
            <a:miter lim="800000"/>
            <a:headEnd/>
            <a:tailEnd/>
          </a:ln>
        </p:spPr>
        <p:txBody>
          <a:bodyPr wrap="none">
            <a:spAutoFit/>
          </a:bodyPr>
          <a:lstStyle/>
          <a:p>
            <a:pPr>
              <a:buFont typeface="Arial" charset="0"/>
              <a:buNone/>
            </a:pPr>
            <a:r>
              <a:rPr lang="en-US" altLang="zh-CN" sz="2400">
                <a:solidFill>
                  <a:srgbClr val="FFFFFF"/>
                </a:solidFill>
                <a:latin typeface="微软雅黑"/>
                <a:ea typeface="微软雅黑"/>
                <a:cs typeface="微软雅黑"/>
              </a:rPr>
              <a:t>2</a:t>
            </a:r>
            <a:r>
              <a:rPr lang="zh-CN" altLang="en-US" sz="2400">
                <a:solidFill>
                  <a:srgbClr val="FFFFFF"/>
                </a:solidFill>
                <a:latin typeface="微软雅黑"/>
                <a:ea typeface="微软雅黑"/>
                <a:cs typeface="微软雅黑"/>
              </a:rPr>
              <a:t>、</a:t>
            </a:r>
          </a:p>
        </p:txBody>
      </p:sp>
      <p:sp>
        <p:nvSpPr>
          <p:cNvPr id="87044" name="矩形 5"/>
          <p:cNvSpPr>
            <a:spLocks noChangeArrowheads="1"/>
          </p:cNvSpPr>
          <p:nvPr/>
        </p:nvSpPr>
        <p:spPr bwMode="auto">
          <a:xfrm>
            <a:off x="1255713" y="785813"/>
            <a:ext cx="9451975" cy="1477962"/>
          </a:xfrm>
          <a:prstGeom prst="rect">
            <a:avLst/>
          </a:prstGeom>
          <a:noFill/>
          <a:ln w="9525">
            <a:noFill/>
            <a:miter lim="800000"/>
            <a:headEnd/>
            <a:tailEnd/>
          </a:ln>
        </p:spPr>
        <p:txBody>
          <a:bodyPr>
            <a:spAutoFit/>
          </a:bodyPr>
          <a:lstStyle/>
          <a:p>
            <a:pPr algn="ctr">
              <a:lnSpc>
                <a:spcPct val="150000"/>
              </a:lnSpc>
              <a:buFont typeface="Arial" charset="0"/>
              <a:buNone/>
            </a:pPr>
            <a:r>
              <a:rPr lang="zh-CN" altLang="en-US" sz="2000" b="1">
                <a:solidFill>
                  <a:srgbClr val="0066CC"/>
                </a:solidFill>
                <a:latin typeface="微软雅黑"/>
                <a:ea typeface="微软雅黑"/>
                <a:cs typeface="微软雅黑"/>
              </a:rPr>
              <a:t>国家税务总局</a:t>
            </a:r>
          </a:p>
          <a:p>
            <a:pPr algn="ctr">
              <a:lnSpc>
                <a:spcPct val="150000"/>
              </a:lnSpc>
              <a:buFont typeface="Arial" charset="0"/>
              <a:buNone/>
            </a:pPr>
            <a:r>
              <a:rPr lang="zh-CN" altLang="en-US" sz="2000" b="1">
                <a:solidFill>
                  <a:srgbClr val="CC0000"/>
                </a:solidFill>
                <a:latin typeface="微软雅黑"/>
                <a:ea typeface="微软雅黑"/>
                <a:cs typeface="微软雅黑"/>
              </a:rPr>
              <a:t>关于小规模纳税人免征增值税政策有关征管问题的公告</a:t>
            </a:r>
          </a:p>
          <a:p>
            <a:pPr algn="ctr">
              <a:lnSpc>
                <a:spcPct val="150000"/>
              </a:lnSpc>
              <a:buFont typeface="Arial" charset="0"/>
              <a:buNone/>
            </a:pPr>
            <a:r>
              <a:rPr lang="zh-CN" altLang="en-US">
                <a:solidFill>
                  <a:srgbClr val="333333"/>
                </a:solidFill>
                <a:latin typeface="微软雅黑"/>
                <a:ea typeface="微软雅黑"/>
                <a:cs typeface="微软雅黑"/>
              </a:rPr>
              <a:t>国家税务总局公告</a:t>
            </a:r>
            <a:r>
              <a:rPr lang="en-US" altLang="zh-CN">
                <a:solidFill>
                  <a:srgbClr val="333333"/>
                </a:solidFill>
                <a:latin typeface="微软雅黑"/>
                <a:ea typeface="微软雅黑"/>
                <a:cs typeface="微软雅黑"/>
              </a:rPr>
              <a:t>2019</a:t>
            </a:r>
            <a:r>
              <a:rPr lang="zh-CN" altLang="en-US">
                <a:solidFill>
                  <a:srgbClr val="333333"/>
                </a:solidFill>
                <a:latin typeface="微软雅黑"/>
                <a:ea typeface="微软雅黑"/>
                <a:cs typeface="微软雅黑"/>
              </a:rPr>
              <a:t>年第</a:t>
            </a:r>
            <a:r>
              <a:rPr lang="en-US" altLang="zh-CN">
                <a:solidFill>
                  <a:srgbClr val="333333"/>
                </a:solidFill>
                <a:latin typeface="微软雅黑"/>
                <a:ea typeface="微软雅黑"/>
                <a:cs typeface="微软雅黑"/>
              </a:rPr>
              <a:t>4</a:t>
            </a:r>
            <a:r>
              <a:rPr lang="zh-CN" altLang="en-US">
                <a:solidFill>
                  <a:srgbClr val="333333"/>
                </a:solidFill>
                <a:latin typeface="微软雅黑"/>
                <a:ea typeface="微软雅黑"/>
                <a:cs typeface="微软雅黑"/>
              </a:rPr>
              <a:t>号</a:t>
            </a:r>
          </a:p>
        </p:txBody>
      </p:sp>
      <p:sp>
        <p:nvSpPr>
          <p:cNvPr id="87045" name="矩形 6"/>
          <p:cNvSpPr>
            <a:spLocks noChangeArrowheads="1"/>
          </p:cNvSpPr>
          <p:nvPr/>
        </p:nvSpPr>
        <p:spPr bwMode="auto">
          <a:xfrm>
            <a:off x="1244600" y="2413000"/>
            <a:ext cx="9967913" cy="1689100"/>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a:solidFill>
                  <a:srgbClr val="2B2E30"/>
                </a:solidFill>
                <a:latin typeface="微软雅黑"/>
                <a:ea typeface="微软雅黑"/>
                <a:cs typeface="微软雅黑"/>
              </a:rPr>
              <a:t>六、按照现行规定应当预缴增值税税款的小规模纳税人，凡在预缴地实现的月销售额未超过</a:t>
            </a:r>
            <a:r>
              <a:rPr lang="en-US" altLang="zh-CN" sz="2400">
                <a:solidFill>
                  <a:srgbClr val="2B2E30"/>
                </a:solidFill>
                <a:latin typeface="微软雅黑"/>
                <a:ea typeface="微软雅黑"/>
                <a:cs typeface="微软雅黑"/>
              </a:rPr>
              <a:t>10</a:t>
            </a:r>
            <a:r>
              <a:rPr lang="zh-CN" altLang="en-US" sz="2400">
                <a:solidFill>
                  <a:srgbClr val="2B2E30"/>
                </a:solidFill>
                <a:latin typeface="微软雅黑"/>
                <a:ea typeface="微软雅黑"/>
                <a:cs typeface="微软雅黑"/>
              </a:rPr>
              <a:t>万元的，当期无需预缴税款。本公告下发前已预缴税款的，可以向预缴地主管税务机关申请退还。</a:t>
            </a:r>
          </a:p>
        </p:txBody>
      </p:sp>
      <p:cxnSp>
        <p:nvCxnSpPr>
          <p:cNvPr id="9" name="直接连接符 8"/>
          <p:cNvCxnSpPr/>
          <p:nvPr/>
        </p:nvCxnSpPr>
        <p:spPr bwMode="auto">
          <a:xfrm>
            <a:off x="9237663" y="2997200"/>
            <a:ext cx="1685925"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4" name="直接连接符 13"/>
          <p:cNvCxnSpPr/>
          <p:nvPr/>
        </p:nvCxnSpPr>
        <p:spPr bwMode="auto">
          <a:xfrm>
            <a:off x="1274763" y="3573463"/>
            <a:ext cx="7158037"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20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89090" name="组合 8"/>
          <p:cNvGrpSpPr>
            <a:grpSpLocks/>
          </p:cNvGrpSpPr>
          <p:nvPr/>
        </p:nvGrpSpPr>
        <p:grpSpPr bwMode="auto">
          <a:xfrm>
            <a:off x="436563" y="0"/>
            <a:ext cx="728662" cy="712788"/>
            <a:chOff x="436563" y="0"/>
            <a:chExt cx="728663" cy="713064"/>
          </a:xfrm>
        </p:grpSpPr>
        <p:sp>
          <p:nvSpPr>
            <p:cNvPr id="89093"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89094"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a:spLocks noChangeArrowheads="1"/>
          </p:cNvSpPr>
          <p:nvPr/>
        </p:nvSpPr>
        <p:spPr bwMode="auto">
          <a:xfrm>
            <a:off x="985838" y="908050"/>
            <a:ext cx="10226675" cy="4524375"/>
          </a:xfrm>
          <a:prstGeom prst="rect">
            <a:avLst/>
          </a:prstGeom>
          <a:noFill/>
          <a:ln w="9525">
            <a:noFill/>
            <a:miter lim="800000"/>
            <a:headEnd/>
            <a:tailEnd/>
          </a:ln>
        </p:spPr>
        <p:txBody>
          <a:bodyPr>
            <a:spAutoFit/>
          </a:bodyPr>
          <a:lstStyle/>
          <a:p>
            <a:pPr>
              <a:lnSpc>
                <a:spcPct val="150000"/>
              </a:lnSpc>
              <a:buFont typeface="Arial" charset="0"/>
              <a:buNone/>
            </a:pPr>
            <a:r>
              <a:rPr lang="zh-CN" altLang="en-US" sz="2400" b="1">
                <a:solidFill>
                  <a:srgbClr val="333333"/>
                </a:solidFill>
                <a:latin typeface="楷体"/>
                <a:ea typeface="楷体"/>
                <a:cs typeface="楷体"/>
              </a:rPr>
              <a:t>例</a:t>
            </a:r>
            <a:r>
              <a:rPr lang="en-US" altLang="zh-CN" sz="2400" b="1">
                <a:solidFill>
                  <a:srgbClr val="333333"/>
                </a:solidFill>
                <a:latin typeface="楷体"/>
                <a:ea typeface="楷体"/>
                <a:cs typeface="楷体"/>
              </a:rPr>
              <a:t>8</a:t>
            </a:r>
            <a:r>
              <a:rPr lang="zh-CN" altLang="en-US" sz="2400" b="1">
                <a:solidFill>
                  <a:srgbClr val="333333"/>
                </a:solidFill>
                <a:latin typeface="楷体"/>
                <a:ea typeface="楷体"/>
                <a:cs typeface="楷体"/>
              </a:rPr>
              <a:t>：</a:t>
            </a:r>
            <a:r>
              <a:rPr lang="zh-CN" altLang="en-US" sz="2400" b="1">
                <a:latin typeface="楷体"/>
                <a:ea typeface="楷体"/>
                <a:cs typeface="楷体"/>
              </a:rPr>
              <a:t>太原市杏花岭区的某按月申报建筑业小规模纳税人，在临汾市的</a:t>
            </a:r>
            <a:r>
              <a:rPr lang="en-US" altLang="zh-CN" sz="2400" b="1">
                <a:latin typeface="楷体"/>
                <a:ea typeface="楷体"/>
                <a:cs typeface="楷体"/>
              </a:rPr>
              <a:t>B</a:t>
            </a:r>
            <a:r>
              <a:rPr lang="zh-CN" altLang="en-US" sz="2400" b="1">
                <a:latin typeface="楷体"/>
                <a:ea typeface="楷体"/>
                <a:cs typeface="楷体"/>
              </a:rPr>
              <a:t>县提供建筑服务和不动产租赁服务</a:t>
            </a:r>
            <a:endParaRPr lang="en-US" altLang="zh-CN" sz="2400" b="1">
              <a:latin typeface="楷体"/>
              <a:ea typeface="楷体"/>
              <a:cs typeface="楷体"/>
            </a:endParaRPr>
          </a:p>
          <a:p>
            <a:pPr lvl="1">
              <a:lnSpc>
                <a:spcPct val="150000"/>
              </a:lnSpc>
              <a:buFont typeface="Arial" charset="0"/>
              <a:buNone/>
            </a:pP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1</a:t>
            </a:r>
            <a:r>
              <a:rPr lang="zh-CN" altLang="en-US" sz="2400">
                <a:latin typeface="楷体"/>
                <a:ea typeface="楷体"/>
                <a:cs typeface="楷体"/>
              </a:rPr>
              <a:t>月</a:t>
            </a:r>
            <a:endParaRPr lang="en-US" altLang="zh-CN" sz="2400">
              <a:latin typeface="楷体"/>
              <a:ea typeface="楷体"/>
              <a:cs typeface="楷体"/>
            </a:endParaRPr>
          </a:p>
          <a:p>
            <a:pPr lvl="1">
              <a:lnSpc>
                <a:spcPct val="150000"/>
              </a:lnSpc>
              <a:buFont typeface="Arial" charset="0"/>
              <a:buNone/>
            </a:pPr>
            <a:r>
              <a:rPr lang="zh-CN" altLang="en-US" sz="2400">
                <a:latin typeface="楷体"/>
                <a:ea typeface="楷体"/>
                <a:cs typeface="楷体"/>
              </a:rPr>
              <a:t>取得建筑服务收入</a:t>
            </a:r>
            <a:r>
              <a:rPr lang="en-US" altLang="zh-CN" sz="2400">
                <a:latin typeface="楷体"/>
                <a:ea typeface="楷体"/>
                <a:cs typeface="楷体"/>
              </a:rPr>
              <a:t>6</a:t>
            </a:r>
            <a:r>
              <a:rPr lang="zh-CN" altLang="en-US" sz="2400">
                <a:latin typeface="楷体"/>
                <a:ea typeface="楷体"/>
                <a:cs typeface="楷体"/>
              </a:rPr>
              <a:t>万元（不含税）</a:t>
            </a:r>
            <a:endParaRPr lang="en-US" altLang="zh-CN" sz="2400">
              <a:latin typeface="楷体"/>
              <a:ea typeface="楷体"/>
              <a:cs typeface="楷体"/>
            </a:endParaRPr>
          </a:p>
          <a:p>
            <a:pPr lvl="1">
              <a:lnSpc>
                <a:spcPct val="150000"/>
              </a:lnSpc>
              <a:buFont typeface="Arial" charset="0"/>
              <a:buNone/>
            </a:pPr>
            <a:r>
              <a:rPr lang="zh-CN" altLang="en-US" sz="2400">
                <a:latin typeface="楷体"/>
                <a:ea typeface="楷体"/>
                <a:cs typeface="楷体"/>
              </a:rPr>
              <a:t>取得不动产租赁服务收入</a:t>
            </a:r>
            <a:r>
              <a:rPr lang="en-US" altLang="zh-CN" sz="2400">
                <a:latin typeface="楷体"/>
                <a:ea typeface="楷体"/>
                <a:cs typeface="楷体"/>
              </a:rPr>
              <a:t>2</a:t>
            </a:r>
            <a:r>
              <a:rPr lang="zh-CN" altLang="en-US" sz="2400">
                <a:latin typeface="楷体"/>
                <a:ea typeface="楷体"/>
                <a:cs typeface="楷体"/>
              </a:rPr>
              <a:t>万元（不含税）</a:t>
            </a:r>
            <a:endParaRPr lang="en-US" altLang="zh-CN" sz="2400">
              <a:latin typeface="楷体"/>
              <a:ea typeface="楷体"/>
              <a:cs typeface="楷体"/>
            </a:endParaRPr>
          </a:p>
          <a:p>
            <a:pPr lvl="1">
              <a:lnSpc>
                <a:spcPct val="150000"/>
              </a:lnSpc>
              <a:buFont typeface="Arial" charset="0"/>
              <a:buNone/>
            </a:pPr>
            <a:r>
              <a:rPr lang="zh-CN" altLang="en-US" sz="2400">
                <a:latin typeface="楷体"/>
                <a:ea typeface="楷体"/>
                <a:cs typeface="楷体"/>
              </a:rPr>
              <a:t>合计销售额为</a:t>
            </a:r>
            <a:r>
              <a:rPr lang="en-US" altLang="zh-CN" sz="2400">
                <a:latin typeface="楷体"/>
                <a:ea typeface="楷体"/>
                <a:cs typeface="楷体"/>
              </a:rPr>
              <a:t>8</a:t>
            </a:r>
            <a:r>
              <a:rPr lang="zh-CN" altLang="en-US" sz="2400">
                <a:latin typeface="楷体"/>
                <a:ea typeface="楷体"/>
                <a:cs typeface="楷体"/>
              </a:rPr>
              <a:t>（</a:t>
            </a:r>
            <a:r>
              <a:rPr lang="en-US" altLang="zh-CN" sz="2400">
                <a:latin typeface="楷体"/>
                <a:ea typeface="楷体"/>
                <a:cs typeface="楷体"/>
              </a:rPr>
              <a:t>=6+2</a:t>
            </a:r>
            <a:r>
              <a:rPr lang="zh-CN" altLang="en-US" sz="2400">
                <a:latin typeface="楷体"/>
                <a:ea typeface="楷体"/>
                <a:cs typeface="楷体"/>
              </a:rPr>
              <a:t>）万元</a:t>
            </a:r>
            <a:endParaRPr lang="en-US" altLang="zh-CN" sz="2400">
              <a:latin typeface="楷体"/>
              <a:ea typeface="楷体"/>
              <a:cs typeface="楷体"/>
            </a:endParaRPr>
          </a:p>
          <a:p>
            <a:pPr>
              <a:lnSpc>
                <a:spcPct val="150000"/>
              </a:lnSpc>
              <a:buFont typeface="Arial" charset="0"/>
              <a:buNone/>
            </a:pPr>
            <a:r>
              <a:rPr lang="zh-CN" altLang="en-US" sz="2400" b="1">
                <a:latin typeface="楷体"/>
                <a:ea typeface="楷体"/>
                <a:cs typeface="楷体"/>
              </a:rPr>
              <a:t>问：本月该纳税人如何缴税？</a:t>
            </a:r>
            <a:endParaRPr lang="en-US" altLang="zh-CN" sz="2400">
              <a:solidFill>
                <a:srgbClr val="333333"/>
              </a:solidFill>
              <a:latin typeface="楷体"/>
              <a:ea typeface="楷体"/>
              <a:cs typeface="楷体"/>
            </a:endParaRPr>
          </a:p>
          <a:p>
            <a:pPr>
              <a:lnSpc>
                <a:spcPct val="150000"/>
              </a:lnSpc>
              <a:buFont typeface="Arial" charset="0"/>
              <a:buNone/>
            </a:pPr>
            <a:r>
              <a:rPr lang="en-US" altLang="zh-CN" sz="2400">
                <a:solidFill>
                  <a:srgbClr val="333333"/>
                </a:solidFill>
                <a:latin typeface="楷体"/>
                <a:ea typeface="楷体"/>
                <a:cs typeface="楷体"/>
              </a:rPr>
              <a:t>    </a:t>
            </a:r>
            <a:endParaRPr lang="zh-CN" altLang="en-US" sz="2400">
              <a:solidFill>
                <a:srgbClr val="333333"/>
              </a:solidFill>
              <a:latin typeface="楷体"/>
              <a:ea typeface="楷体"/>
              <a:cs typeface="楷体"/>
            </a:endParaRPr>
          </a:p>
        </p:txBody>
      </p: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iterate type="wd">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wd">
                                    <p:tmPct val="10000"/>
                                  </p:iterate>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iterate type="wd">
                                    <p:tmPct val="10000"/>
                                  </p:iterate>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iterate type="wd">
                                    <p:tmPct val="10000"/>
                                  </p:iterate>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iterate type="wd">
                                    <p:tmPct val="10000"/>
                                  </p:iterate>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iterate type="wd">
                                    <p:tmPct val="10000"/>
                                  </p:iterate>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iterate type="wd">
                                    <p:tmPct val="10000"/>
                                  </p:iterate>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left)">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91138" name="组合 8"/>
          <p:cNvGrpSpPr>
            <a:grpSpLocks/>
          </p:cNvGrpSpPr>
          <p:nvPr/>
        </p:nvGrpSpPr>
        <p:grpSpPr bwMode="auto">
          <a:xfrm>
            <a:off x="436563" y="0"/>
            <a:ext cx="728662" cy="712788"/>
            <a:chOff x="436563" y="0"/>
            <a:chExt cx="728663" cy="713064"/>
          </a:xfrm>
        </p:grpSpPr>
        <p:sp>
          <p:nvSpPr>
            <p:cNvPr id="91141"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91142"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a:spLocks noChangeArrowheads="1"/>
          </p:cNvSpPr>
          <p:nvPr/>
        </p:nvSpPr>
        <p:spPr bwMode="auto">
          <a:xfrm>
            <a:off x="985838" y="908050"/>
            <a:ext cx="10226675" cy="4524375"/>
          </a:xfrm>
          <a:prstGeom prst="rect">
            <a:avLst/>
          </a:prstGeom>
          <a:noFill/>
          <a:ln w="9525">
            <a:noFill/>
            <a:miter lim="800000"/>
            <a:headEnd/>
            <a:tailEnd/>
          </a:ln>
        </p:spPr>
        <p:txBody>
          <a:bodyPr>
            <a:spAutoFit/>
          </a:bodyPr>
          <a:lstStyle/>
          <a:p>
            <a:pPr>
              <a:lnSpc>
                <a:spcPct val="150000"/>
              </a:lnSpc>
              <a:buFont typeface="Arial" charset="0"/>
              <a:buNone/>
            </a:pPr>
            <a:r>
              <a:rPr lang="zh-CN" altLang="en-US" sz="2400" b="1">
                <a:solidFill>
                  <a:srgbClr val="333333"/>
                </a:solidFill>
                <a:latin typeface="楷体"/>
                <a:ea typeface="楷体"/>
                <a:cs typeface="楷体"/>
              </a:rPr>
              <a:t>例</a:t>
            </a:r>
            <a:r>
              <a:rPr lang="en-US" altLang="zh-CN" sz="2400" b="1">
                <a:solidFill>
                  <a:srgbClr val="333333"/>
                </a:solidFill>
                <a:latin typeface="楷体"/>
                <a:ea typeface="楷体"/>
                <a:cs typeface="楷体"/>
              </a:rPr>
              <a:t>9</a:t>
            </a:r>
            <a:r>
              <a:rPr lang="zh-CN" altLang="en-US" sz="2400" b="1">
                <a:solidFill>
                  <a:srgbClr val="333333"/>
                </a:solidFill>
                <a:latin typeface="楷体"/>
                <a:ea typeface="楷体"/>
                <a:cs typeface="楷体"/>
              </a:rPr>
              <a:t>：</a:t>
            </a:r>
            <a:r>
              <a:rPr lang="zh-CN" altLang="en-US" sz="2400" b="1">
                <a:latin typeface="楷体"/>
                <a:ea typeface="楷体"/>
                <a:cs typeface="楷体"/>
              </a:rPr>
              <a:t>太原市杏花岭区的某按月申报建筑业小规模纳税人，在临汾市的</a:t>
            </a:r>
            <a:r>
              <a:rPr lang="en-US" altLang="zh-CN" sz="2400" b="1">
                <a:latin typeface="楷体"/>
                <a:ea typeface="楷体"/>
                <a:cs typeface="楷体"/>
              </a:rPr>
              <a:t>B</a:t>
            </a:r>
            <a:r>
              <a:rPr lang="zh-CN" altLang="en-US" sz="2400" b="1">
                <a:latin typeface="楷体"/>
                <a:ea typeface="楷体"/>
                <a:cs typeface="楷体"/>
              </a:rPr>
              <a:t>县提供建筑服务和不动产租赁服务</a:t>
            </a:r>
            <a:endParaRPr lang="en-US" altLang="zh-CN" sz="2400" b="1">
              <a:latin typeface="楷体"/>
              <a:ea typeface="楷体"/>
              <a:cs typeface="楷体"/>
            </a:endParaRPr>
          </a:p>
          <a:p>
            <a:pPr lvl="1">
              <a:lnSpc>
                <a:spcPct val="150000"/>
              </a:lnSpc>
              <a:buFont typeface="Arial" charset="0"/>
              <a:buNone/>
            </a:pP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1</a:t>
            </a:r>
            <a:r>
              <a:rPr lang="zh-CN" altLang="en-US" sz="2400">
                <a:latin typeface="楷体"/>
                <a:ea typeface="楷体"/>
                <a:cs typeface="楷体"/>
              </a:rPr>
              <a:t>月</a:t>
            </a:r>
            <a:endParaRPr lang="en-US" altLang="zh-CN" sz="2400">
              <a:latin typeface="楷体"/>
              <a:ea typeface="楷体"/>
              <a:cs typeface="楷体"/>
            </a:endParaRPr>
          </a:p>
          <a:p>
            <a:pPr lvl="1">
              <a:lnSpc>
                <a:spcPct val="150000"/>
              </a:lnSpc>
              <a:buFont typeface="Arial" charset="0"/>
              <a:buNone/>
            </a:pPr>
            <a:r>
              <a:rPr lang="zh-CN" altLang="en-US" sz="2400">
                <a:latin typeface="楷体"/>
                <a:ea typeface="楷体"/>
                <a:cs typeface="楷体"/>
              </a:rPr>
              <a:t>取得建筑服务收入</a:t>
            </a:r>
            <a:r>
              <a:rPr lang="en-US" altLang="zh-CN" sz="2400">
                <a:latin typeface="楷体"/>
                <a:ea typeface="楷体"/>
                <a:cs typeface="楷体"/>
              </a:rPr>
              <a:t>6</a:t>
            </a:r>
            <a:r>
              <a:rPr lang="zh-CN" altLang="en-US" sz="2400">
                <a:latin typeface="楷体"/>
                <a:ea typeface="楷体"/>
                <a:cs typeface="楷体"/>
              </a:rPr>
              <a:t>万元（不含税）</a:t>
            </a:r>
            <a:endParaRPr lang="en-US" altLang="zh-CN" sz="2400">
              <a:latin typeface="楷体"/>
              <a:ea typeface="楷体"/>
              <a:cs typeface="楷体"/>
            </a:endParaRPr>
          </a:p>
          <a:p>
            <a:pPr lvl="1">
              <a:lnSpc>
                <a:spcPct val="150000"/>
              </a:lnSpc>
              <a:buFont typeface="Arial" charset="0"/>
              <a:buNone/>
            </a:pPr>
            <a:r>
              <a:rPr lang="zh-CN" altLang="en-US" sz="2400">
                <a:latin typeface="楷体"/>
                <a:ea typeface="楷体"/>
                <a:cs typeface="楷体"/>
              </a:rPr>
              <a:t>取得不动产租赁服务收入</a:t>
            </a:r>
            <a:r>
              <a:rPr lang="en-US" altLang="zh-CN" sz="2400">
                <a:latin typeface="楷体"/>
                <a:ea typeface="楷体"/>
                <a:cs typeface="楷体"/>
              </a:rPr>
              <a:t>5</a:t>
            </a:r>
            <a:r>
              <a:rPr lang="zh-CN" altLang="en-US" sz="2400">
                <a:latin typeface="楷体"/>
                <a:ea typeface="楷体"/>
                <a:cs typeface="楷体"/>
              </a:rPr>
              <a:t>万元（不含税）</a:t>
            </a:r>
            <a:endParaRPr lang="en-US" altLang="zh-CN" sz="2400">
              <a:latin typeface="楷体"/>
              <a:ea typeface="楷体"/>
              <a:cs typeface="楷体"/>
            </a:endParaRPr>
          </a:p>
          <a:p>
            <a:pPr lvl="1">
              <a:lnSpc>
                <a:spcPct val="150000"/>
              </a:lnSpc>
              <a:buFont typeface="Arial" charset="0"/>
              <a:buNone/>
            </a:pPr>
            <a:r>
              <a:rPr lang="zh-CN" altLang="en-US" sz="2400">
                <a:latin typeface="楷体"/>
                <a:ea typeface="楷体"/>
                <a:cs typeface="楷体"/>
              </a:rPr>
              <a:t>合计销售额为</a:t>
            </a:r>
            <a:r>
              <a:rPr lang="en-US" altLang="zh-CN" sz="2400">
                <a:latin typeface="楷体"/>
                <a:ea typeface="楷体"/>
                <a:cs typeface="楷体"/>
              </a:rPr>
              <a:t>11</a:t>
            </a:r>
            <a:r>
              <a:rPr lang="zh-CN" altLang="en-US" sz="2400">
                <a:latin typeface="楷体"/>
                <a:ea typeface="楷体"/>
                <a:cs typeface="楷体"/>
              </a:rPr>
              <a:t>（</a:t>
            </a:r>
            <a:r>
              <a:rPr lang="en-US" altLang="zh-CN" sz="2400">
                <a:latin typeface="楷体"/>
                <a:ea typeface="楷体"/>
                <a:cs typeface="楷体"/>
              </a:rPr>
              <a:t>=6+5</a:t>
            </a:r>
            <a:r>
              <a:rPr lang="zh-CN" altLang="en-US" sz="2400">
                <a:latin typeface="楷体"/>
                <a:ea typeface="楷体"/>
                <a:cs typeface="楷体"/>
              </a:rPr>
              <a:t>）万元</a:t>
            </a:r>
            <a:endParaRPr lang="en-US" altLang="zh-CN" sz="2400">
              <a:latin typeface="楷体"/>
              <a:ea typeface="楷体"/>
              <a:cs typeface="楷体"/>
            </a:endParaRPr>
          </a:p>
          <a:p>
            <a:pPr>
              <a:lnSpc>
                <a:spcPct val="150000"/>
              </a:lnSpc>
              <a:buFont typeface="Arial" charset="0"/>
              <a:buNone/>
            </a:pPr>
            <a:r>
              <a:rPr lang="zh-CN" altLang="en-US" sz="2400" b="1">
                <a:latin typeface="楷体"/>
                <a:ea typeface="楷体"/>
                <a:cs typeface="楷体"/>
              </a:rPr>
              <a:t>问：本月该纳税人如何缴税？</a:t>
            </a:r>
            <a:endParaRPr lang="en-US" altLang="zh-CN" sz="2400">
              <a:solidFill>
                <a:srgbClr val="333333"/>
              </a:solidFill>
              <a:latin typeface="楷体"/>
              <a:ea typeface="楷体"/>
              <a:cs typeface="楷体"/>
            </a:endParaRPr>
          </a:p>
          <a:p>
            <a:pPr>
              <a:lnSpc>
                <a:spcPct val="150000"/>
              </a:lnSpc>
              <a:buFont typeface="Arial" charset="0"/>
              <a:buNone/>
            </a:pPr>
            <a:r>
              <a:rPr lang="en-US" altLang="zh-CN" sz="2400">
                <a:solidFill>
                  <a:srgbClr val="333333"/>
                </a:solidFill>
                <a:latin typeface="楷体"/>
                <a:ea typeface="楷体"/>
                <a:cs typeface="楷体"/>
              </a:rPr>
              <a:t>    </a:t>
            </a:r>
            <a:endParaRPr lang="zh-CN" altLang="en-US" sz="2400">
              <a:solidFill>
                <a:srgbClr val="333333"/>
              </a:solidFill>
              <a:latin typeface="楷体"/>
              <a:ea typeface="楷体"/>
              <a:cs typeface="楷体"/>
            </a:endParaRPr>
          </a:p>
        </p:txBody>
      </p: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iterate type="wd">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wd">
                                    <p:tmPct val="10000"/>
                                  </p:iterate>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iterate type="wd">
                                    <p:tmPct val="10000"/>
                                  </p:iterate>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iterate type="wd">
                                    <p:tmPct val="10000"/>
                                  </p:iterate>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iterate type="wd">
                                    <p:tmPct val="10000"/>
                                  </p:iterate>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iterate type="wd">
                                    <p:tmPct val="10000"/>
                                  </p:iterate>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iterate type="wd">
                                    <p:tmPct val="10000"/>
                                  </p:iterate>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left)">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rgbClr val="5A5352"/>
                </a:solidFill>
                <a:latin typeface="微软雅黑"/>
                <a:ea typeface="微软雅黑"/>
                <a:cs typeface="宋体" charset="-122"/>
              </a:rPr>
              <a:t>政策执行口径</a:t>
            </a:r>
          </a:p>
        </p:txBody>
      </p:sp>
      <p:grpSp>
        <p:nvGrpSpPr>
          <p:cNvPr id="93186" name="组合 8"/>
          <p:cNvGrpSpPr>
            <a:grpSpLocks/>
          </p:cNvGrpSpPr>
          <p:nvPr/>
        </p:nvGrpSpPr>
        <p:grpSpPr bwMode="auto">
          <a:xfrm>
            <a:off x="436563" y="0"/>
            <a:ext cx="728662" cy="712788"/>
            <a:chOff x="436563" y="0"/>
            <a:chExt cx="728663" cy="713064"/>
          </a:xfrm>
        </p:grpSpPr>
        <p:sp>
          <p:nvSpPr>
            <p:cNvPr id="93194"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solidFill>
                  <a:srgbClr val="2B2E30"/>
                </a:solidFill>
              </a:endParaRPr>
            </a:p>
          </p:txBody>
        </p:sp>
        <p:sp>
          <p:nvSpPr>
            <p:cNvPr id="93195"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93187" name="矩形 7"/>
          <p:cNvSpPr>
            <a:spLocks noChangeArrowheads="1"/>
          </p:cNvSpPr>
          <p:nvPr/>
        </p:nvSpPr>
        <p:spPr bwMode="auto">
          <a:xfrm>
            <a:off x="509588" y="163513"/>
            <a:ext cx="673100" cy="461962"/>
          </a:xfrm>
          <a:prstGeom prst="rect">
            <a:avLst/>
          </a:prstGeom>
          <a:noFill/>
          <a:ln w="9525">
            <a:noFill/>
            <a:miter lim="800000"/>
            <a:headEnd/>
            <a:tailEnd/>
          </a:ln>
        </p:spPr>
        <p:txBody>
          <a:bodyPr wrap="none">
            <a:spAutoFit/>
          </a:bodyPr>
          <a:lstStyle/>
          <a:p>
            <a:pPr>
              <a:buFont typeface="Arial" charset="0"/>
              <a:buNone/>
            </a:pPr>
            <a:r>
              <a:rPr lang="en-US" altLang="zh-CN" sz="2400">
                <a:solidFill>
                  <a:srgbClr val="FFFFFF"/>
                </a:solidFill>
                <a:latin typeface="微软雅黑"/>
                <a:ea typeface="微软雅黑"/>
                <a:cs typeface="微软雅黑"/>
              </a:rPr>
              <a:t>2</a:t>
            </a:r>
            <a:r>
              <a:rPr lang="zh-CN" altLang="en-US" sz="2400">
                <a:solidFill>
                  <a:srgbClr val="FFFFFF"/>
                </a:solidFill>
                <a:latin typeface="微软雅黑"/>
                <a:ea typeface="微软雅黑"/>
                <a:cs typeface="微软雅黑"/>
              </a:rPr>
              <a:t>、</a:t>
            </a:r>
          </a:p>
        </p:txBody>
      </p:sp>
      <p:sp>
        <p:nvSpPr>
          <p:cNvPr id="93188" name="矩形 1"/>
          <p:cNvSpPr>
            <a:spLocks noChangeArrowheads="1"/>
          </p:cNvSpPr>
          <p:nvPr/>
        </p:nvSpPr>
        <p:spPr bwMode="auto">
          <a:xfrm>
            <a:off x="1130300" y="981075"/>
            <a:ext cx="10263188" cy="4124325"/>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b="1">
                <a:solidFill>
                  <a:srgbClr val="2B2E30"/>
                </a:solidFill>
                <a:latin typeface="微软雅黑"/>
                <a:ea typeface="微软雅黑"/>
                <a:cs typeface="微软雅黑"/>
              </a:rPr>
              <a:t>划重点</a:t>
            </a:r>
          </a:p>
          <a:p>
            <a:pPr indent="457200">
              <a:lnSpc>
                <a:spcPct val="150000"/>
              </a:lnSpc>
              <a:spcBef>
                <a:spcPts val="600"/>
              </a:spcBef>
              <a:buFont typeface="Arial" charset="0"/>
              <a:buNone/>
            </a:pPr>
            <a:r>
              <a:rPr lang="zh-CN" altLang="en-US" sz="2400">
                <a:solidFill>
                  <a:srgbClr val="2B2E30"/>
                </a:solidFill>
                <a:latin typeface="楷体"/>
                <a:ea typeface="楷体"/>
                <a:cs typeface="楷体"/>
              </a:rPr>
              <a:t> 在一个纳税期限内，小规模纳税人在同一县（市、区）提供建筑服务、销售不动产、出租不动产等多个应预缴项目的，合并计算在预缴地实现的销售额。</a:t>
            </a:r>
          </a:p>
          <a:p>
            <a:pPr indent="457200">
              <a:lnSpc>
                <a:spcPct val="150000"/>
              </a:lnSpc>
              <a:spcBef>
                <a:spcPts val="600"/>
              </a:spcBef>
              <a:buFont typeface="Arial" charset="0"/>
              <a:buNone/>
            </a:pPr>
            <a:r>
              <a:rPr lang="zh-CN" altLang="en-US" sz="2400">
                <a:solidFill>
                  <a:srgbClr val="2B2E30"/>
                </a:solidFill>
                <a:latin typeface="楷体"/>
                <a:ea typeface="楷体"/>
                <a:cs typeface="楷体"/>
              </a:rPr>
              <a:t>（二）凡在预缴地实现的月销售额未超过</a:t>
            </a:r>
            <a:r>
              <a:rPr lang="en-US" altLang="zh-CN" sz="2400">
                <a:solidFill>
                  <a:srgbClr val="2B2E30"/>
                </a:solidFill>
                <a:latin typeface="楷体"/>
                <a:ea typeface="楷体"/>
                <a:cs typeface="楷体"/>
              </a:rPr>
              <a:t>10</a:t>
            </a:r>
            <a:r>
              <a:rPr lang="zh-CN" altLang="en-US" sz="2400">
                <a:solidFill>
                  <a:srgbClr val="2B2E30"/>
                </a:solidFill>
                <a:latin typeface="楷体"/>
                <a:ea typeface="楷体"/>
                <a:cs typeface="楷体"/>
              </a:rPr>
              <a:t>万元的，当期无需预缴税款，也无需填报</a:t>
            </a:r>
            <a:r>
              <a:rPr lang="en-US" altLang="zh-CN" sz="2400">
                <a:solidFill>
                  <a:srgbClr val="2B2E30"/>
                </a:solidFill>
                <a:latin typeface="楷体"/>
                <a:ea typeface="楷体"/>
                <a:cs typeface="楷体"/>
              </a:rPr>
              <a:t>《</a:t>
            </a:r>
            <a:r>
              <a:rPr lang="zh-CN" altLang="en-US" sz="2400">
                <a:solidFill>
                  <a:srgbClr val="2B2E30"/>
                </a:solidFill>
                <a:latin typeface="楷体"/>
                <a:ea typeface="楷体"/>
                <a:cs typeface="楷体"/>
              </a:rPr>
              <a:t>增值税预缴税款表</a:t>
            </a:r>
            <a:r>
              <a:rPr lang="en-US" altLang="zh-CN" sz="2400">
                <a:solidFill>
                  <a:srgbClr val="2B2E30"/>
                </a:solidFill>
                <a:latin typeface="楷体"/>
                <a:ea typeface="楷体"/>
                <a:cs typeface="楷体"/>
              </a:rPr>
              <a:t>》</a:t>
            </a:r>
            <a:r>
              <a:rPr lang="zh-CN" altLang="en-US" sz="2400">
                <a:solidFill>
                  <a:srgbClr val="2B2E30"/>
                </a:solidFill>
                <a:latin typeface="楷体"/>
                <a:ea typeface="楷体"/>
                <a:cs typeface="楷体"/>
              </a:rPr>
              <a:t>。月销售额超过</a:t>
            </a:r>
            <a:r>
              <a:rPr lang="en-US" altLang="zh-CN" sz="2400">
                <a:solidFill>
                  <a:srgbClr val="2B2E30"/>
                </a:solidFill>
                <a:latin typeface="楷体"/>
                <a:ea typeface="楷体"/>
                <a:cs typeface="楷体"/>
              </a:rPr>
              <a:t>10</a:t>
            </a:r>
            <a:r>
              <a:rPr lang="zh-CN" altLang="en-US" sz="2400">
                <a:solidFill>
                  <a:srgbClr val="2B2E30"/>
                </a:solidFill>
                <a:latin typeface="楷体"/>
                <a:ea typeface="楷体"/>
                <a:cs typeface="楷体"/>
              </a:rPr>
              <a:t>万元的，应预缴增值税，并按照项目分别填写</a:t>
            </a:r>
            <a:r>
              <a:rPr lang="en-US" altLang="zh-CN" sz="2400">
                <a:solidFill>
                  <a:srgbClr val="2B2E30"/>
                </a:solidFill>
                <a:latin typeface="楷体"/>
                <a:ea typeface="楷体"/>
                <a:cs typeface="楷体"/>
              </a:rPr>
              <a:t>《</a:t>
            </a:r>
            <a:r>
              <a:rPr lang="zh-CN" altLang="en-US" sz="2400">
                <a:solidFill>
                  <a:srgbClr val="2B2E30"/>
                </a:solidFill>
                <a:latin typeface="楷体"/>
                <a:ea typeface="楷体"/>
                <a:cs typeface="楷体"/>
              </a:rPr>
              <a:t>增值税预缴税款表</a:t>
            </a:r>
            <a:r>
              <a:rPr lang="en-US" altLang="zh-CN" sz="2400">
                <a:solidFill>
                  <a:srgbClr val="2B2E30"/>
                </a:solidFill>
                <a:latin typeface="楷体"/>
                <a:ea typeface="楷体"/>
                <a:cs typeface="楷体"/>
              </a:rPr>
              <a:t>》</a:t>
            </a:r>
            <a:r>
              <a:rPr lang="zh-CN" altLang="en-US" sz="2400">
                <a:solidFill>
                  <a:srgbClr val="2B2E30"/>
                </a:solidFill>
                <a:latin typeface="楷体"/>
                <a:ea typeface="楷体"/>
                <a:cs typeface="楷体"/>
              </a:rPr>
              <a:t>。</a:t>
            </a:r>
          </a:p>
        </p:txBody>
      </p:sp>
      <p:cxnSp>
        <p:nvCxnSpPr>
          <p:cNvPr id="11" name="直接连接符 10"/>
          <p:cNvCxnSpPr/>
          <p:nvPr/>
        </p:nvCxnSpPr>
        <p:spPr bwMode="auto">
          <a:xfrm>
            <a:off x="1570038" y="2205038"/>
            <a:ext cx="9498012"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bwMode="auto">
          <a:xfrm>
            <a:off x="1244600" y="2708275"/>
            <a:ext cx="10039350"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bwMode="auto">
          <a:xfrm>
            <a:off x="1244600" y="3213100"/>
            <a:ext cx="677863"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bwMode="auto">
          <a:xfrm>
            <a:off x="1785938" y="3933825"/>
            <a:ext cx="9498012"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bwMode="auto">
          <a:xfrm>
            <a:off x="1104900" y="4437063"/>
            <a:ext cx="4748213"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000"/>
                                        <p:tgtEl>
                                          <p:spTgt spid="13"/>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1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11"/>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13"/>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12"/>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1000"/>
                                        <p:tgtEl>
                                          <p:spTgt spid="15"/>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1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15"/>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chemeClr val="bg2"/>
                </a:solidFill>
                <a:latin typeface="微软雅黑"/>
                <a:ea typeface="微软雅黑"/>
                <a:cs typeface="宋体" charset="-122"/>
              </a:rPr>
              <a:t>政策执行口径</a:t>
            </a:r>
          </a:p>
        </p:txBody>
      </p:sp>
      <p:grpSp>
        <p:nvGrpSpPr>
          <p:cNvPr id="94210" name="组合 8"/>
          <p:cNvGrpSpPr>
            <a:grpSpLocks/>
          </p:cNvGrpSpPr>
          <p:nvPr/>
        </p:nvGrpSpPr>
        <p:grpSpPr bwMode="auto">
          <a:xfrm>
            <a:off x="436563" y="0"/>
            <a:ext cx="728662" cy="712788"/>
            <a:chOff x="436563" y="0"/>
            <a:chExt cx="728663" cy="713064"/>
          </a:xfrm>
        </p:grpSpPr>
        <p:sp>
          <p:nvSpPr>
            <p:cNvPr id="94213"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94214"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2</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6" name="矩形 5"/>
          <p:cNvSpPr>
            <a:spLocks noChangeArrowheads="1"/>
          </p:cNvSpPr>
          <p:nvPr/>
        </p:nvSpPr>
        <p:spPr bwMode="auto">
          <a:xfrm>
            <a:off x="985838" y="908050"/>
            <a:ext cx="10226675" cy="3970338"/>
          </a:xfrm>
          <a:prstGeom prst="rect">
            <a:avLst/>
          </a:prstGeom>
          <a:noFill/>
          <a:ln w="9525">
            <a:noFill/>
            <a:miter lim="800000"/>
            <a:headEnd/>
            <a:tailEnd/>
          </a:ln>
        </p:spPr>
        <p:txBody>
          <a:bodyPr>
            <a:spAutoFit/>
          </a:bodyPr>
          <a:lstStyle/>
          <a:p>
            <a:pPr>
              <a:lnSpc>
                <a:spcPct val="150000"/>
              </a:lnSpc>
              <a:buFont typeface="Arial" charset="0"/>
              <a:buNone/>
            </a:pPr>
            <a:r>
              <a:rPr lang="zh-CN" altLang="en-US" sz="2400" b="1">
                <a:solidFill>
                  <a:srgbClr val="333333"/>
                </a:solidFill>
                <a:latin typeface="楷体"/>
                <a:ea typeface="楷体"/>
                <a:cs typeface="楷体"/>
              </a:rPr>
              <a:t>例</a:t>
            </a:r>
            <a:r>
              <a:rPr lang="en-US" altLang="zh-CN" sz="2400" b="1">
                <a:solidFill>
                  <a:srgbClr val="333333"/>
                </a:solidFill>
                <a:latin typeface="楷体"/>
                <a:ea typeface="楷体"/>
                <a:cs typeface="楷体"/>
              </a:rPr>
              <a:t>10</a:t>
            </a:r>
            <a:r>
              <a:rPr lang="zh-CN" altLang="en-US" sz="2400" b="1">
                <a:solidFill>
                  <a:srgbClr val="333333"/>
                </a:solidFill>
                <a:latin typeface="楷体"/>
                <a:ea typeface="楷体"/>
                <a:cs typeface="楷体"/>
              </a:rPr>
              <a:t>：</a:t>
            </a:r>
            <a:r>
              <a:rPr lang="zh-CN" altLang="en-US" sz="2400" b="1">
                <a:latin typeface="楷体"/>
                <a:ea typeface="楷体"/>
                <a:cs typeface="楷体"/>
              </a:rPr>
              <a:t>太原市杏花岭区的某按季度申报建筑业小规模纳税人</a:t>
            </a:r>
            <a:endParaRPr lang="en-US" altLang="zh-CN" sz="2400" b="1">
              <a:latin typeface="楷体"/>
              <a:ea typeface="楷体"/>
              <a:cs typeface="楷体"/>
            </a:endParaRPr>
          </a:p>
          <a:p>
            <a:pPr lvl="1">
              <a:lnSpc>
                <a:spcPct val="150000"/>
              </a:lnSpc>
              <a:buFont typeface="Arial" charset="0"/>
              <a:buNone/>
            </a:pP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1</a:t>
            </a:r>
            <a:r>
              <a:rPr lang="zh-CN" altLang="en-US" sz="2400">
                <a:latin typeface="楷体"/>
                <a:ea typeface="楷体"/>
                <a:cs typeface="楷体"/>
              </a:rPr>
              <a:t>月在临汾市的</a:t>
            </a:r>
            <a:r>
              <a:rPr lang="en-US" altLang="zh-CN" sz="2400">
                <a:latin typeface="楷体"/>
                <a:ea typeface="楷体"/>
                <a:cs typeface="楷体"/>
              </a:rPr>
              <a:t>A</a:t>
            </a:r>
            <a:r>
              <a:rPr lang="zh-CN" altLang="en-US" sz="2400">
                <a:latin typeface="楷体"/>
                <a:ea typeface="楷体"/>
                <a:cs typeface="楷体"/>
              </a:rPr>
              <a:t>县提供建筑服务收入</a:t>
            </a:r>
            <a:r>
              <a:rPr lang="en-US" altLang="zh-CN" sz="2400">
                <a:latin typeface="楷体"/>
                <a:ea typeface="楷体"/>
                <a:cs typeface="楷体"/>
              </a:rPr>
              <a:t>9</a:t>
            </a:r>
            <a:r>
              <a:rPr lang="zh-CN" altLang="en-US" sz="2400">
                <a:latin typeface="楷体"/>
                <a:ea typeface="楷体"/>
                <a:cs typeface="楷体"/>
              </a:rPr>
              <a:t>万元（不含税）</a:t>
            </a:r>
            <a:endParaRPr lang="en-US" altLang="zh-CN" sz="2400">
              <a:latin typeface="楷体"/>
              <a:ea typeface="楷体"/>
              <a:cs typeface="楷体"/>
            </a:endParaRPr>
          </a:p>
          <a:p>
            <a:pPr lvl="1">
              <a:lnSpc>
                <a:spcPct val="150000"/>
              </a:lnSpc>
              <a:buFont typeface="Arial" charset="0"/>
              <a:buNone/>
            </a:pP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2</a:t>
            </a:r>
            <a:r>
              <a:rPr lang="zh-CN" altLang="en-US" sz="2400">
                <a:latin typeface="楷体"/>
                <a:ea typeface="楷体"/>
                <a:cs typeface="楷体"/>
              </a:rPr>
              <a:t>月在长治市的</a:t>
            </a:r>
            <a:r>
              <a:rPr lang="en-US" altLang="zh-CN" sz="2400">
                <a:latin typeface="楷体"/>
                <a:ea typeface="楷体"/>
                <a:cs typeface="楷体"/>
              </a:rPr>
              <a:t>B</a:t>
            </a:r>
            <a:r>
              <a:rPr lang="zh-CN" altLang="en-US" sz="2400">
                <a:latin typeface="楷体"/>
                <a:ea typeface="楷体"/>
                <a:cs typeface="楷体"/>
              </a:rPr>
              <a:t>县取得建筑服务收入</a:t>
            </a:r>
            <a:r>
              <a:rPr lang="en-US" altLang="zh-CN" sz="2400">
                <a:latin typeface="楷体"/>
                <a:ea typeface="楷体"/>
                <a:cs typeface="楷体"/>
              </a:rPr>
              <a:t>20</a:t>
            </a:r>
            <a:r>
              <a:rPr lang="zh-CN" altLang="en-US" sz="2400">
                <a:latin typeface="楷体"/>
                <a:ea typeface="楷体"/>
                <a:cs typeface="楷体"/>
              </a:rPr>
              <a:t>万元（不含税）</a:t>
            </a:r>
            <a:endParaRPr lang="en-US" altLang="zh-CN" sz="2400">
              <a:latin typeface="楷体"/>
              <a:ea typeface="楷体"/>
              <a:cs typeface="楷体"/>
            </a:endParaRPr>
          </a:p>
          <a:p>
            <a:pPr lvl="1">
              <a:lnSpc>
                <a:spcPct val="150000"/>
              </a:lnSpc>
              <a:buFont typeface="Arial" charset="0"/>
              <a:buNone/>
            </a:pPr>
            <a:r>
              <a:rPr lang="en-US" altLang="zh-CN" sz="2400">
                <a:latin typeface="楷体"/>
                <a:ea typeface="楷体"/>
                <a:cs typeface="楷体"/>
              </a:rPr>
              <a:t>2019</a:t>
            </a:r>
            <a:r>
              <a:rPr lang="zh-CN" altLang="en-US" sz="2400">
                <a:latin typeface="楷体"/>
                <a:ea typeface="楷体"/>
                <a:cs typeface="楷体"/>
              </a:rPr>
              <a:t>年</a:t>
            </a:r>
            <a:r>
              <a:rPr lang="en-US" altLang="zh-CN" sz="2400">
                <a:latin typeface="楷体"/>
                <a:ea typeface="楷体"/>
                <a:cs typeface="楷体"/>
              </a:rPr>
              <a:t>3</a:t>
            </a:r>
            <a:r>
              <a:rPr lang="zh-CN" altLang="en-US" sz="2400">
                <a:latin typeface="楷体"/>
                <a:ea typeface="楷体"/>
                <a:cs typeface="楷体"/>
              </a:rPr>
              <a:t>月在运城市的</a:t>
            </a:r>
            <a:r>
              <a:rPr lang="en-US" altLang="zh-CN" sz="2400">
                <a:latin typeface="楷体"/>
                <a:ea typeface="楷体"/>
                <a:cs typeface="楷体"/>
              </a:rPr>
              <a:t>C</a:t>
            </a:r>
            <a:r>
              <a:rPr lang="zh-CN" altLang="en-US" sz="2400">
                <a:latin typeface="楷体"/>
                <a:ea typeface="楷体"/>
                <a:cs typeface="楷体"/>
              </a:rPr>
              <a:t>县取得建筑服务收入</a:t>
            </a:r>
            <a:r>
              <a:rPr lang="en-US" altLang="zh-CN" sz="2400">
                <a:latin typeface="楷体"/>
                <a:ea typeface="楷体"/>
                <a:cs typeface="楷体"/>
              </a:rPr>
              <a:t>18</a:t>
            </a:r>
            <a:r>
              <a:rPr lang="zh-CN" altLang="en-US" sz="2400">
                <a:latin typeface="楷体"/>
                <a:ea typeface="楷体"/>
                <a:cs typeface="楷体"/>
              </a:rPr>
              <a:t>万元（不含税）</a:t>
            </a:r>
            <a:endParaRPr lang="en-US" altLang="zh-CN" sz="2400">
              <a:latin typeface="楷体"/>
              <a:ea typeface="楷体"/>
              <a:cs typeface="楷体"/>
            </a:endParaRPr>
          </a:p>
          <a:p>
            <a:pPr lvl="1">
              <a:lnSpc>
                <a:spcPct val="150000"/>
              </a:lnSpc>
              <a:buFont typeface="Arial" charset="0"/>
              <a:buNone/>
            </a:pPr>
            <a:r>
              <a:rPr lang="zh-CN" altLang="en-US" sz="2400">
                <a:latin typeface="楷体"/>
                <a:ea typeface="楷体"/>
                <a:cs typeface="楷体"/>
              </a:rPr>
              <a:t>合计销售额为</a:t>
            </a:r>
            <a:r>
              <a:rPr lang="en-US" altLang="zh-CN" sz="2400">
                <a:latin typeface="楷体"/>
                <a:ea typeface="楷体"/>
                <a:cs typeface="楷体"/>
              </a:rPr>
              <a:t>47</a:t>
            </a:r>
            <a:r>
              <a:rPr lang="zh-CN" altLang="en-US" sz="2400">
                <a:latin typeface="楷体"/>
                <a:ea typeface="楷体"/>
                <a:cs typeface="楷体"/>
              </a:rPr>
              <a:t>（</a:t>
            </a:r>
            <a:r>
              <a:rPr lang="en-US" altLang="zh-CN" sz="2400">
                <a:latin typeface="楷体"/>
                <a:ea typeface="楷体"/>
                <a:cs typeface="楷体"/>
              </a:rPr>
              <a:t>=9+20+18</a:t>
            </a:r>
            <a:r>
              <a:rPr lang="zh-CN" altLang="en-US" sz="2400">
                <a:latin typeface="楷体"/>
                <a:ea typeface="楷体"/>
                <a:cs typeface="楷体"/>
              </a:rPr>
              <a:t>）万元</a:t>
            </a:r>
            <a:endParaRPr lang="en-US" altLang="zh-CN" sz="2400">
              <a:latin typeface="楷体"/>
              <a:ea typeface="楷体"/>
              <a:cs typeface="楷体"/>
            </a:endParaRPr>
          </a:p>
          <a:p>
            <a:pPr>
              <a:lnSpc>
                <a:spcPct val="150000"/>
              </a:lnSpc>
              <a:buFont typeface="Arial" charset="0"/>
              <a:buNone/>
            </a:pPr>
            <a:r>
              <a:rPr lang="zh-CN" altLang="en-US" sz="2400" b="1">
                <a:latin typeface="楷体"/>
                <a:ea typeface="楷体"/>
                <a:cs typeface="楷体"/>
              </a:rPr>
              <a:t>问：本季度该纳税人如何缴税？</a:t>
            </a:r>
            <a:endParaRPr lang="en-US" altLang="zh-CN" sz="2400">
              <a:solidFill>
                <a:srgbClr val="333333"/>
              </a:solidFill>
              <a:latin typeface="楷体"/>
              <a:ea typeface="楷体"/>
              <a:cs typeface="楷体"/>
            </a:endParaRPr>
          </a:p>
          <a:p>
            <a:pPr>
              <a:lnSpc>
                <a:spcPct val="150000"/>
              </a:lnSpc>
              <a:buFont typeface="Arial" charset="0"/>
              <a:buNone/>
            </a:pPr>
            <a:r>
              <a:rPr lang="en-US" altLang="zh-CN" sz="2400">
                <a:solidFill>
                  <a:srgbClr val="333333"/>
                </a:solidFill>
                <a:latin typeface="楷体"/>
                <a:ea typeface="楷体"/>
                <a:cs typeface="楷体"/>
              </a:rPr>
              <a:t>    </a:t>
            </a:r>
            <a:endParaRPr lang="zh-CN" altLang="en-US" sz="2400">
              <a:solidFill>
                <a:srgbClr val="333333"/>
              </a:solidFill>
              <a:latin typeface="楷体"/>
              <a:ea typeface="楷体"/>
              <a:cs typeface="楷体"/>
            </a:endParaRPr>
          </a:p>
        </p:txBody>
      </p: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iterate type="wd">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wd">
                                    <p:tmPct val="10000"/>
                                  </p:iterate>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iterate type="wd">
                                    <p:tmPct val="10000"/>
                                  </p:iterate>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iterate type="wd">
                                    <p:tmPct val="10000"/>
                                  </p:iterate>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iterate type="wd">
                                    <p:tmPct val="10000"/>
                                  </p:iterate>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iterate type="wd">
                                    <p:tmPct val="10000"/>
                                  </p:iterate>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iterate type="wd">
                                    <p:tmPct val="10000"/>
                                  </p:iterate>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left)">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rgbClr val="5A5352"/>
                </a:solidFill>
                <a:latin typeface="微软雅黑"/>
                <a:ea typeface="微软雅黑"/>
                <a:cs typeface="宋体" charset="-122"/>
              </a:rPr>
              <a:t>政策执行口径</a:t>
            </a:r>
          </a:p>
        </p:txBody>
      </p:sp>
      <p:grpSp>
        <p:nvGrpSpPr>
          <p:cNvPr id="96258" name="组合 8"/>
          <p:cNvGrpSpPr>
            <a:grpSpLocks/>
          </p:cNvGrpSpPr>
          <p:nvPr/>
        </p:nvGrpSpPr>
        <p:grpSpPr bwMode="auto">
          <a:xfrm>
            <a:off x="436563" y="0"/>
            <a:ext cx="728662" cy="712788"/>
            <a:chOff x="436563" y="0"/>
            <a:chExt cx="728663" cy="713064"/>
          </a:xfrm>
        </p:grpSpPr>
        <p:sp>
          <p:nvSpPr>
            <p:cNvPr id="96263"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solidFill>
                  <a:srgbClr val="2B2E30"/>
                </a:solidFill>
              </a:endParaRPr>
            </a:p>
          </p:txBody>
        </p:sp>
        <p:sp>
          <p:nvSpPr>
            <p:cNvPr id="96264"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96259" name="矩形 7"/>
          <p:cNvSpPr>
            <a:spLocks noChangeArrowheads="1"/>
          </p:cNvSpPr>
          <p:nvPr/>
        </p:nvSpPr>
        <p:spPr bwMode="auto">
          <a:xfrm>
            <a:off x="509588" y="163513"/>
            <a:ext cx="673100" cy="461962"/>
          </a:xfrm>
          <a:prstGeom prst="rect">
            <a:avLst/>
          </a:prstGeom>
          <a:noFill/>
          <a:ln w="9525">
            <a:noFill/>
            <a:miter lim="800000"/>
            <a:headEnd/>
            <a:tailEnd/>
          </a:ln>
        </p:spPr>
        <p:txBody>
          <a:bodyPr wrap="none">
            <a:spAutoFit/>
          </a:bodyPr>
          <a:lstStyle/>
          <a:p>
            <a:pPr>
              <a:buFont typeface="Arial" charset="0"/>
              <a:buNone/>
            </a:pPr>
            <a:r>
              <a:rPr lang="en-US" altLang="zh-CN" sz="2400">
                <a:solidFill>
                  <a:srgbClr val="FFFFFF"/>
                </a:solidFill>
                <a:latin typeface="微软雅黑"/>
                <a:ea typeface="微软雅黑"/>
                <a:cs typeface="微软雅黑"/>
              </a:rPr>
              <a:t>2</a:t>
            </a:r>
            <a:r>
              <a:rPr lang="zh-CN" altLang="en-US" sz="2400">
                <a:solidFill>
                  <a:srgbClr val="FFFFFF"/>
                </a:solidFill>
                <a:latin typeface="微软雅黑"/>
                <a:ea typeface="微软雅黑"/>
                <a:cs typeface="微软雅黑"/>
              </a:rPr>
              <a:t>、</a:t>
            </a:r>
          </a:p>
        </p:txBody>
      </p:sp>
      <p:sp>
        <p:nvSpPr>
          <p:cNvPr id="96260" name="矩形 1"/>
          <p:cNvSpPr>
            <a:spLocks noChangeArrowheads="1"/>
          </p:cNvSpPr>
          <p:nvPr/>
        </p:nvSpPr>
        <p:spPr bwMode="auto">
          <a:xfrm>
            <a:off x="1130300" y="981075"/>
            <a:ext cx="10263188" cy="2938463"/>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b="1">
                <a:solidFill>
                  <a:srgbClr val="2B2E30"/>
                </a:solidFill>
                <a:latin typeface="微软雅黑"/>
                <a:ea typeface="微软雅黑"/>
                <a:cs typeface="微软雅黑"/>
              </a:rPr>
              <a:t>划重点</a:t>
            </a:r>
          </a:p>
          <a:p>
            <a:pPr indent="457200">
              <a:lnSpc>
                <a:spcPct val="150000"/>
              </a:lnSpc>
              <a:spcBef>
                <a:spcPts val="600"/>
              </a:spcBef>
              <a:buFont typeface="Arial" charset="0"/>
              <a:buNone/>
            </a:pPr>
            <a:r>
              <a:rPr lang="zh-CN" altLang="en-US" sz="2400">
                <a:solidFill>
                  <a:srgbClr val="2B2E30"/>
                </a:solidFill>
                <a:latin typeface="楷体"/>
                <a:ea typeface="楷体"/>
                <a:cs typeface="楷体"/>
              </a:rPr>
              <a:t>按照现行规定应当预缴增值税税款的小规模纳税人，凡在预缴地实现的月销售额未超过</a:t>
            </a:r>
            <a:r>
              <a:rPr lang="en-US" altLang="zh-CN" sz="2400">
                <a:solidFill>
                  <a:srgbClr val="2B2E30"/>
                </a:solidFill>
                <a:latin typeface="楷体"/>
                <a:ea typeface="楷体"/>
                <a:cs typeface="楷体"/>
              </a:rPr>
              <a:t>10</a:t>
            </a:r>
            <a:r>
              <a:rPr lang="zh-CN" altLang="en-US" sz="2400">
                <a:solidFill>
                  <a:srgbClr val="2B2E30"/>
                </a:solidFill>
                <a:latin typeface="楷体"/>
                <a:ea typeface="楷体"/>
                <a:cs typeface="楷体"/>
              </a:rPr>
              <a:t>万元（按季纳税</a:t>
            </a:r>
            <a:r>
              <a:rPr lang="en-US" altLang="zh-CN" sz="2400">
                <a:solidFill>
                  <a:srgbClr val="2B2E30"/>
                </a:solidFill>
                <a:latin typeface="楷体"/>
                <a:ea typeface="楷体"/>
                <a:cs typeface="楷体"/>
              </a:rPr>
              <a:t>30</a:t>
            </a:r>
            <a:r>
              <a:rPr lang="zh-CN" altLang="en-US" sz="2400">
                <a:solidFill>
                  <a:srgbClr val="2B2E30"/>
                </a:solidFill>
                <a:latin typeface="楷体"/>
                <a:ea typeface="楷体"/>
                <a:cs typeface="楷体"/>
              </a:rPr>
              <a:t>万元）的，当期在预缴地无需预缴税款，也无需填报</a:t>
            </a:r>
            <a:r>
              <a:rPr lang="en-US" altLang="zh-CN" sz="2400">
                <a:solidFill>
                  <a:srgbClr val="2B2E30"/>
                </a:solidFill>
                <a:latin typeface="楷体"/>
                <a:ea typeface="楷体"/>
                <a:cs typeface="楷体"/>
              </a:rPr>
              <a:t>《</a:t>
            </a:r>
            <a:r>
              <a:rPr lang="zh-CN" altLang="en-US" sz="2400">
                <a:solidFill>
                  <a:srgbClr val="2B2E30"/>
                </a:solidFill>
                <a:latin typeface="楷体"/>
                <a:ea typeface="楷体"/>
                <a:cs typeface="楷体"/>
              </a:rPr>
              <a:t>增值税预缴税款表</a:t>
            </a:r>
            <a:r>
              <a:rPr lang="en-US" altLang="zh-CN" sz="2400">
                <a:solidFill>
                  <a:srgbClr val="2B2E30"/>
                </a:solidFill>
                <a:latin typeface="楷体"/>
                <a:ea typeface="楷体"/>
                <a:cs typeface="楷体"/>
              </a:rPr>
              <a:t>》</a:t>
            </a:r>
            <a:r>
              <a:rPr lang="zh-CN" altLang="en-US" sz="2400">
                <a:solidFill>
                  <a:srgbClr val="2B2E30"/>
                </a:solidFill>
                <a:latin typeface="楷体"/>
                <a:ea typeface="楷体"/>
                <a:cs typeface="楷体"/>
              </a:rPr>
              <a:t>；纳税人在不同预缴地实现的月销售额，不需要合并计算是否预缴税款。</a:t>
            </a:r>
          </a:p>
        </p:txBody>
      </p:sp>
      <p:cxnSp>
        <p:nvCxnSpPr>
          <p:cNvPr id="11" name="直接连接符 10"/>
          <p:cNvCxnSpPr/>
          <p:nvPr/>
        </p:nvCxnSpPr>
        <p:spPr bwMode="auto">
          <a:xfrm flipV="1">
            <a:off x="6099175" y="3209925"/>
            <a:ext cx="4981575" cy="3175"/>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bwMode="auto">
          <a:xfrm>
            <a:off x="1244600" y="3789363"/>
            <a:ext cx="3990975" cy="0"/>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11"/>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1611313" y="2179638"/>
            <a:ext cx="9852025" cy="2535237"/>
          </a:xfrm>
          <a:prstGeom prst="roundRect">
            <a:avLst>
              <a:gd name="adj" fmla="val 50000"/>
            </a:avLst>
          </a:prstGeom>
          <a:solidFill>
            <a:srgbClr val="FFFFFF"/>
          </a:solidFill>
          <a:ln w="15875" cap="flat">
            <a:solidFill>
              <a:schemeClr val="bg1">
                <a:lumMod val="75000"/>
              </a:schemeClr>
            </a:solidFill>
            <a:prstDash val="solid"/>
            <a:miter lim="800000"/>
          </a:ln>
          <a:extLst>
            <a:ext uri="{AF507438-7753-43E0-B8FC-AC1667EBCBE1}"/>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0" y="2570163"/>
            <a:ext cx="1784350" cy="1644650"/>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1" name="TextBox 12"/>
          <p:cNvSpPr txBox="1">
            <a:spLocks noChangeArrowheads="1"/>
          </p:cNvSpPr>
          <p:nvPr/>
        </p:nvSpPr>
        <p:spPr bwMode="auto">
          <a:xfrm>
            <a:off x="2930525" y="3009900"/>
            <a:ext cx="8353425" cy="923925"/>
          </a:xfrm>
          <a:prstGeom prst="rect">
            <a:avLst/>
          </a:prstGeom>
          <a:noFill/>
          <a:ln w="9525">
            <a:noFill/>
            <a:miter lim="800000"/>
            <a:headEnd/>
            <a:tailEnd/>
          </a:ln>
        </p:spPr>
        <p:txBody>
          <a:bodyPr>
            <a:spAutoFit/>
          </a:bodyPr>
          <a:lstStyle/>
          <a:p>
            <a:pPr>
              <a:buFont typeface="Arial" charset="0"/>
              <a:buNone/>
            </a:pPr>
            <a:r>
              <a:rPr lang="zh-CN" altLang="en-US" sz="5400" b="1">
                <a:latin typeface="微软雅黑"/>
                <a:ea typeface="微软雅黑"/>
                <a:cs typeface="微软雅黑"/>
              </a:rPr>
              <a:t>销售不动产政策适用问题</a:t>
            </a:r>
            <a:endParaRPr lang="zh-CN" altLang="en-US" sz="5400" b="1">
              <a:solidFill>
                <a:schemeClr val="bg2"/>
              </a:solidFill>
              <a:latin typeface="微软雅黑"/>
              <a:ea typeface="微软雅黑"/>
              <a:cs typeface="微软雅黑"/>
            </a:endParaRPr>
          </a:p>
        </p:txBody>
      </p:sp>
      <p:grpSp>
        <p:nvGrpSpPr>
          <p:cNvPr id="16" name="组合 15"/>
          <p:cNvGrpSpPr>
            <a:grpSpLocks/>
          </p:cNvGrpSpPr>
          <p:nvPr/>
        </p:nvGrpSpPr>
        <p:grpSpPr bwMode="auto">
          <a:xfrm>
            <a:off x="950913" y="2452688"/>
            <a:ext cx="1976437" cy="1989137"/>
            <a:chOff x="950412" y="2360569"/>
            <a:chExt cx="2069514" cy="2081300"/>
          </a:xfrm>
        </p:grpSpPr>
        <p:sp>
          <p:nvSpPr>
            <p:cNvPr id="13" name="Oval 9"/>
            <p:cNvSpPr>
              <a:spLocks noChangeArrowheads="1"/>
            </p:cNvSpPr>
            <p:nvPr/>
          </p:nvSpPr>
          <p:spPr bwMode="auto">
            <a:xfrm>
              <a:off x="950412" y="2360569"/>
              <a:ext cx="2069514" cy="2081300"/>
            </a:xfrm>
            <a:prstGeom prst="ellipse">
              <a:avLst/>
            </a:prstGeom>
            <a:gradFill>
              <a:gsLst>
                <a:gs pos="0">
                  <a:srgbClr val="1F95BF"/>
                </a:gs>
                <a:gs pos="48000">
                  <a:schemeClr val="tx2"/>
                </a:gs>
                <a:gs pos="100000">
                  <a:srgbClr val="2EB0DE"/>
                </a:gs>
              </a:gsLst>
              <a:lin ang="16200000" scaled="1"/>
            </a:gradFill>
            <a:ln w="38100" cap="flat">
              <a:solidFill>
                <a:schemeClr val="bg1"/>
              </a:solidFill>
              <a:prstDash val="solid"/>
              <a:miter lim="800000"/>
            </a:ln>
            <a:effectLst>
              <a:outerShdw blurRad="63500" sx="102000" sy="102000" algn="ctr" rotWithShape="0">
                <a:prstClr val="black">
                  <a:alpha val="40000"/>
                </a:prstClr>
              </a:outerShdw>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sp>
          <p:nvSpPr>
            <p:cNvPr id="57" name="Oval 9"/>
            <p:cNvSpPr>
              <a:spLocks noChangeArrowheads="1"/>
            </p:cNvSpPr>
            <p:nvPr/>
          </p:nvSpPr>
          <p:spPr bwMode="auto">
            <a:xfrm>
              <a:off x="1036850" y="2453588"/>
              <a:ext cx="1885004" cy="1895262"/>
            </a:xfrm>
            <a:prstGeom prst="ellipse">
              <a:avLst/>
            </a:prstGeom>
            <a:noFill/>
            <a:ln w="9525" cap="flat">
              <a:solidFill>
                <a:schemeClr val="bg1"/>
              </a:solidFill>
              <a:prstDash val="dash"/>
              <a:miter lim="800000"/>
            </a:ln>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grpSp>
      <p:sp>
        <p:nvSpPr>
          <p:cNvPr id="14" name="Rectangle 10"/>
          <p:cNvSpPr>
            <a:spLocks noChangeArrowheads="1"/>
          </p:cNvSpPr>
          <p:nvPr/>
        </p:nvSpPr>
        <p:spPr bwMode="auto">
          <a:xfrm>
            <a:off x="1130300" y="2667000"/>
            <a:ext cx="1512888" cy="1846263"/>
          </a:xfrm>
          <a:prstGeom prst="rect">
            <a:avLst/>
          </a:prstGeom>
          <a:noFill/>
          <a:ln w="9525">
            <a:noFill/>
            <a:miter lim="800000"/>
            <a:headEnd/>
            <a:tailEnd/>
          </a:ln>
        </p:spPr>
        <p:txBody>
          <a:bodyPr lIns="0" tIns="0" rIns="0" bIns="0">
            <a:spAutoFit/>
          </a:bodyPr>
          <a:lstStyle/>
          <a:p>
            <a:pPr algn="ctr" eaLnBrk="0" hangingPunct="0"/>
            <a:r>
              <a:rPr lang="en-US" altLang="zh-CN" sz="12000">
                <a:solidFill>
                  <a:srgbClr val="FFFFFF"/>
                </a:solidFill>
                <a:latin typeface="Lifeline JL"/>
                <a:ea typeface="微软雅黑"/>
                <a:cs typeface="微软雅黑"/>
              </a:rPr>
              <a:t>8</a:t>
            </a:r>
            <a:endParaRPr lang="zh-CN" altLang="zh-CN">
              <a:latin typeface="Lifeline JL"/>
            </a:endParaRPr>
          </a:p>
        </p:txBody>
      </p:sp>
    </p:spTree>
  </p:cSld>
  <p:clrMapOvr>
    <a:masterClrMapping/>
  </p:clrMapOvr>
  <p:transition spd="slow" advTm="575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31"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latin typeface="微软雅黑"/>
                <a:ea typeface="微软雅黑"/>
                <a:cs typeface="宋体" charset="-122"/>
              </a:rPr>
              <a:t>政策标准</a:t>
            </a:r>
          </a:p>
        </p:txBody>
      </p:sp>
      <p:grpSp>
        <p:nvGrpSpPr>
          <p:cNvPr id="22530" name="组合 8"/>
          <p:cNvGrpSpPr>
            <a:grpSpLocks/>
          </p:cNvGrpSpPr>
          <p:nvPr/>
        </p:nvGrpSpPr>
        <p:grpSpPr bwMode="auto">
          <a:xfrm>
            <a:off x="436563" y="0"/>
            <a:ext cx="728662" cy="712788"/>
            <a:chOff x="436563" y="0"/>
            <a:chExt cx="728663" cy="713064"/>
          </a:xfrm>
        </p:grpSpPr>
        <p:sp>
          <p:nvSpPr>
            <p:cNvPr id="22533"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22534"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1</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7" name="TextBox 6"/>
          <p:cNvSpPr txBox="1"/>
          <p:nvPr/>
        </p:nvSpPr>
        <p:spPr>
          <a:xfrm>
            <a:off x="1100138" y="836613"/>
            <a:ext cx="10039350" cy="5262562"/>
          </a:xfrm>
          <a:prstGeom prst="rect">
            <a:avLst/>
          </a:prstGeom>
          <a:noFill/>
        </p:spPr>
        <p:txBody>
          <a:bodyPr>
            <a:spAutoFit/>
          </a:bodyPr>
          <a:lstStyle/>
          <a:p>
            <a:pPr>
              <a:lnSpc>
                <a:spcPct val="200000"/>
              </a:lnSpc>
              <a:buFont typeface="Arial" panose="020B0604020202020204" pitchFamily="34" charset="0"/>
              <a:buNone/>
              <a:defRPr/>
            </a:pPr>
            <a:r>
              <a:rPr lang="en-US" altLang="zh-CN" sz="2400" dirty="0">
                <a:latin typeface="+mn-ea"/>
                <a:ea typeface="+mn-ea"/>
              </a:rPr>
              <a:t>1</a:t>
            </a:r>
            <a:r>
              <a:rPr lang="zh-CN" altLang="en-US" sz="2400" dirty="0">
                <a:latin typeface="+mn-ea"/>
                <a:ea typeface="+mn-ea"/>
              </a:rPr>
              <a:t>、应纳税所得额</a:t>
            </a:r>
            <a:r>
              <a:rPr lang="en-US" altLang="zh-CN" sz="2400" dirty="0">
                <a:latin typeface="+mn-ea"/>
                <a:ea typeface="+mn-ea"/>
              </a:rPr>
              <a:t>100</a:t>
            </a:r>
            <a:r>
              <a:rPr lang="zh-CN" altLang="en-US" sz="2400" dirty="0">
                <a:latin typeface="+mn-ea"/>
                <a:ea typeface="+mn-ea"/>
              </a:rPr>
              <a:t>万元</a:t>
            </a:r>
            <a:endParaRPr lang="en-US" altLang="zh-CN" sz="2400" dirty="0">
              <a:latin typeface="+mn-ea"/>
              <a:ea typeface="+mn-ea"/>
            </a:endParaRPr>
          </a:p>
          <a:p>
            <a:pPr indent="457200">
              <a:lnSpc>
                <a:spcPct val="200000"/>
              </a:lnSpc>
              <a:buFont typeface="Arial" panose="020B0604020202020204" pitchFamily="34" charset="0"/>
              <a:buNone/>
              <a:defRPr/>
            </a:pPr>
            <a:r>
              <a:rPr lang="en-US" altLang="zh-CN" sz="2400" dirty="0">
                <a:latin typeface="+mn-ea"/>
                <a:ea typeface="+mn-ea"/>
              </a:rPr>
              <a:t>100 X 25% = 25             25 X 20% = 5                 5</a:t>
            </a:r>
            <a:r>
              <a:rPr lang="zh-CN" altLang="en-US" sz="2400" dirty="0">
                <a:latin typeface="+mn-ea"/>
                <a:ea typeface="+mn-ea"/>
              </a:rPr>
              <a:t>万</a:t>
            </a:r>
            <a:r>
              <a:rPr lang="en-US" altLang="zh-CN" sz="2400" dirty="0">
                <a:latin typeface="+mn-ea"/>
                <a:ea typeface="+mn-ea"/>
              </a:rPr>
              <a:t>     5</a:t>
            </a:r>
            <a:r>
              <a:rPr lang="en-US" altLang="zh-CN" sz="2400" dirty="0">
                <a:latin typeface="+mn-ea"/>
                <a:ea typeface="+mn-ea"/>
              </a:rPr>
              <a:t>%</a:t>
            </a:r>
          </a:p>
          <a:p>
            <a:pPr>
              <a:lnSpc>
                <a:spcPct val="200000"/>
              </a:lnSpc>
              <a:buFont typeface="Arial" panose="020B0604020202020204" pitchFamily="34" charset="0"/>
              <a:buNone/>
              <a:defRPr/>
            </a:pPr>
            <a:r>
              <a:rPr lang="en-US" altLang="zh-CN" sz="2400" dirty="0">
                <a:latin typeface="+mn-ea"/>
                <a:ea typeface="+mn-ea"/>
              </a:rPr>
              <a:t>2</a:t>
            </a:r>
            <a:r>
              <a:rPr lang="zh-CN" altLang="en-US" sz="2400" dirty="0">
                <a:latin typeface="+mn-ea"/>
                <a:ea typeface="+mn-ea"/>
              </a:rPr>
              <a:t>、应</a:t>
            </a:r>
            <a:r>
              <a:rPr lang="zh-CN" altLang="en-US" sz="2400" dirty="0">
                <a:latin typeface="+mn-ea"/>
                <a:ea typeface="+mn-ea"/>
              </a:rPr>
              <a:t>纳税所得</a:t>
            </a:r>
            <a:r>
              <a:rPr lang="zh-CN" altLang="en-US" sz="2400" dirty="0">
                <a:latin typeface="+mn-ea"/>
                <a:ea typeface="+mn-ea"/>
              </a:rPr>
              <a:t>额</a:t>
            </a:r>
            <a:r>
              <a:rPr lang="en-US" altLang="zh-CN" sz="2400" dirty="0">
                <a:latin typeface="+mn-ea"/>
                <a:ea typeface="+mn-ea"/>
              </a:rPr>
              <a:t>300</a:t>
            </a:r>
            <a:r>
              <a:rPr lang="zh-CN" altLang="en-US" sz="2400" dirty="0">
                <a:latin typeface="+mn-ea"/>
                <a:ea typeface="+mn-ea"/>
              </a:rPr>
              <a:t>万</a:t>
            </a:r>
            <a:r>
              <a:rPr lang="zh-CN" altLang="en-US" sz="2400" dirty="0">
                <a:latin typeface="+mn-ea"/>
                <a:ea typeface="+mn-ea"/>
              </a:rPr>
              <a:t>元</a:t>
            </a:r>
            <a:endParaRPr lang="en-US" altLang="zh-CN" sz="2400" dirty="0">
              <a:latin typeface="+mn-ea"/>
              <a:ea typeface="+mn-ea"/>
            </a:endParaRPr>
          </a:p>
          <a:p>
            <a:pPr indent="457200">
              <a:lnSpc>
                <a:spcPct val="200000"/>
              </a:lnSpc>
              <a:buFont typeface="Arial" panose="020B0604020202020204" pitchFamily="34" charset="0"/>
              <a:buNone/>
              <a:defRPr/>
            </a:pPr>
            <a:r>
              <a:rPr lang="en-US" altLang="zh-CN" sz="2400" dirty="0">
                <a:latin typeface="+mn-ea"/>
                <a:ea typeface="+mn-ea"/>
              </a:rPr>
              <a:t>100 X 25% = 25 </a:t>
            </a:r>
            <a:r>
              <a:rPr lang="en-US" altLang="zh-CN" sz="2400" dirty="0">
                <a:latin typeface="+mn-ea"/>
                <a:ea typeface="+mn-ea"/>
              </a:rPr>
              <a:t>            25 </a:t>
            </a:r>
            <a:r>
              <a:rPr lang="en-US" altLang="zh-CN" sz="2400" dirty="0">
                <a:latin typeface="+mn-ea"/>
                <a:ea typeface="+mn-ea"/>
              </a:rPr>
              <a:t>X 20</a:t>
            </a:r>
            <a:r>
              <a:rPr lang="en-US" altLang="zh-CN" sz="2400" dirty="0">
                <a:latin typeface="+mn-ea"/>
                <a:ea typeface="+mn-ea"/>
              </a:rPr>
              <a:t>% = 5 </a:t>
            </a:r>
            <a:endParaRPr lang="en-US" altLang="zh-CN" sz="2400" dirty="0">
              <a:latin typeface="+mn-ea"/>
              <a:ea typeface="+mn-ea"/>
            </a:endParaRPr>
          </a:p>
          <a:p>
            <a:pPr indent="457200">
              <a:lnSpc>
                <a:spcPct val="200000"/>
              </a:lnSpc>
              <a:buFont typeface="Arial" panose="020B0604020202020204" pitchFamily="34" charset="0"/>
              <a:buNone/>
              <a:defRPr/>
            </a:pPr>
            <a:r>
              <a:rPr lang="en-US" altLang="zh-CN" sz="2400" dirty="0">
                <a:latin typeface="+mn-ea"/>
                <a:ea typeface="+mn-ea"/>
              </a:rPr>
              <a:t>200 X 50% = 100         100 X 20% = 20              25</a:t>
            </a:r>
            <a:r>
              <a:rPr lang="zh-CN" altLang="en-US" sz="2400" dirty="0">
                <a:latin typeface="+mn-ea"/>
                <a:ea typeface="+mn-ea"/>
              </a:rPr>
              <a:t>万   </a:t>
            </a:r>
            <a:r>
              <a:rPr lang="en-US" altLang="zh-CN" sz="2400" dirty="0">
                <a:latin typeface="+mn-ea"/>
                <a:ea typeface="+mn-ea"/>
              </a:rPr>
              <a:t>8.3%</a:t>
            </a:r>
          </a:p>
          <a:p>
            <a:pPr>
              <a:lnSpc>
                <a:spcPct val="200000"/>
              </a:lnSpc>
              <a:buFont typeface="Arial" panose="020B0604020202020204" pitchFamily="34" charset="0"/>
              <a:buNone/>
              <a:defRPr/>
            </a:pPr>
            <a:r>
              <a:rPr lang="en-US" altLang="zh-CN" sz="2400" dirty="0">
                <a:latin typeface="+mn-ea"/>
                <a:ea typeface="+mn-ea"/>
              </a:rPr>
              <a:t>3</a:t>
            </a:r>
            <a:r>
              <a:rPr lang="zh-CN" altLang="en-US" sz="2400" dirty="0">
                <a:latin typeface="+mn-ea"/>
                <a:ea typeface="+mn-ea"/>
              </a:rPr>
              <a:t>、</a:t>
            </a:r>
            <a:r>
              <a:rPr lang="zh-CN" altLang="en-US" sz="2400" dirty="0">
                <a:latin typeface="+mn-ea"/>
                <a:ea typeface="+mn-ea"/>
              </a:rPr>
              <a:t>应纳税所得</a:t>
            </a:r>
            <a:r>
              <a:rPr lang="zh-CN" altLang="en-US" sz="2400" dirty="0">
                <a:latin typeface="+mn-ea"/>
                <a:ea typeface="+mn-ea"/>
              </a:rPr>
              <a:t>额</a:t>
            </a:r>
            <a:r>
              <a:rPr lang="en-US" altLang="zh-CN" sz="2400" dirty="0">
                <a:latin typeface="+mn-ea"/>
                <a:ea typeface="+mn-ea"/>
              </a:rPr>
              <a:t>400</a:t>
            </a:r>
            <a:r>
              <a:rPr lang="zh-CN" altLang="en-US" sz="2400" dirty="0">
                <a:latin typeface="+mn-ea"/>
                <a:ea typeface="+mn-ea"/>
              </a:rPr>
              <a:t>万元</a:t>
            </a:r>
            <a:endParaRPr lang="en-US" altLang="zh-CN" sz="2400" dirty="0">
              <a:latin typeface="+mn-ea"/>
              <a:ea typeface="+mn-ea"/>
            </a:endParaRPr>
          </a:p>
          <a:p>
            <a:pPr>
              <a:lnSpc>
                <a:spcPct val="200000"/>
              </a:lnSpc>
              <a:buFont typeface="Arial" panose="020B0604020202020204" pitchFamily="34" charset="0"/>
              <a:buNone/>
              <a:defRPr/>
            </a:pPr>
            <a:r>
              <a:rPr lang="en-US" altLang="zh-CN" sz="2400" dirty="0">
                <a:latin typeface="+mn-ea"/>
                <a:ea typeface="+mn-ea"/>
              </a:rPr>
              <a:t>     400 X 25% = 100</a:t>
            </a:r>
            <a:endParaRPr lang="zh-CN" altLang="en-US" sz="2400" dirty="0">
              <a:latin typeface="+mn-ea"/>
              <a:ea typeface="+mn-ea"/>
            </a:endParaRPr>
          </a:p>
        </p:txBody>
      </p: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left)">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wipe(left)">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wipe(left)">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wipe(left)">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wipe(left)">
                                      <p:cBhvr>
                                        <p:cTn id="27" dur="500"/>
                                        <p:tgtEl>
                                          <p:spTgt spid="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wipe(left)">
                                      <p:cBhvr>
                                        <p:cTn id="32"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rgbClr val="5A5352"/>
                </a:solidFill>
                <a:latin typeface="微软雅黑"/>
                <a:ea typeface="微软雅黑"/>
                <a:cs typeface="宋体" charset="-122"/>
              </a:rPr>
              <a:t>政策执行口径</a:t>
            </a:r>
          </a:p>
        </p:txBody>
      </p:sp>
      <p:grpSp>
        <p:nvGrpSpPr>
          <p:cNvPr id="99330" name="组合 8"/>
          <p:cNvGrpSpPr>
            <a:grpSpLocks/>
          </p:cNvGrpSpPr>
          <p:nvPr/>
        </p:nvGrpSpPr>
        <p:grpSpPr bwMode="auto">
          <a:xfrm>
            <a:off x="436563" y="0"/>
            <a:ext cx="728662" cy="712788"/>
            <a:chOff x="436563" y="0"/>
            <a:chExt cx="728663" cy="713064"/>
          </a:xfrm>
        </p:grpSpPr>
        <p:sp>
          <p:nvSpPr>
            <p:cNvPr id="99336"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solidFill>
                  <a:srgbClr val="2B2E30"/>
                </a:solidFill>
              </a:endParaRPr>
            </a:p>
          </p:txBody>
        </p:sp>
        <p:sp>
          <p:nvSpPr>
            <p:cNvPr id="99337"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99331" name="矩形 11"/>
          <p:cNvSpPr>
            <a:spLocks noChangeArrowheads="1"/>
          </p:cNvSpPr>
          <p:nvPr/>
        </p:nvSpPr>
        <p:spPr bwMode="auto">
          <a:xfrm>
            <a:off x="509588" y="163513"/>
            <a:ext cx="673100" cy="461962"/>
          </a:xfrm>
          <a:prstGeom prst="rect">
            <a:avLst/>
          </a:prstGeom>
          <a:noFill/>
          <a:ln w="9525">
            <a:noFill/>
            <a:miter lim="800000"/>
            <a:headEnd/>
            <a:tailEnd/>
          </a:ln>
        </p:spPr>
        <p:txBody>
          <a:bodyPr wrap="none">
            <a:spAutoFit/>
          </a:bodyPr>
          <a:lstStyle/>
          <a:p>
            <a:pPr>
              <a:buFont typeface="Arial" charset="0"/>
              <a:buNone/>
            </a:pPr>
            <a:r>
              <a:rPr lang="en-US" altLang="zh-CN" sz="2400">
                <a:solidFill>
                  <a:srgbClr val="FFFFFF"/>
                </a:solidFill>
                <a:latin typeface="微软雅黑"/>
                <a:ea typeface="微软雅黑"/>
                <a:cs typeface="微软雅黑"/>
              </a:rPr>
              <a:t>2</a:t>
            </a:r>
            <a:r>
              <a:rPr lang="zh-CN" altLang="en-US" sz="2400">
                <a:solidFill>
                  <a:srgbClr val="FFFFFF"/>
                </a:solidFill>
                <a:latin typeface="微软雅黑"/>
                <a:ea typeface="微软雅黑"/>
                <a:cs typeface="微软雅黑"/>
              </a:rPr>
              <a:t>、</a:t>
            </a:r>
          </a:p>
        </p:txBody>
      </p:sp>
      <p:sp>
        <p:nvSpPr>
          <p:cNvPr id="99332" name="矩形 5"/>
          <p:cNvSpPr>
            <a:spLocks noChangeArrowheads="1"/>
          </p:cNvSpPr>
          <p:nvPr/>
        </p:nvSpPr>
        <p:spPr bwMode="auto">
          <a:xfrm>
            <a:off x="1255713" y="785813"/>
            <a:ext cx="9451975" cy="1477962"/>
          </a:xfrm>
          <a:prstGeom prst="rect">
            <a:avLst/>
          </a:prstGeom>
          <a:noFill/>
          <a:ln w="9525">
            <a:noFill/>
            <a:miter lim="800000"/>
            <a:headEnd/>
            <a:tailEnd/>
          </a:ln>
        </p:spPr>
        <p:txBody>
          <a:bodyPr>
            <a:spAutoFit/>
          </a:bodyPr>
          <a:lstStyle/>
          <a:p>
            <a:pPr algn="ctr">
              <a:lnSpc>
                <a:spcPct val="150000"/>
              </a:lnSpc>
              <a:buFont typeface="Arial" charset="0"/>
              <a:buNone/>
            </a:pPr>
            <a:r>
              <a:rPr lang="zh-CN" altLang="en-US" sz="2000" b="1">
                <a:solidFill>
                  <a:srgbClr val="0066CC"/>
                </a:solidFill>
                <a:latin typeface="微软雅黑"/>
                <a:ea typeface="微软雅黑"/>
                <a:cs typeface="微软雅黑"/>
              </a:rPr>
              <a:t>国家税务总局</a:t>
            </a:r>
          </a:p>
          <a:p>
            <a:pPr algn="ctr">
              <a:lnSpc>
                <a:spcPct val="150000"/>
              </a:lnSpc>
              <a:buFont typeface="Arial" charset="0"/>
              <a:buNone/>
            </a:pPr>
            <a:r>
              <a:rPr lang="zh-CN" altLang="en-US" sz="2000" b="1">
                <a:solidFill>
                  <a:srgbClr val="CC0000"/>
                </a:solidFill>
                <a:latin typeface="微软雅黑"/>
                <a:ea typeface="微软雅黑"/>
                <a:cs typeface="微软雅黑"/>
              </a:rPr>
              <a:t>关于小规模纳税人免征增值税政策有关征管问题的公告</a:t>
            </a:r>
          </a:p>
          <a:p>
            <a:pPr algn="ctr">
              <a:lnSpc>
                <a:spcPct val="150000"/>
              </a:lnSpc>
              <a:buFont typeface="Arial" charset="0"/>
              <a:buNone/>
            </a:pPr>
            <a:r>
              <a:rPr lang="zh-CN" altLang="en-US">
                <a:solidFill>
                  <a:srgbClr val="333333"/>
                </a:solidFill>
                <a:latin typeface="微软雅黑"/>
                <a:ea typeface="微软雅黑"/>
                <a:cs typeface="微软雅黑"/>
              </a:rPr>
              <a:t>国家税务总局公告</a:t>
            </a:r>
            <a:r>
              <a:rPr lang="en-US" altLang="zh-CN">
                <a:solidFill>
                  <a:srgbClr val="333333"/>
                </a:solidFill>
                <a:latin typeface="微软雅黑"/>
                <a:ea typeface="微软雅黑"/>
                <a:cs typeface="微软雅黑"/>
              </a:rPr>
              <a:t>2019</a:t>
            </a:r>
            <a:r>
              <a:rPr lang="zh-CN" altLang="en-US">
                <a:solidFill>
                  <a:srgbClr val="333333"/>
                </a:solidFill>
                <a:latin typeface="微软雅黑"/>
                <a:ea typeface="微软雅黑"/>
                <a:cs typeface="微软雅黑"/>
              </a:rPr>
              <a:t>年第</a:t>
            </a:r>
            <a:r>
              <a:rPr lang="en-US" altLang="zh-CN">
                <a:solidFill>
                  <a:srgbClr val="333333"/>
                </a:solidFill>
                <a:latin typeface="微软雅黑"/>
                <a:ea typeface="微软雅黑"/>
                <a:cs typeface="微软雅黑"/>
              </a:rPr>
              <a:t>4</a:t>
            </a:r>
            <a:r>
              <a:rPr lang="zh-CN" altLang="en-US">
                <a:solidFill>
                  <a:srgbClr val="333333"/>
                </a:solidFill>
                <a:latin typeface="微软雅黑"/>
                <a:ea typeface="微软雅黑"/>
                <a:cs typeface="微软雅黑"/>
              </a:rPr>
              <a:t>号</a:t>
            </a:r>
          </a:p>
        </p:txBody>
      </p:sp>
      <p:sp>
        <p:nvSpPr>
          <p:cNvPr id="99333" name="矩形 6"/>
          <p:cNvSpPr>
            <a:spLocks noChangeArrowheads="1"/>
          </p:cNvSpPr>
          <p:nvPr/>
        </p:nvSpPr>
        <p:spPr bwMode="auto">
          <a:xfrm>
            <a:off x="1244600" y="2413000"/>
            <a:ext cx="9967913" cy="2308225"/>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a:solidFill>
                  <a:srgbClr val="2B2E30"/>
                </a:solidFill>
                <a:latin typeface="微软雅黑"/>
                <a:ea typeface="微软雅黑"/>
                <a:cs typeface="微软雅黑"/>
              </a:rPr>
              <a:t>七、小规模纳税人中的单位和个体工商户销售不动产，应按其纳税期、本公告第六条以及其他现行政策规定确定是否预缴增值税；其他个人销售不动产，继续按照现行规定征免增值税。</a:t>
            </a:r>
            <a:br>
              <a:rPr lang="zh-CN" altLang="en-US" sz="2400">
                <a:solidFill>
                  <a:srgbClr val="2B2E30"/>
                </a:solidFill>
                <a:latin typeface="微软雅黑"/>
                <a:ea typeface="微软雅黑"/>
                <a:cs typeface="微软雅黑"/>
              </a:rPr>
            </a:br>
            <a:r>
              <a:rPr lang="zh-CN" altLang="en-US" sz="2400">
                <a:solidFill>
                  <a:srgbClr val="2B2E30"/>
                </a:solidFill>
                <a:latin typeface="微软雅黑"/>
                <a:ea typeface="微软雅黑"/>
                <a:cs typeface="微软雅黑"/>
              </a:rPr>
              <a:t>　　</a:t>
            </a:r>
          </a:p>
        </p:txBody>
      </p:sp>
      <p:cxnSp>
        <p:nvCxnSpPr>
          <p:cNvPr id="9" name="直接连接符 8"/>
          <p:cNvCxnSpPr/>
          <p:nvPr/>
        </p:nvCxnSpPr>
        <p:spPr bwMode="auto">
          <a:xfrm>
            <a:off x="9237663" y="2997200"/>
            <a:ext cx="1685925"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4" name="直接连接符 13"/>
          <p:cNvCxnSpPr/>
          <p:nvPr/>
        </p:nvCxnSpPr>
        <p:spPr bwMode="auto">
          <a:xfrm>
            <a:off x="1274763" y="3573463"/>
            <a:ext cx="7704137"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20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rgbClr val="5A5352"/>
                </a:solidFill>
                <a:latin typeface="微软雅黑"/>
                <a:ea typeface="微软雅黑"/>
                <a:cs typeface="宋体" charset="-122"/>
              </a:rPr>
              <a:t>政策执行口径</a:t>
            </a:r>
          </a:p>
        </p:txBody>
      </p:sp>
      <p:grpSp>
        <p:nvGrpSpPr>
          <p:cNvPr id="101378" name="组合 8"/>
          <p:cNvGrpSpPr>
            <a:grpSpLocks/>
          </p:cNvGrpSpPr>
          <p:nvPr/>
        </p:nvGrpSpPr>
        <p:grpSpPr bwMode="auto">
          <a:xfrm>
            <a:off x="436563" y="0"/>
            <a:ext cx="728662" cy="712788"/>
            <a:chOff x="436563" y="0"/>
            <a:chExt cx="728663" cy="713064"/>
          </a:xfrm>
        </p:grpSpPr>
        <p:sp>
          <p:nvSpPr>
            <p:cNvPr id="101381"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solidFill>
                  <a:srgbClr val="2B2E30"/>
                </a:solidFill>
              </a:endParaRPr>
            </a:p>
          </p:txBody>
        </p:sp>
        <p:sp>
          <p:nvSpPr>
            <p:cNvPr id="101382"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01379" name="矩形 7"/>
          <p:cNvSpPr>
            <a:spLocks noChangeArrowheads="1"/>
          </p:cNvSpPr>
          <p:nvPr/>
        </p:nvSpPr>
        <p:spPr bwMode="auto">
          <a:xfrm>
            <a:off x="509588" y="163513"/>
            <a:ext cx="673100" cy="461962"/>
          </a:xfrm>
          <a:prstGeom prst="rect">
            <a:avLst/>
          </a:prstGeom>
          <a:noFill/>
          <a:ln w="9525">
            <a:noFill/>
            <a:miter lim="800000"/>
            <a:headEnd/>
            <a:tailEnd/>
          </a:ln>
        </p:spPr>
        <p:txBody>
          <a:bodyPr wrap="none">
            <a:spAutoFit/>
          </a:bodyPr>
          <a:lstStyle/>
          <a:p>
            <a:pPr>
              <a:buFont typeface="Arial" charset="0"/>
              <a:buNone/>
            </a:pPr>
            <a:r>
              <a:rPr lang="en-US" altLang="zh-CN" sz="2400">
                <a:solidFill>
                  <a:srgbClr val="FFFFFF"/>
                </a:solidFill>
                <a:latin typeface="微软雅黑"/>
                <a:ea typeface="微软雅黑"/>
                <a:cs typeface="微软雅黑"/>
              </a:rPr>
              <a:t>2</a:t>
            </a:r>
            <a:r>
              <a:rPr lang="zh-CN" altLang="en-US" sz="2400">
                <a:solidFill>
                  <a:srgbClr val="FFFFFF"/>
                </a:solidFill>
                <a:latin typeface="微软雅黑"/>
                <a:ea typeface="微软雅黑"/>
                <a:cs typeface="微软雅黑"/>
              </a:rPr>
              <a:t>、</a:t>
            </a:r>
          </a:p>
        </p:txBody>
      </p:sp>
      <p:sp>
        <p:nvSpPr>
          <p:cNvPr id="101380" name="矩形 1"/>
          <p:cNvSpPr>
            <a:spLocks noChangeArrowheads="1"/>
          </p:cNvSpPr>
          <p:nvPr/>
        </p:nvSpPr>
        <p:spPr bwMode="auto">
          <a:xfrm>
            <a:off x="1130300" y="981075"/>
            <a:ext cx="10263188" cy="3646488"/>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b="1">
                <a:solidFill>
                  <a:srgbClr val="2B2E30"/>
                </a:solidFill>
                <a:latin typeface="微软雅黑"/>
                <a:ea typeface="微软雅黑"/>
                <a:cs typeface="微软雅黑"/>
              </a:rPr>
              <a:t>划重点</a:t>
            </a:r>
          </a:p>
          <a:p>
            <a:pPr indent="457200">
              <a:lnSpc>
                <a:spcPct val="150000"/>
              </a:lnSpc>
              <a:spcBef>
                <a:spcPts val="600"/>
              </a:spcBef>
              <a:buFont typeface="Arial" charset="0"/>
              <a:buNone/>
            </a:pPr>
            <a:r>
              <a:rPr lang="zh-CN" altLang="en-US" sz="2400" b="1">
                <a:solidFill>
                  <a:srgbClr val="2B2E30"/>
                </a:solidFill>
                <a:latin typeface="楷体"/>
                <a:ea typeface="楷体"/>
                <a:cs typeface="楷体"/>
              </a:rPr>
              <a:t>增值税免税标准提高至</a:t>
            </a:r>
            <a:r>
              <a:rPr lang="en-US" altLang="zh-CN" sz="2400" b="1">
                <a:solidFill>
                  <a:srgbClr val="2B2E30"/>
                </a:solidFill>
                <a:latin typeface="楷体"/>
                <a:ea typeface="楷体"/>
                <a:cs typeface="楷体"/>
              </a:rPr>
              <a:t>10</a:t>
            </a:r>
            <a:r>
              <a:rPr lang="zh-CN" altLang="en-US" sz="2400" b="1">
                <a:solidFill>
                  <a:srgbClr val="2B2E30"/>
                </a:solidFill>
                <a:latin typeface="楷体"/>
                <a:ea typeface="楷体"/>
                <a:cs typeface="楷体"/>
              </a:rPr>
              <a:t>万元后，如果销售不动产销售额为</a:t>
            </a:r>
            <a:r>
              <a:rPr lang="en-US" altLang="zh-CN" sz="2400" b="1">
                <a:solidFill>
                  <a:srgbClr val="2B2E30"/>
                </a:solidFill>
                <a:latin typeface="楷体"/>
                <a:ea typeface="楷体"/>
                <a:cs typeface="楷体"/>
              </a:rPr>
              <a:t>20</a:t>
            </a:r>
            <a:r>
              <a:rPr lang="zh-CN" altLang="en-US" sz="2400" b="1">
                <a:solidFill>
                  <a:srgbClr val="2B2E30"/>
                </a:solidFill>
                <a:latin typeface="楷体"/>
                <a:ea typeface="楷体"/>
                <a:cs typeface="楷体"/>
              </a:rPr>
              <a:t>万元</a:t>
            </a:r>
            <a:endParaRPr lang="en-US" altLang="zh-CN" sz="2400" b="1">
              <a:solidFill>
                <a:srgbClr val="2B2E30"/>
              </a:solidFill>
              <a:latin typeface="楷体"/>
              <a:ea typeface="楷体"/>
              <a:cs typeface="楷体"/>
            </a:endParaRPr>
          </a:p>
          <a:p>
            <a:pPr indent="457200">
              <a:lnSpc>
                <a:spcPct val="150000"/>
              </a:lnSpc>
              <a:spcBef>
                <a:spcPts val="600"/>
              </a:spcBef>
              <a:buFont typeface="Arial" charset="0"/>
              <a:buNone/>
            </a:pPr>
            <a:r>
              <a:rPr lang="zh-CN" altLang="en-US" sz="2400">
                <a:solidFill>
                  <a:srgbClr val="2B2E30"/>
                </a:solidFill>
                <a:latin typeface="楷体"/>
                <a:ea typeface="楷体"/>
                <a:cs typeface="楷体"/>
              </a:rPr>
              <a:t>第一种情况，如果某个体工商户选择按月纳税，销售不动产销售额超过月销售额</a:t>
            </a:r>
            <a:r>
              <a:rPr lang="en-US" altLang="zh-CN" sz="2400">
                <a:solidFill>
                  <a:srgbClr val="2B2E30"/>
                </a:solidFill>
                <a:latin typeface="楷体"/>
                <a:ea typeface="楷体"/>
                <a:cs typeface="楷体"/>
              </a:rPr>
              <a:t>10</a:t>
            </a:r>
            <a:r>
              <a:rPr lang="zh-CN" altLang="en-US" sz="2400">
                <a:solidFill>
                  <a:srgbClr val="2B2E30"/>
                </a:solidFill>
                <a:latin typeface="楷体"/>
                <a:ea typeface="楷体"/>
                <a:cs typeface="楷体"/>
              </a:rPr>
              <a:t>万元免税标准，则仍应在不动产所在地预缴税款；</a:t>
            </a:r>
            <a:endParaRPr lang="en-US" altLang="zh-CN" sz="2400">
              <a:solidFill>
                <a:srgbClr val="2B2E30"/>
              </a:solidFill>
              <a:latin typeface="楷体"/>
              <a:ea typeface="楷体"/>
              <a:cs typeface="楷体"/>
            </a:endParaRPr>
          </a:p>
          <a:p>
            <a:pPr indent="457200">
              <a:lnSpc>
                <a:spcPct val="150000"/>
              </a:lnSpc>
              <a:spcBef>
                <a:spcPts val="600"/>
              </a:spcBef>
              <a:buFont typeface="Arial" charset="0"/>
              <a:buNone/>
            </a:pPr>
            <a:r>
              <a:rPr lang="zh-CN" altLang="en-US" sz="2400">
                <a:solidFill>
                  <a:srgbClr val="2B2E30"/>
                </a:solidFill>
                <a:latin typeface="楷体"/>
                <a:ea typeface="楷体"/>
                <a:cs typeface="楷体"/>
              </a:rPr>
              <a:t>第二种情况，如果该个体工商户选择按季纳税，销售不动产销售额未超过季度销售额</a:t>
            </a:r>
            <a:r>
              <a:rPr lang="en-US" altLang="zh-CN" sz="2400">
                <a:solidFill>
                  <a:srgbClr val="2B2E30"/>
                </a:solidFill>
                <a:latin typeface="楷体"/>
                <a:ea typeface="楷体"/>
                <a:cs typeface="楷体"/>
              </a:rPr>
              <a:t>30</a:t>
            </a:r>
            <a:r>
              <a:rPr lang="zh-CN" altLang="en-US" sz="2400">
                <a:solidFill>
                  <a:srgbClr val="2B2E30"/>
                </a:solidFill>
                <a:latin typeface="楷体"/>
                <a:ea typeface="楷体"/>
                <a:cs typeface="楷体"/>
              </a:rPr>
              <a:t>万元的免税标准，则无需在不动产所在地预缴税款。</a:t>
            </a:r>
            <a:endParaRPr lang="en-US" altLang="zh-CN" sz="2400">
              <a:solidFill>
                <a:srgbClr val="2B2E30"/>
              </a:solidFill>
              <a:latin typeface="楷体"/>
              <a:ea typeface="楷体"/>
              <a:cs typeface="楷体"/>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1611313" y="2179638"/>
            <a:ext cx="9852025" cy="2535237"/>
          </a:xfrm>
          <a:prstGeom prst="roundRect">
            <a:avLst>
              <a:gd name="adj" fmla="val 50000"/>
            </a:avLst>
          </a:prstGeom>
          <a:solidFill>
            <a:srgbClr val="FFFFFF"/>
          </a:solidFill>
          <a:ln w="15875" cap="flat">
            <a:solidFill>
              <a:schemeClr val="bg1">
                <a:lumMod val="75000"/>
              </a:schemeClr>
            </a:solidFill>
            <a:prstDash val="solid"/>
            <a:miter lim="800000"/>
          </a:ln>
          <a:extLst>
            <a:ext uri="{AF507438-7753-43E0-B8FC-AC1667EBCBE1}"/>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0" y="2570163"/>
            <a:ext cx="1784350" cy="1644650"/>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1" name="TextBox 12"/>
          <p:cNvSpPr txBox="1">
            <a:spLocks noChangeArrowheads="1"/>
          </p:cNvSpPr>
          <p:nvPr/>
        </p:nvSpPr>
        <p:spPr bwMode="auto">
          <a:xfrm>
            <a:off x="2930525" y="3009900"/>
            <a:ext cx="8353425" cy="923925"/>
          </a:xfrm>
          <a:prstGeom prst="rect">
            <a:avLst/>
          </a:prstGeom>
          <a:noFill/>
          <a:ln w="9525">
            <a:noFill/>
            <a:miter lim="800000"/>
            <a:headEnd/>
            <a:tailEnd/>
          </a:ln>
        </p:spPr>
        <p:txBody>
          <a:bodyPr>
            <a:spAutoFit/>
          </a:bodyPr>
          <a:lstStyle/>
          <a:p>
            <a:pPr>
              <a:buFont typeface="Arial" charset="0"/>
              <a:buNone/>
            </a:pPr>
            <a:r>
              <a:rPr lang="zh-CN" altLang="en-US" sz="5400" b="1">
                <a:solidFill>
                  <a:schemeClr val="bg2"/>
                </a:solidFill>
                <a:latin typeface="微软雅黑"/>
                <a:ea typeface="微软雅黑"/>
                <a:cs typeface="微软雅黑"/>
              </a:rPr>
              <a:t>已预缴税款是否可以退税</a:t>
            </a:r>
          </a:p>
        </p:txBody>
      </p:sp>
      <p:grpSp>
        <p:nvGrpSpPr>
          <p:cNvPr id="16" name="组合 15"/>
          <p:cNvGrpSpPr>
            <a:grpSpLocks/>
          </p:cNvGrpSpPr>
          <p:nvPr/>
        </p:nvGrpSpPr>
        <p:grpSpPr bwMode="auto">
          <a:xfrm>
            <a:off x="950913" y="2452688"/>
            <a:ext cx="1976437" cy="1989137"/>
            <a:chOff x="950412" y="2360569"/>
            <a:chExt cx="2069514" cy="2081300"/>
          </a:xfrm>
        </p:grpSpPr>
        <p:sp>
          <p:nvSpPr>
            <p:cNvPr id="13" name="Oval 9"/>
            <p:cNvSpPr>
              <a:spLocks noChangeArrowheads="1"/>
            </p:cNvSpPr>
            <p:nvPr/>
          </p:nvSpPr>
          <p:spPr bwMode="auto">
            <a:xfrm>
              <a:off x="950412" y="2360569"/>
              <a:ext cx="2069514" cy="2081300"/>
            </a:xfrm>
            <a:prstGeom prst="ellipse">
              <a:avLst/>
            </a:prstGeom>
            <a:gradFill>
              <a:gsLst>
                <a:gs pos="0">
                  <a:srgbClr val="1F95BF"/>
                </a:gs>
                <a:gs pos="48000">
                  <a:schemeClr val="tx2"/>
                </a:gs>
                <a:gs pos="100000">
                  <a:srgbClr val="2EB0DE"/>
                </a:gs>
              </a:gsLst>
              <a:lin ang="16200000" scaled="1"/>
            </a:gradFill>
            <a:ln w="38100" cap="flat">
              <a:solidFill>
                <a:schemeClr val="bg1"/>
              </a:solidFill>
              <a:prstDash val="solid"/>
              <a:miter lim="800000"/>
            </a:ln>
            <a:effectLst>
              <a:outerShdw blurRad="63500" sx="102000" sy="102000" algn="ctr" rotWithShape="0">
                <a:prstClr val="black">
                  <a:alpha val="40000"/>
                </a:prstClr>
              </a:outerShdw>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sp>
          <p:nvSpPr>
            <p:cNvPr id="57" name="Oval 9"/>
            <p:cNvSpPr>
              <a:spLocks noChangeArrowheads="1"/>
            </p:cNvSpPr>
            <p:nvPr/>
          </p:nvSpPr>
          <p:spPr bwMode="auto">
            <a:xfrm>
              <a:off x="1036850" y="2453588"/>
              <a:ext cx="1885004" cy="1895262"/>
            </a:xfrm>
            <a:prstGeom prst="ellipse">
              <a:avLst/>
            </a:prstGeom>
            <a:noFill/>
            <a:ln w="9525" cap="flat">
              <a:solidFill>
                <a:schemeClr val="bg1"/>
              </a:solidFill>
              <a:prstDash val="dash"/>
              <a:miter lim="800000"/>
            </a:ln>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grpSp>
      <p:sp>
        <p:nvSpPr>
          <p:cNvPr id="14" name="Rectangle 10"/>
          <p:cNvSpPr>
            <a:spLocks noChangeArrowheads="1"/>
          </p:cNvSpPr>
          <p:nvPr/>
        </p:nvSpPr>
        <p:spPr bwMode="auto">
          <a:xfrm>
            <a:off x="1130300" y="2667000"/>
            <a:ext cx="1512888" cy="1846263"/>
          </a:xfrm>
          <a:prstGeom prst="rect">
            <a:avLst/>
          </a:prstGeom>
          <a:noFill/>
          <a:ln w="9525">
            <a:noFill/>
            <a:miter lim="800000"/>
            <a:headEnd/>
            <a:tailEnd/>
          </a:ln>
        </p:spPr>
        <p:txBody>
          <a:bodyPr lIns="0" tIns="0" rIns="0" bIns="0">
            <a:spAutoFit/>
          </a:bodyPr>
          <a:lstStyle/>
          <a:p>
            <a:pPr algn="ctr" eaLnBrk="0" hangingPunct="0"/>
            <a:r>
              <a:rPr lang="en-US" altLang="zh-CN" sz="12000">
                <a:solidFill>
                  <a:srgbClr val="FFFFFF"/>
                </a:solidFill>
                <a:latin typeface="Lifeline JL"/>
                <a:ea typeface="微软雅黑"/>
                <a:cs typeface="微软雅黑"/>
              </a:rPr>
              <a:t>9</a:t>
            </a:r>
            <a:endParaRPr lang="zh-CN" altLang="zh-CN">
              <a:latin typeface="Lifeline JL"/>
            </a:endParaRPr>
          </a:p>
        </p:txBody>
      </p:sp>
    </p:spTree>
  </p:cSld>
  <p:clrMapOvr>
    <a:masterClrMapping/>
  </p:clrMapOvr>
  <p:transition spd="slow" advTm="575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31" grpId="0"/>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rgbClr val="5A5352"/>
                </a:solidFill>
                <a:latin typeface="微软雅黑"/>
                <a:ea typeface="微软雅黑"/>
                <a:cs typeface="宋体" charset="-122"/>
              </a:rPr>
              <a:t>政策执行口径</a:t>
            </a:r>
          </a:p>
        </p:txBody>
      </p:sp>
      <p:grpSp>
        <p:nvGrpSpPr>
          <p:cNvPr id="104450" name="组合 8"/>
          <p:cNvGrpSpPr>
            <a:grpSpLocks/>
          </p:cNvGrpSpPr>
          <p:nvPr/>
        </p:nvGrpSpPr>
        <p:grpSpPr bwMode="auto">
          <a:xfrm>
            <a:off x="436563" y="0"/>
            <a:ext cx="728662" cy="712788"/>
            <a:chOff x="436563" y="0"/>
            <a:chExt cx="728663" cy="713064"/>
          </a:xfrm>
        </p:grpSpPr>
        <p:sp>
          <p:nvSpPr>
            <p:cNvPr id="104456"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solidFill>
                  <a:srgbClr val="2B2E30"/>
                </a:solidFill>
              </a:endParaRPr>
            </a:p>
          </p:txBody>
        </p:sp>
        <p:sp>
          <p:nvSpPr>
            <p:cNvPr id="104457"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04451" name="矩形 11"/>
          <p:cNvSpPr>
            <a:spLocks noChangeArrowheads="1"/>
          </p:cNvSpPr>
          <p:nvPr/>
        </p:nvSpPr>
        <p:spPr bwMode="auto">
          <a:xfrm>
            <a:off x="509588" y="163513"/>
            <a:ext cx="673100" cy="461962"/>
          </a:xfrm>
          <a:prstGeom prst="rect">
            <a:avLst/>
          </a:prstGeom>
          <a:noFill/>
          <a:ln w="9525">
            <a:noFill/>
            <a:miter lim="800000"/>
            <a:headEnd/>
            <a:tailEnd/>
          </a:ln>
        </p:spPr>
        <p:txBody>
          <a:bodyPr wrap="none">
            <a:spAutoFit/>
          </a:bodyPr>
          <a:lstStyle/>
          <a:p>
            <a:pPr>
              <a:buFont typeface="Arial" charset="0"/>
              <a:buNone/>
            </a:pPr>
            <a:r>
              <a:rPr lang="en-US" altLang="zh-CN" sz="2400">
                <a:solidFill>
                  <a:srgbClr val="FFFFFF"/>
                </a:solidFill>
                <a:latin typeface="微软雅黑"/>
                <a:ea typeface="微软雅黑"/>
                <a:cs typeface="微软雅黑"/>
              </a:rPr>
              <a:t>2</a:t>
            </a:r>
            <a:r>
              <a:rPr lang="zh-CN" altLang="en-US" sz="2400">
                <a:solidFill>
                  <a:srgbClr val="FFFFFF"/>
                </a:solidFill>
                <a:latin typeface="微软雅黑"/>
                <a:ea typeface="微软雅黑"/>
                <a:cs typeface="微软雅黑"/>
              </a:rPr>
              <a:t>、</a:t>
            </a:r>
          </a:p>
        </p:txBody>
      </p:sp>
      <p:sp>
        <p:nvSpPr>
          <p:cNvPr id="104452" name="矩形 5"/>
          <p:cNvSpPr>
            <a:spLocks noChangeArrowheads="1"/>
          </p:cNvSpPr>
          <p:nvPr/>
        </p:nvSpPr>
        <p:spPr bwMode="auto">
          <a:xfrm>
            <a:off x="1255713" y="785813"/>
            <a:ext cx="9451975" cy="1477962"/>
          </a:xfrm>
          <a:prstGeom prst="rect">
            <a:avLst/>
          </a:prstGeom>
          <a:noFill/>
          <a:ln w="9525">
            <a:noFill/>
            <a:miter lim="800000"/>
            <a:headEnd/>
            <a:tailEnd/>
          </a:ln>
        </p:spPr>
        <p:txBody>
          <a:bodyPr>
            <a:spAutoFit/>
          </a:bodyPr>
          <a:lstStyle/>
          <a:p>
            <a:pPr algn="ctr">
              <a:lnSpc>
                <a:spcPct val="150000"/>
              </a:lnSpc>
              <a:buFont typeface="Arial" charset="0"/>
              <a:buNone/>
            </a:pPr>
            <a:r>
              <a:rPr lang="zh-CN" altLang="en-US" sz="2000" b="1">
                <a:solidFill>
                  <a:srgbClr val="0066CC"/>
                </a:solidFill>
                <a:latin typeface="微软雅黑"/>
                <a:ea typeface="微软雅黑"/>
                <a:cs typeface="微软雅黑"/>
              </a:rPr>
              <a:t>国家税务总局</a:t>
            </a:r>
          </a:p>
          <a:p>
            <a:pPr algn="ctr">
              <a:lnSpc>
                <a:spcPct val="150000"/>
              </a:lnSpc>
              <a:buFont typeface="Arial" charset="0"/>
              <a:buNone/>
            </a:pPr>
            <a:r>
              <a:rPr lang="zh-CN" altLang="en-US" sz="2000" b="1">
                <a:solidFill>
                  <a:srgbClr val="CC0000"/>
                </a:solidFill>
                <a:latin typeface="微软雅黑"/>
                <a:ea typeface="微软雅黑"/>
                <a:cs typeface="微软雅黑"/>
              </a:rPr>
              <a:t>关于小规模纳税人免征增值税政策有关征管问题的公告</a:t>
            </a:r>
          </a:p>
          <a:p>
            <a:pPr algn="ctr">
              <a:lnSpc>
                <a:spcPct val="150000"/>
              </a:lnSpc>
              <a:buFont typeface="Arial" charset="0"/>
              <a:buNone/>
            </a:pPr>
            <a:r>
              <a:rPr lang="zh-CN" altLang="en-US">
                <a:solidFill>
                  <a:srgbClr val="333333"/>
                </a:solidFill>
                <a:latin typeface="微软雅黑"/>
                <a:ea typeface="微软雅黑"/>
                <a:cs typeface="微软雅黑"/>
              </a:rPr>
              <a:t>国家税务总局公告</a:t>
            </a:r>
            <a:r>
              <a:rPr lang="en-US" altLang="zh-CN">
                <a:solidFill>
                  <a:srgbClr val="333333"/>
                </a:solidFill>
                <a:latin typeface="微软雅黑"/>
                <a:ea typeface="微软雅黑"/>
                <a:cs typeface="微软雅黑"/>
              </a:rPr>
              <a:t>2019</a:t>
            </a:r>
            <a:r>
              <a:rPr lang="zh-CN" altLang="en-US">
                <a:solidFill>
                  <a:srgbClr val="333333"/>
                </a:solidFill>
                <a:latin typeface="微软雅黑"/>
                <a:ea typeface="微软雅黑"/>
                <a:cs typeface="微软雅黑"/>
              </a:rPr>
              <a:t>年第</a:t>
            </a:r>
            <a:r>
              <a:rPr lang="en-US" altLang="zh-CN">
                <a:solidFill>
                  <a:srgbClr val="333333"/>
                </a:solidFill>
                <a:latin typeface="微软雅黑"/>
                <a:ea typeface="微软雅黑"/>
                <a:cs typeface="微软雅黑"/>
              </a:rPr>
              <a:t>4</a:t>
            </a:r>
            <a:r>
              <a:rPr lang="zh-CN" altLang="en-US">
                <a:solidFill>
                  <a:srgbClr val="333333"/>
                </a:solidFill>
                <a:latin typeface="微软雅黑"/>
                <a:ea typeface="微软雅黑"/>
                <a:cs typeface="微软雅黑"/>
              </a:rPr>
              <a:t>号</a:t>
            </a:r>
          </a:p>
        </p:txBody>
      </p:sp>
      <p:sp>
        <p:nvSpPr>
          <p:cNvPr id="104453" name="矩形 6"/>
          <p:cNvSpPr>
            <a:spLocks noChangeArrowheads="1"/>
          </p:cNvSpPr>
          <p:nvPr/>
        </p:nvSpPr>
        <p:spPr bwMode="auto">
          <a:xfrm>
            <a:off x="1244600" y="2413000"/>
            <a:ext cx="9967913" cy="1754188"/>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a:solidFill>
                  <a:srgbClr val="2B2E30"/>
                </a:solidFill>
                <a:latin typeface="微软雅黑"/>
                <a:ea typeface="微软雅黑"/>
                <a:cs typeface="微软雅黑"/>
              </a:rPr>
              <a:t>  八、小规模纳税人月销售额未超过</a:t>
            </a:r>
            <a:r>
              <a:rPr lang="en-US" altLang="zh-CN" sz="2400">
                <a:solidFill>
                  <a:srgbClr val="2B2E30"/>
                </a:solidFill>
                <a:latin typeface="微软雅黑"/>
                <a:ea typeface="微软雅黑"/>
                <a:cs typeface="微软雅黑"/>
              </a:rPr>
              <a:t>10</a:t>
            </a:r>
            <a:r>
              <a:rPr lang="zh-CN" altLang="en-US" sz="2400">
                <a:solidFill>
                  <a:srgbClr val="2B2E30"/>
                </a:solidFill>
                <a:latin typeface="微软雅黑"/>
                <a:ea typeface="微软雅黑"/>
                <a:cs typeface="微软雅黑"/>
              </a:rPr>
              <a:t>万元的，当期因开具增值税专用发票已经缴纳的税款，在增值税专用发票全部联次追回或者按规定开具红字专用发票后，可以向主管税务机关申请退还。</a:t>
            </a:r>
          </a:p>
        </p:txBody>
      </p:sp>
      <p:cxnSp>
        <p:nvCxnSpPr>
          <p:cNvPr id="9" name="直接连接符 8"/>
          <p:cNvCxnSpPr/>
          <p:nvPr/>
        </p:nvCxnSpPr>
        <p:spPr bwMode="auto">
          <a:xfrm>
            <a:off x="4659313" y="3573463"/>
            <a:ext cx="6335712"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4" name="直接连接符 13"/>
          <p:cNvCxnSpPr/>
          <p:nvPr/>
        </p:nvCxnSpPr>
        <p:spPr bwMode="auto">
          <a:xfrm>
            <a:off x="1254125" y="4127500"/>
            <a:ext cx="6789738" cy="22225"/>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20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rgbClr val="5A5352"/>
                </a:solidFill>
                <a:latin typeface="微软雅黑"/>
                <a:ea typeface="微软雅黑"/>
                <a:cs typeface="宋体" charset="-122"/>
              </a:rPr>
              <a:t>政策执行口径</a:t>
            </a:r>
          </a:p>
        </p:txBody>
      </p:sp>
      <p:grpSp>
        <p:nvGrpSpPr>
          <p:cNvPr id="106498" name="组合 8"/>
          <p:cNvGrpSpPr>
            <a:grpSpLocks/>
          </p:cNvGrpSpPr>
          <p:nvPr/>
        </p:nvGrpSpPr>
        <p:grpSpPr bwMode="auto">
          <a:xfrm>
            <a:off x="436563" y="0"/>
            <a:ext cx="728662" cy="712788"/>
            <a:chOff x="436563" y="0"/>
            <a:chExt cx="728663" cy="713064"/>
          </a:xfrm>
        </p:grpSpPr>
        <p:sp>
          <p:nvSpPr>
            <p:cNvPr id="106504"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solidFill>
                  <a:srgbClr val="2B2E30"/>
                </a:solidFill>
              </a:endParaRPr>
            </a:p>
          </p:txBody>
        </p:sp>
        <p:sp>
          <p:nvSpPr>
            <p:cNvPr id="106505"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06499" name="矩形 11"/>
          <p:cNvSpPr>
            <a:spLocks noChangeArrowheads="1"/>
          </p:cNvSpPr>
          <p:nvPr/>
        </p:nvSpPr>
        <p:spPr bwMode="auto">
          <a:xfrm>
            <a:off x="509588" y="163513"/>
            <a:ext cx="673100" cy="461962"/>
          </a:xfrm>
          <a:prstGeom prst="rect">
            <a:avLst/>
          </a:prstGeom>
          <a:noFill/>
          <a:ln w="9525">
            <a:noFill/>
            <a:miter lim="800000"/>
            <a:headEnd/>
            <a:tailEnd/>
          </a:ln>
        </p:spPr>
        <p:txBody>
          <a:bodyPr wrap="none">
            <a:spAutoFit/>
          </a:bodyPr>
          <a:lstStyle/>
          <a:p>
            <a:pPr>
              <a:buFont typeface="Arial" charset="0"/>
              <a:buNone/>
            </a:pPr>
            <a:r>
              <a:rPr lang="en-US" altLang="zh-CN" sz="2400">
                <a:solidFill>
                  <a:srgbClr val="FFFFFF"/>
                </a:solidFill>
                <a:latin typeface="微软雅黑"/>
                <a:ea typeface="微软雅黑"/>
                <a:cs typeface="微软雅黑"/>
              </a:rPr>
              <a:t>2</a:t>
            </a:r>
            <a:r>
              <a:rPr lang="zh-CN" altLang="en-US" sz="2400">
                <a:solidFill>
                  <a:srgbClr val="FFFFFF"/>
                </a:solidFill>
                <a:latin typeface="微软雅黑"/>
                <a:ea typeface="微软雅黑"/>
                <a:cs typeface="微软雅黑"/>
              </a:rPr>
              <a:t>、</a:t>
            </a:r>
          </a:p>
        </p:txBody>
      </p:sp>
      <p:sp>
        <p:nvSpPr>
          <p:cNvPr id="106500" name="矩形 5"/>
          <p:cNvSpPr>
            <a:spLocks noChangeArrowheads="1"/>
          </p:cNvSpPr>
          <p:nvPr/>
        </p:nvSpPr>
        <p:spPr bwMode="auto">
          <a:xfrm>
            <a:off x="1255713" y="785813"/>
            <a:ext cx="9451975" cy="1477962"/>
          </a:xfrm>
          <a:prstGeom prst="rect">
            <a:avLst/>
          </a:prstGeom>
          <a:noFill/>
          <a:ln w="9525">
            <a:noFill/>
            <a:miter lim="800000"/>
            <a:headEnd/>
            <a:tailEnd/>
          </a:ln>
        </p:spPr>
        <p:txBody>
          <a:bodyPr>
            <a:spAutoFit/>
          </a:bodyPr>
          <a:lstStyle/>
          <a:p>
            <a:pPr algn="ctr">
              <a:lnSpc>
                <a:spcPct val="150000"/>
              </a:lnSpc>
              <a:buFont typeface="Arial" charset="0"/>
              <a:buNone/>
            </a:pPr>
            <a:r>
              <a:rPr lang="zh-CN" altLang="en-US" sz="2000" b="1">
                <a:solidFill>
                  <a:srgbClr val="0066CC"/>
                </a:solidFill>
                <a:latin typeface="微软雅黑"/>
                <a:ea typeface="微软雅黑"/>
                <a:cs typeface="微软雅黑"/>
              </a:rPr>
              <a:t>国家税务总局</a:t>
            </a:r>
          </a:p>
          <a:p>
            <a:pPr algn="ctr">
              <a:lnSpc>
                <a:spcPct val="150000"/>
              </a:lnSpc>
              <a:buFont typeface="Arial" charset="0"/>
              <a:buNone/>
            </a:pPr>
            <a:r>
              <a:rPr lang="zh-CN" altLang="en-US" sz="2000" b="1">
                <a:solidFill>
                  <a:srgbClr val="CC0000"/>
                </a:solidFill>
                <a:latin typeface="微软雅黑"/>
                <a:ea typeface="微软雅黑"/>
                <a:cs typeface="微软雅黑"/>
              </a:rPr>
              <a:t>关于小规模纳税人免征增值税政策有关征管问题的公告</a:t>
            </a:r>
          </a:p>
          <a:p>
            <a:pPr algn="ctr">
              <a:lnSpc>
                <a:spcPct val="150000"/>
              </a:lnSpc>
              <a:buFont typeface="Arial" charset="0"/>
              <a:buNone/>
            </a:pPr>
            <a:r>
              <a:rPr lang="zh-CN" altLang="en-US">
                <a:solidFill>
                  <a:srgbClr val="333333"/>
                </a:solidFill>
                <a:latin typeface="微软雅黑"/>
                <a:ea typeface="微软雅黑"/>
                <a:cs typeface="微软雅黑"/>
              </a:rPr>
              <a:t>国家税务总局公告</a:t>
            </a:r>
            <a:r>
              <a:rPr lang="en-US" altLang="zh-CN">
                <a:solidFill>
                  <a:srgbClr val="333333"/>
                </a:solidFill>
                <a:latin typeface="微软雅黑"/>
                <a:ea typeface="微软雅黑"/>
                <a:cs typeface="微软雅黑"/>
              </a:rPr>
              <a:t>2019</a:t>
            </a:r>
            <a:r>
              <a:rPr lang="zh-CN" altLang="en-US">
                <a:solidFill>
                  <a:srgbClr val="333333"/>
                </a:solidFill>
                <a:latin typeface="微软雅黑"/>
                <a:ea typeface="微软雅黑"/>
                <a:cs typeface="微软雅黑"/>
              </a:rPr>
              <a:t>年第</a:t>
            </a:r>
            <a:r>
              <a:rPr lang="en-US" altLang="zh-CN">
                <a:solidFill>
                  <a:srgbClr val="333333"/>
                </a:solidFill>
                <a:latin typeface="微软雅黑"/>
                <a:ea typeface="微软雅黑"/>
                <a:cs typeface="微软雅黑"/>
              </a:rPr>
              <a:t>4</a:t>
            </a:r>
            <a:r>
              <a:rPr lang="zh-CN" altLang="en-US">
                <a:solidFill>
                  <a:srgbClr val="333333"/>
                </a:solidFill>
                <a:latin typeface="微软雅黑"/>
                <a:ea typeface="微软雅黑"/>
                <a:cs typeface="微软雅黑"/>
              </a:rPr>
              <a:t>号</a:t>
            </a:r>
          </a:p>
        </p:txBody>
      </p:sp>
      <p:sp>
        <p:nvSpPr>
          <p:cNvPr id="106501" name="矩形 6"/>
          <p:cNvSpPr>
            <a:spLocks noChangeArrowheads="1"/>
          </p:cNvSpPr>
          <p:nvPr/>
        </p:nvSpPr>
        <p:spPr bwMode="auto">
          <a:xfrm>
            <a:off x="1244600" y="2413000"/>
            <a:ext cx="9967913" cy="2862263"/>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a:solidFill>
                  <a:srgbClr val="2B2E30"/>
                </a:solidFill>
                <a:latin typeface="微软雅黑"/>
                <a:ea typeface="微软雅黑"/>
                <a:cs typeface="微软雅黑"/>
              </a:rPr>
              <a:t>  九、小规模纳税人</a:t>
            </a:r>
            <a:r>
              <a:rPr lang="en-US" altLang="zh-CN" sz="2400">
                <a:solidFill>
                  <a:srgbClr val="2B2E30"/>
                </a:solidFill>
                <a:latin typeface="微软雅黑"/>
                <a:ea typeface="微软雅黑"/>
                <a:cs typeface="微软雅黑"/>
              </a:rPr>
              <a:t>2019</a:t>
            </a:r>
            <a:r>
              <a:rPr lang="zh-CN" altLang="en-US" sz="2400">
                <a:solidFill>
                  <a:srgbClr val="2B2E30"/>
                </a:solidFill>
                <a:latin typeface="微软雅黑"/>
                <a:ea typeface="微软雅黑"/>
                <a:cs typeface="微软雅黑"/>
              </a:rPr>
              <a:t>年</a:t>
            </a:r>
            <a:r>
              <a:rPr lang="en-US" altLang="zh-CN" sz="2400">
                <a:solidFill>
                  <a:srgbClr val="2B2E30"/>
                </a:solidFill>
                <a:latin typeface="微软雅黑"/>
                <a:ea typeface="微软雅黑"/>
                <a:cs typeface="微软雅黑"/>
              </a:rPr>
              <a:t>1</a:t>
            </a:r>
            <a:r>
              <a:rPr lang="zh-CN" altLang="en-US" sz="2400">
                <a:solidFill>
                  <a:srgbClr val="2B2E30"/>
                </a:solidFill>
                <a:latin typeface="微软雅黑"/>
                <a:ea typeface="微软雅黑"/>
                <a:cs typeface="微软雅黑"/>
              </a:rPr>
              <a:t>月份销售额未超过</a:t>
            </a:r>
            <a:r>
              <a:rPr lang="en-US" altLang="zh-CN" sz="2400">
                <a:solidFill>
                  <a:srgbClr val="2B2E30"/>
                </a:solidFill>
                <a:latin typeface="微软雅黑"/>
                <a:ea typeface="微软雅黑"/>
                <a:cs typeface="微软雅黑"/>
              </a:rPr>
              <a:t>10</a:t>
            </a:r>
            <a:r>
              <a:rPr lang="zh-CN" altLang="en-US" sz="2400">
                <a:solidFill>
                  <a:srgbClr val="2B2E30"/>
                </a:solidFill>
                <a:latin typeface="微软雅黑"/>
                <a:ea typeface="微软雅黑"/>
                <a:cs typeface="微软雅黑"/>
              </a:rPr>
              <a:t>万元（以</a:t>
            </a:r>
            <a:r>
              <a:rPr lang="en-US" altLang="zh-CN" sz="2400">
                <a:solidFill>
                  <a:srgbClr val="2B2E30"/>
                </a:solidFill>
                <a:latin typeface="微软雅黑"/>
                <a:ea typeface="微软雅黑"/>
                <a:cs typeface="微软雅黑"/>
              </a:rPr>
              <a:t>1</a:t>
            </a:r>
            <a:r>
              <a:rPr lang="zh-CN" altLang="en-US" sz="2400">
                <a:solidFill>
                  <a:srgbClr val="2B2E30"/>
                </a:solidFill>
                <a:latin typeface="微软雅黑"/>
                <a:ea typeface="微软雅黑"/>
                <a:cs typeface="微软雅黑"/>
              </a:rPr>
              <a:t>个季度为</a:t>
            </a:r>
            <a:r>
              <a:rPr lang="en-US" altLang="zh-CN" sz="2400">
                <a:solidFill>
                  <a:srgbClr val="2B2E30"/>
                </a:solidFill>
                <a:latin typeface="微软雅黑"/>
                <a:ea typeface="微软雅黑"/>
                <a:cs typeface="微软雅黑"/>
              </a:rPr>
              <a:t>1</a:t>
            </a:r>
            <a:r>
              <a:rPr lang="zh-CN" altLang="en-US" sz="2400">
                <a:solidFill>
                  <a:srgbClr val="2B2E30"/>
                </a:solidFill>
                <a:latin typeface="微软雅黑"/>
                <a:ea typeface="微软雅黑"/>
                <a:cs typeface="微软雅黑"/>
              </a:rPr>
              <a:t>个纳税期的，</a:t>
            </a:r>
            <a:r>
              <a:rPr lang="en-US" altLang="zh-CN" sz="2400">
                <a:solidFill>
                  <a:srgbClr val="2B2E30"/>
                </a:solidFill>
                <a:latin typeface="微软雅黑"/>
                <a:ea typeface="微软雅黑"/>
                <a:cs typeface="微软雅黑"/>
              </a:rPr>
              <a:t>2019</a:t>
            </a:r>
            <a:r>
              <a:rPr lang="zh-CN" altLang="en-US" sz="2400">
                <a:solidFill>
                  <a:srgbClr val="2B2E30"/>
                </a:solidFill>
                <a:latin typeface="微软雅黑"/>
                <a:ea typeface="微软雅黑"/>
                <a:cs typeface="微软雅黑"/>
              </a:rPr>
              <a:t>年第一季度销售额未超过</a:t>
            </a:r>
            <a:r>
              <a:rPr lang="en-US" altLang="zh-CN" sz="2400">
                <a:solidFill>
                  <a:srgbClr val="2B2E30"/>
                </a:solidFill>
                <a:latin typeface="微软雅黑"/>
                <a:ea typeface="微软雅黑"/>
                <a:cs typeface="微软雅黑"/>
              </a:rPr>
              <a:t>30</a:t>
            </a:r>
            <a:r>
              <a:rPr lang="zh-CN" altLang="en-US" sz="2400">
                <a:solidFill>
                  <a:srgbClr val="2B2E30"/>
                </a:solidFill>
                <a:latin typeface="微软雅黑"/>
                <a:ea typeface="微软雅黑"/>
                <a:cs typeface="微软雅黑"/>
              </a:rPr>
              <a:t>万元），但当期因代开普通发票已经缴纳的税款，可以在办理纳税申报时向主管税务机关申请退还。</a:t>
            </a:r>
            <a:br>
              <a:rPr lang="zh-CN" altLang="en-US" sz="2400">
                <a:solidFill>
                  <a:srgbClr val="2B2E30"/>
                </a:solidFill>
                <a:latin typeface="微软雅黑"/>
                <a:ea typeface="微软雅黑"/>
                <a:cs typeface="微软雅黑"/>
              </a:rPr>
            </a:br>
            <a:r>
              <a:rPr lang="zh-CN" altLang="en-US" sz="2400">
                <a:solidFill>
                  <a:srgbClr val="2B2E30"/>
                </a:solidFill>
                <a:latin typeface="微软雅黑"/>
                <a:ea typeface="微软雅黑"/>
                <a:cs typeface="微软雅黑"/>
              </a:rPr>
              <a:t>　　</a:t>
            </a:r>
          </a:p>
        </p:txBody>
      </p:sp>
      <p:cxnSp>
        <p:nvCxnSpPr>
          <p:cNvPr id="9" name="直接连接符 8"/>
          <p:cNvCxnSpPr/>
          <p:nvPr/>
        </p:nvCxnSpPr>
        <p:spPr bwMode="auto">
          <a:xfrm>
            <a:off x="8824913" y="3573463"/>
            <a:ext cx="2098675"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4" name="直接连接符 13"/>
          <p:cNvCxnSpPr/>
          <p:nvPr/>
        </p:nvCxnSpPr>
        <p:spPr bwMode="auto">
          <a:xfrm>
            <a:off x="1336675" y="4149725"/>
            <a:ext cx="9731375"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20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1611313" y="2179638"/>
            <a:ext cx="9852025" cy="2535237"/>
          </a:xfrm>
          <a:prstGeom prst="roundRect">
            <a:avLst>
              <a:gd name="adj" fmla="val 50000"/>
            </a:avLst>
          </a:prstGeom>
          <a:solidFill>
            <a:srgbClr val="FFFFFF"/>
          </a:solidFill>
          <a:ln w="15875" cap="flat">
            <a:solidFill>
              <a:schemeClr val="bg1">
                <a:lumMod val="75000"/>
              </a:schemeClr>
            </a:solidFill>
            <a:prstDash val="solid"/>
            <a:miter lim="800000"/>
          </a:ln>
          <a:extLst>
            <a:ext uri="{AF507438-7753-43E0-B8FC-AC1667EBCBE1}"/>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0" y="2570163"/>
            <a:ext cx="1784350" cy="1644650"/>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1" name="TextBox 12"/>
          <p:cNvSpPr txBox="1">
            <a:spLocks noChangeArrowheads="1"/>
          </p:cNvSpPr>
          <p:nvPr/>
        </p:nvSpPr>
        <p:spPr bwMode="auto">
          <a:xfrm>
            <a:off x="2930525" y="2636838"/>
            <a:ext cx="8353425" cy="1754187"/>
          </a:xfrm>
          <a:prstGeom prst="rect">
            <a:avLst/>
          </a:prstGeom>
          <a:noFill/>
          <a:ln w="9525">
            <a:noFill/>
            <a:miter lim="800000"/>
            <a:headEnd/>
            <a:tailEnd/>
          </a:ln>
        </p:spPr>
        <p:txBody>
          <a:bodyPr>
            <a:spAutoFit/>
          </a:bodyPr>
          <a:lstStyle/>
          <a:p>
            <a:pPr>
              <a:buFont typeface="Arial" charset="0"/>
              <a:buNone/>
            </a:pPr>
            <a:r>
              <a:rPr lang="zh-CN" altLang="zh-CN" sz="5400" b="1">
                <a:latin typeface="微软雅黑"/>
                <a:ea typeface="微软雅黑"/>
                <a:cs typeface="微软雅黑"/>
              </a:rPr>
              <a:t>小规模纳税人是否可以自行开具增值税发票</a:t>
            </a:r>
            <a:endParaRPr lang="zh-CN" altLang="en-US" sz="5400" b="1">
              <a:solidFill>
                <a:schemeClr val="bg2"/>
              </a:solidFill>
              <a:latin typeface="微软雅黑"/>
              <a:ea typeface="微软雅黑"/>
              <a:cs typeface="微软雅黑"/>
            </a:endParaRPr>
          </a:p>
        </p:txBody>
      </p:sp>
      <p:grpSp>
        <p:nvGrpSpPr>
          <p:cNvPr id="16" name="组合 15"/>
          <p:cNvGrpSpPr>
            <a:grpSpLocks/>
          </p:cNvGrpSpPr>
          <p:nvPr/>
        </p:nvGrpSpPr>
        <p:grpSpPr bwMode="auto">
          <a:xfrm>
            <a:off x="950913" y="2452688"/>
            <a:ext cx="1976437" cy="1989137"/>
            <a:chOff x="950412" y="2360569"/>
            <a:chExt cx="2069514" cy="2081300"/>
          </a:xfrm>
        </p:grpSpPr>
        <p:sp>
          <p:nvSpPr>
            <p:cNvPr id="13" name="Oval 9"/>
            <p:cNvSpPr>
              <a:spLocks noChangeArrowheads="1"/>
            </p:cNvSpPr>
            <p:nvPr/>
          </p:nvSpPr>
          <p:spPr bwMode="auto">
            <a:xfrm>
              <a:off x="950412" y="2360569"/>
              <a:ext cx="2069514" cy="2081300"/>
            </a:xfrm>
            <a:prstGeom prst="ellipse">
              <a:avLst/>
            </a:prstGeom>
            <a:gradFill>
              <a:gsLst>
                <a:gs pos="0">
                  <a:srgbClr val="1F95BF"/>
                </a:gs>
                <a:gs pos="48000">
                  <a:schemeClr val="tx2"/>
                </a:gs>
                <a:gs pos="100000">
                  <a:srgbClr val="2EB0DE"/>
                </a:gs>
              </a:gsLst>
              <a:lin ang="16200000" scaled="1"/>
            </a:gradFill>
            <a:ln w="38100" cap="flat">
              <a:solidFill>
                <a:schemeClr val="bg1"/>
              </a:solidFill>
              <a:prstDash val="solid"/>
              <a:miter lim="800000"/>
            </a:ln>
            <a:effectLst>
              <a:outerShdw blurRad="63500" sx="102000" sy="102000" algn="ctr" rotWithShape="0">
                <a:prstClr val="black">
                  <a:alpha val="40000"/>
                </a:prstClr>
              </a:outerShdw>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sp>
          <p:nvSpPr>
            <p:cNvPr id="57" name="Oval 9"/>
            <p:cNvSpPr>
              <a:spLocks noChangeArrowheads="1"/>
            </p:cNvSpPr>
            <p:nvPr/>
          </p:nvSpPr>
          <p:spPr bwMode="auto">
            <a:xfrm>
              <a:off x="1036850" y="2453588"/>
              <a:ext cx="1885004" cy="1895262"/>
            </a:xfrm>
            <a:prstGeom prst="ellipse">
              <a:avLst/>
            </a:prstGeom>
            <a:noFill/>
            <a:ln w="9525" cap="flat">
              <a:solidFill>
                <a:schemeClr val="bg1"/>
              </a:solidFill>
              <a:prstDash val="dash"/>
              <a:miter lim="800000"/>
            </a:ln>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grpSp>
      <p:sp>
        <p:nvSpPr>
          <p:cNvPr id="14" name="Rectangle 10"/>
          <p:cNvSpPr>
            <a:spLocks noChangeArrowheads="1"/>
          </p:cNvSpPr>
          <p:nvPr/>
        </p:nvSpPr>
        <p:spPr bwMode="auto">
          <a:xfrm>
            <a:off x="1130300" y="2667000"/>
            <a:ext cx="1512888" cy="1477963"/>
          </a:xfrm>
          <a:prstGeom prst="rect">
            <a:avLst/>
          </a:prstGeom>
          <a:noFill/>
          <a:ln w="9525">
            <a:noFill/>
            <a:miter lim="800000"/>
            <a:headEnd/>
            <a:tailEnd/>
          </a:ln>
        </p:spPr>
        <p:txBody>
          <a:bodyPr lIns="0" tIns="0" rIns="0" bIns="0">
            <a:spAutoFit/>
          </a:bodyPr>
          <a:lstStyle/>
          <a:p>
            <a:pPr algn="ctr" eaLnBrk="0" hangingPunct="0"/>
            <a:r>
              <a:rPr lang="en-US" altLang="zh-CN" sz="9600">
                <a:solidFill>
                  <a:srgbClr val="FFFFFF"/>
                </a:solidFill>
                <a:latin typeface="Lifeline JL"/>
                <a:ea typeface="微软雅黑"/>
                <a:cs typeface="微软雅黑"/>
              </a:rPr>
              <a:t>10</a:t>
            </a:r>
            <a:endParaRPr lang="zh-CN" altLang="zh-CN" sz="1400">
              <a:latin typeface="Lifeline JL"/>
            </a:endParaRPr>
          </a:p>
        </p:txBody>
      </p:sp>
    </p:spTree>
  </p:cSld>
  <p:clrMapOvr>
    <a:masterClrMapping/>
  </p:clrMapOvr>
  <p:transition spd="slow" advTm="575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31" grpId="0"/>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rgbClr val="5A5352"/>
                </a:solidFill>
                <a:latin typeface="微软雅黑"/>
                <a:ea typeface="微软雅黑"/>
                <a:cs typeface="宋体" charset="-122"/>
              </a:rPr>
              <a:t>政策执行口径</a:t>
            </a:r>
          </a:p>
        </p:txBody>
      </p:sp>
      <p:grpSp>
        <p:nvGrpSpPr>
          <p:cNvPr id="110594" name="组合 8"/>
          <p:cNvGrpSpPr>
            <a:grpSpLocks/>
          </p:cNvGrpSpPr>
          <p:nvPr/>
        </p:nvGrpSpPr>
        <p:grpSpPr bwMode="auto">
          <a:xfrm>
            <a:off x="436563" y="0"/>
            <a:ext cx="728662" cy="712788"/>
            <a:chOff x="436563" y="0"/>
            <a:chExt cx="728663" cy="713064"/>
          </a:xfrm>
        </p:grpSpPr>
        <p:sp>
          <p:nvSpPr>
            <p:cNvPr id="110600"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solidFill>
                  <a:srgbClr val="2B2E30"/>
                </a:solidFill>
              </a:endParaRPr>
            </a:p>
          </p:txBody>
        </p:sp>
        <p:sp>
          <p:nvSpPr>
            <p:cNvPr id="110601"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10595" name="矩形 11"/>
          <p:cNvSpPr>
            <a:spLocks noChangeArrowheads="1"/>
          </p:cNvSpPr>
          <p:nvPr/>
        </p:nvSpPr>
        <p:spPr bwMode="auto">
          <a:xfrm>
            <a:off x="509588" y="163513"/>
            <a:ext cx="673100" cy="461962"/>
          </a:xfrm>
          <a:prstGeom prst="rect">
            <a:avLst/>
          </a:prstGeom>
          <a:noFill/>
          <a:ln w="9525">
            <a:noFill/>
            <a:miter lim="800000"/>
            <a:headEnd/>
            <a:tailEnd/>
          </a:ln>
        </p:spPr>
        <p:txBody>
          <a:bodyPr wrap="none">
            <a:spAutoFit/>
          </a:bodyPr>
          <a:lstStyle/>
          <a:p>
            <a:pPr>
              <a:buFont typeface="Arial" charset="0"/>
              <a:buNone/>
            </a:pPr>
            <a:r>
              <a:rPr lang="en-US" altLang="zh-CN" sz="2400">
                <a:solidFill>
                  <a:srgbClr val="FFFFFF"/>
                </a:solidFill>
                <a:latin typeface="微软雅黑"/>
                <a:ea typeface="微软雅黑"/>
                <a:cs typeface="微软雅黑"/>
              </a:rPr>
              <a:t>2</a:t>
            </a:r>
            <a:r>
              <a:rPr lang="zh-CN" altLang="en-US" sz="2400">
                <a:solidFill>
                  <a:srgbClr val="FFFFFF"/>
                </a:solidFill>
                <a:latin typeface="微软雅黑"/>
                <a:ea typeface="微软雅黑"/>
                <a:cs typeface="微软雅黑"/>
              </a:rPr>
              <a:t>、</a:t>
            </a:r>
          </a:p>
        </p:txBody>
      </p:sp>
      <p:sp>
        <p:nvSpPr>
          <p:cNvPr id="110596" name="矩形 5"/>
          <p:cNvSpPr>
            <a:spLocks noChangeArrowheads="1"/>
          </p:cNvSpPr>
          <p:nvPr/>
        </p:nvSpPr>
        <p:spPr bwMode="auto">
          <a:xfrm>
            <a:off x="1255713" y="785813"/>
            <a:ext cx="9451975" cy="1477962"/>
          </a:xfrm>
          <a:prstGeom prst="rect">
            <a:avLst/>
          </a:prstGeom>
          <a:noFill/>
          <a:ln w="9525">
            <a:noFill/>
            <a:miter lim="800000"/>
            <a:headEnd/>
            <a:tailEnd/>
          </a:ln>
        </p:spPr>
        <p:txBody>
          <a:bodyPr>
            <a:spAutoFit/>
          </a:bodyPr>
          <a:lstStyle/>
          <a:p>
            <a:pPr algn="ctr">
              <a:lnSpc>
                <a:spcPct val="150000"/>
              </a:lnSpc>
              <a:buFont typeface="Arial" charset="0"/>
              <a:buNone/>
            </a:pPr>
            <a:r>
              <a:rPr lang="zh-CN" altLang="en-US" sz="2000" b="1">
                <a:solidFill>
                  <a:srgbClr val="0066CC"/>
                </a:solidFill>
                <a:latin typeface="微软雅黑"/>
                <a:ea typeface="微软雅黑"/>
                <a:cs typeface="微软雅黑"/>
              </a:rPr>
              <a:t>国家税务总局</a:t>
            </a:r>
          </a:p>
          <a:p>
            <a:pPr algn="ctr">
              <a:lnSpc>
                <a:spcPct val="150000"/>
              </a:lnSpc>
              <a:buFont typeface="Arial" charset="0"/>
              <a:buNone/>
            </a:pPr>
            <a:r>
              <a:rPr lang="zh-CN" altLang="en-US" sz="2000" b="1">
                <a:solidFill>
                  <a:srgbClr val="CC0000"/>
                </a:solidFill>
                <a:latin typeface="微软雅黑"/>
                <a:ea typeface="微软雅黑"/>
                <a:cs typeface="微软雅黑"/>
              </a:rPr>
              <a:t>关于小规模纳税人免征增值税政策有关征管问题的公告</a:t>
            </a:r>
          </a:p>
          <a:p>
            <a:pPr algn="ctr">
              <a:lnSpc>
                <a:spcPct val="150000"/>
              </a:lnSpc>
              <a:buFont typeface="Arial" charset="0"/>
              <a:buNone/>
            </a:pPr>
            <a:r>
              <a:rPr lang="zh-CN" altLang="en-US">
                <a:solidFill>
                  <a:srgbClr val="333333"/>
                </a:solidFill>
                <a:latin typeface="微软雅黑"/>
                <a:ea typeface="微软雅黑"/>
                <a:cs typeface="微软雅黑"/>
              </a:rPr>
              <a:t>国家税务总局公告</a:t>
            </a:r>
            <a:r>
              <a:rPr lang="en-US" altLang="zh-CN">
                <a:solidFill>
                  <a:srgbClr val="333333"/>
                </a:solidFill>
                <a:latin typeface="微软雅黑"/>
                <a:ea typeface="微软雅黑"/>
                <a:cs typeface="微软雅黑"/>
              </a:rPr>
              <a:t>2019</a:t>
            </a:r>
            <a:r>
              <a:rPr lang="zh-CN" altLang="en-US">
                <a:solidFill>
                  <a:srgbClr val="333333"/>
                </a:solidFill>
                <a:latin typeface="微软雅黑"/>
                <a:ea typeface="微软雅黑"/>
                <a:cs typeface="微软雅黑"/>
              </a:rPr>
              <a:t>年第</a:t>
            </a:r>
            <a:r>
              <a:rPr lang="en-US" altLang="zh-CN">
                <a:solidFill>
                  <a:srgbClr val="333333"/>
                </a:solidFill>
                <a:latin typeface="微软雅黑"/>
                <a:ea typeface="微软雅黑"/>
                <a:cs typeface="微软雅黑"/>
              </a:rPr>
              <a:t>4</a:t>
            </a:r>
            <a:r>
              <a:rPr lang="zh-CN" altLang="en-US">
                <a:solidFill>
                  <a:srgbClr val="333333"/>
                </a:solidFill>
                <a:latin typeface="微软雅黑"/>
                <a:ea typeface="微软雅黑"/>
                <a:cs typeface="微软雅黑"/>
              </a:rPr>
              <a:t>号</a:t>
            </a:r>
          </a:p>
        </p:txBody>
      </p:sp>
      <p:sp>
        <p:nvSpPr>
          <p:cNvPr id="110597" name="矩形 6"/>
          <p:cNvSpPr>
            <a:spLocks noChangeArrowheads="1"/>
          </p:cNvSpPr>
          <p:nvPr/>
        </p:nvSpPr>
        <p:spPr bwMode="auto">
          <a:xfrm>
            <a:off x="1244600" y="2413000"/>
            <a:ext cx="9967913" cy="3416300"/>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a:solidFill>
                  <a:srgbClr val="2B2E30"/>
                </a:solidFill>
                <a:latin typeface="微软雅黑"/>
                <a:ea typeface="微软雅黑"/>
                <a:cs typeface="微软雅黑"/>
              </a:rPr>
              <a:t>  十、小规模纳税人月销售额超过</a:t>
            </a:r>
            <a:r>
              <a:rPr lang="en-US" altLang="zh-CN" sz="2400">
                <a:solidFill>
                  <a:srgbClr val="2B2E30"/>
                </a:solidFill>
                <a:latin typeface="微软雅黑"/>
                <a:ea typeface="微软雅黑"/>
                <a:cs typeface="微软雅黑"/>
              </a:rPr>
              <a:t>10</a:t>
            </a:r>
            <a:r>
              <a:rPr lang="zh-CN" altLang="en-US" sz="2400">
                <a:solidFill>
                  <a:srgbClr val="2B2E30"/>
                </a:solidFill>
                <a:latin typeface="微软雅黑"/>
                <a:ea typeface="微软雅黑"/>
                <a:cs typeface="微软雅黑"/>
              </a:rPr>
              <a:t>万元的，使用增值税发票管理系统开具增值税普通发票、机动车销售统一发票、增值税电子普通发票。</a:t>
            </a:r>
            <a:br>
              <a:rPr lang="zh-CN" altLang="en-US" sz="2400">
                <a:solidFill>
                  <a:srgbClr val="2B2E30"/>
                </a:solidFill>
                <a:latin typeface="微软雅黑"/>
                <a:ea typeface="微软雅黑"/>
                <a:cs typeface="微软雅黑"/>
              </a:rPr>
            </a:br>
            <a:r>
              <a:rPr lang="zh-CN" altLang="en-US" sz="2400">
                <a:solidFill>
                  <a:srgbClr val="2B2E30"/>
                </a:solidFill>
                <a:latin typeface="微软雅黑"/>
                <a:ea typeface="微软雅黑"/>
                <a:cs typeface="微软雅黑"/>
              </a:rPr>
              <a:t>　　已经使用增值税发票管理系统的小规模纳税人，月销售额未超过</a:t>
            </a:r>
            <a:r>
              <a:rPr lang="en-US" altLang="zh-CN" sz="2400">
                <a:solidFill>
                  <a:srgbClr val="2B2E30"/>
                </a:solidFill>
                <a:latin typeface="微软雅黑"/>
                <a:ea typeface="微软雅黑"/>
                <a:cs typeface="微软雅黑"/>
              </a:rPr>
              <a:t>10</a:t>
            </a:r>
            <a:r>
              <a:rPr lang="zh-CN" altLang="en-US" sz="2400">
                <a:solidFill>
                  <a:srgbClr val="2B2E30"/>
                </a:solidFill>
                <a:latin typeface="微软雅黑"/>
                <a:ea typeface="微软雅黑"/>
                <a:cs typeface="微软雅黑"/>
              </a:rPr>
              <a:t>万元的，可以继续使用现有税控设备开具发票；</a:t>
            </a:r>
            <a:endParaRPr lang="en-US" altLang="zh-CN" sz="2400">
              <a:solidFill>
                <a:srgbClr val="2B2E30"/>
              </a:solidFill>
              <a:latin typeface="微软雅黑"/>
              <a:ea typeface="微软雅黑"/>
              <a:cs typeface="微软雅黑"/>
            </a:endParaRPr>
          </a:p>
          <a:p>
            <a:pPr indent="457200">
              <a:lnSpc>
                <a:spcPct val="150000"/>
              </a:lnSpc>
              <a:spcBef>
                <a:spcPts val="600"/>
              </a:spcBef>
              <a:buFont typeface="Arial" charset="0"/>
              <a:buNone/>
            </a:pPr>
            <a:r>
              <a:rPr lang="zh-CN" altLang="en-US" sz="2400">
                <a:solidFill>
                  <a:srgbClr val="2B2E30"/>
                </a:solidFill>
                <a:latin typeface="微软雅黑"/>
                <a:ea typeface="微软雅黑"/>
                <a:cs typeface="微软雅黑"/>
              </a:rPr>
              <a:t> 已经自行开具增值税专用发票的，可以继续自行开具增值税专用发票，并就开具增值税专用发票的销售额计算缴纳增值税。</a:t>
            </a:r>
          </a:p>
        </p:txBody>
      </p:sp>
      <p:cxnSp>
        <p:nvCxnSpPr>
          <p:cNvPr id="9" name="直接连接符 8"/>
          <p:cNvCxnSpPr/>
          <p:nvPr/>
        </p:nvCxnSpPr>
        <p:spPr bwMode="auto">
          <a:xfrm>
            <a:off x="9237663" y="2997200"/>
            <a:ext cx="1685925"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4" name="直接连接符 13"/>
          <p:cNvCxnSpPr/>
          <p:nvPr/>
        </p:nvCxnSpPr>
        <p:spPr bwMode="auto">
          <a:xfrm>
            <a:off x="1274763" y="3573463"/>
            <a:ext cx="9432925"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20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1611313" y="2179638"/>
            <a:ext cx="9852025" cy="2535237"/>
          </a:xfrm>
          <a:prstGeom prst="roundRect">
            <a:avLst>
              <a:gd name="adj" fmla="val 50000"/>
            </a:avLst>
          </a:prstGeom>
          <a:solidFill>
            <a:srgbClr val="FFFFFF"/>
          </a:solidFill>
          <a:ln w="15875" cap="flat">
            <a:solidFill>
              <a:schemeClr val="bg1">
                <a:lumMod val="75000"/>
              </a:schemeClr>
            </a:solidFill>
            <a:prstDash val="solid"/>
            <a:miter lim="800000"/>
          </a:ln>
          <a:extLst>
            <a:ext uri="{AF507438-7753-43E0-B8FC-AC1667EBCBE1}"/>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0" y="2570163"/>
            <a:ext cx="1784350" cy="1644650"/>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1" name="TextBox 12"/>
          <p:cNvSpPr txBox="1">
            <a:spLocks noChangeArrowheads="1"/>
          </p:cNvSpPr>
          <p:nvPr/>
        </p:nvSpPr>
        <p:spPr bwMode="auto">
          <a:xfrm>
            <a:off x="2930525" y="3009900"/>
            <a:ext cx="8353425" cy="923925"/>
          </a:xfrm>
          <a:prstGeom prst="rect">
            <a:avLst/>
          </a:prstGeom>
          <a:noFill/>
          <a:ln w="9525">
            <a:noFill/>
            <a:miter lim="800000"/>
            <a:headEnd/>
            <a:tailEnd/>
          </a:ln>
        </p:spPr>
        <p:txBody>
          <a:bodyPr>
            <a:spAutoFit/>
          </a:bodyPr>
          <a:lstStyle/>
          <a:p>
            <a:pPr>
              <a:buFont typeface="Arial" charset="0"/>
              <a:buNone/>
            </a:pPr>
            <a:r>
              <a:rPr lang="zh-CN" altLang="en-US" sz="5400" b="1">
                <a:solidFill>
                  <a:schemeClr val="bg2"/>
                </a:solidFill>
                <a:latin typeface="微软雅黑"/>
                <a:ea typeface="微软雅黑"/>
                <a:cs typeface="微软雅黑"/>
              </a:rPr>
              <a:t>附加税优惠政策</a:t>
            </a:r>
          </a:p>
        </p:txBody>
      </p:sp>
      <p:grpSp>
        <p:nvGrpSpPr>
          <p:cNvPr id="16" name="组合 15"/>
          <p:cNvGrpSpPr>
            <a:grpSpLocks/>
          </p:cNvGrpSpPr>
          <p:nvPr/>
        </p:nvGrpSpPr>
        <p:grpSpPr bwMode="auto">
          <a:xfrm>
            <a:off x="950913" y="2452688"/>
            <a:ext cx="1976437" cy="1989137"/>
            <a:chOff x="950412" y="2360569"/>
            <a:chExt cx="2069514" cy="2081300"/>
          </a:xfrm>
        </p:grpSpPr>
        <p:sp>
          <p:nvSpPr>
            <p:cNvPr id="13" name="Oval 9"/>
            <p:cNvSpPr>
              <a:spLocks noChangeArrowheads="1"/>
            </p:cNvSpPr>
            <p:nvPr/>
          </p:nvSpPr>
          <p:spPr bwMode="auto">
            <a:xfrm>
              <a:off x="950412" y="2360569"/>
              <a:ext cx="2069514" cy="2081300"/>
            </a:xfrm>
            <a:prstGeom prst="ellipse">
              <a:avLst/>
            </a:prstGeom>
            <a:gradFill>
              <a:gsLst>
                <a:gs pos="0">
                  <a:srgbClr val="1F95BF"/>
                </a:gs>
                <a:gs pos="48000">
                  <a:schemeClr val="tx2"/>
                </a:gs>
                <a:gs pos="100000">
                  <a:srgbClr val="2EB0DE"/>
                </a:gs>
              </a:gsLst>
              <a:lin ang="16200000" scaled="1"/>
            </a:gradFill>
            <a:ln w="38100" cap="flat">
              <a:solidFill>
                <a:schemeClr val="bg1"/>
              </a:solidFill>
              <a:prstDash val="solid"/>
              <a:miter lim="800000"/>
            </a:ln>
            <a:effectLst>
              <a:outerShdw blurRad="63500" sx="102000" sy="102000" algn="ctr" rotWithShape="0">
                <a:prstClr val="black">
                  <a:alpha val="40000"/>
                </a:prstClr>
              </a:outerShdw>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sp>
          <p:nvSpPr>
            <p:cNvPr id="57" name="Oval 9"/>
            <p:cNvSpPr>
              <a:spLocks noChangeArrowheads="1"/>
            </p:cNvSpPr>
            <p:nvPr/>
          </p:nvSpPr>
          <p:spPr bwMode="auto">
            <a:xfrm>
              <a:off x="1036850" y="2453588"/>
              <a:ext cx="1885004" cy="1895262"/>
            </a:xfrm>
            <a:prstGeom prst="ellipse">
              <a:avLst/>
            </a:prstGeom>
            <a:noFill/>
            <a:ln w="9525" cap="flat">
              <a:solidFill>
                <a:schemeClr val="bg1"/>
              </a:solidFill>
              <a:prstDash val="dash"/>
              <a:miter lim="800000"/>
            </a:ln>
            <a:effectLst/>
          </p:spPr>
          <p:txBody>
            <a:bodyPr/>
            <a:lstStyle/>
            <a:p>
              <a:pPr algn="r">
                <a:buFont typeface="Arial" panose="020B0604020202020204" pitchFamily="34" charset="0"/>
                <a:buNone/>
                <a:defRPr/>
              </a:pPr>
              <a:endParaRPr lang="zh-CN" altLang="en-US" sz="2000">
                <a:solidFill>
                  <a:schemeClr val="bg1"/>
                </a:solidFill>
                <a:latin typeface="Lifeline JL" panose="00000400000000000000" pitchFamily="2" charset="0"/>
                <a:ea typeface="微软雅黑" panose="020B0503020204020204" pitchFamily="34" charset="-122"/>
                <a:cs typeface="+mn-ea"/>
              </a:endParaRPr>
            </a:p>
          </p:txBody>
        </p:sp>
      </p:grpSp>
      <p:sp>
        <p:nvSpPr>
          <p:cNvPr id="14" name="Rectangle 10"/>
          <p:cNvSpPr>
            <a:spLocks noChangeArrowheads="1"/>
          </p:cNvSpPr>
          <p:nvPr/>
        </p:nvSpPr>
        <p:spPr bwMode="auto">
          <a:xfrm>
            <a:off x="1130300" y="2667000"/>
            <a:ext cx="1512888" cy="1477963"/>
          </a:xfrm>
          <a:prstGeom prst="rect">
            <a:avLst/>
          </a:prstGeom>
          <a:noFill/>
          <a:ln w="9525">
            <a:noFill/>
            <a:miter lim="800000"/>
            <a:headEnd/>
            <a:tailEnd/>
          </a:ln>
        </p:spPr>
        <p:txBody>
          <a:bodyPr lIns="0" tIns="0" rIns="0" bIns="0">
            <a:spAutoFit/>
          </a:bodyPr>
          <a:lstStyle/>
          <a:p>
            <a:pPr algn="ctr" eaLnBrk="0" hangingPunct="0"/>
            <a:r>
              <a:rPr lang="en-US" altLang="zh-CN" sz="9600">
                <a:solidFill>
                  <a:srgbClr val="FFFFFF"/>
                </a:solidFill>
                <a:latin typeface="Lifeline JL"/>
                <a:ea typeface="微软雅黑"/>
                <a:cs typeface="微软雅黑"/>
              </a:rPr>
              <a:t>11</a:t>
            </a:r>
            <a:endParaRPr lang="zh-CN" altLang="zh-CN" sz="1400">
              <a:latin typeface="Lifeline JL"/>
            </a:endParaRPr>
          </a:p>
        </p:txBody>
      </p:sp>
    </p:spTree>
  </p:cSld>
  <p:clrMapOvr>
    <a:masterClrMapping/>
  </p:clrMapOvr>
  <p:transition spd="slow" advTm="575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31" grpId="0"/>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rgbClr val="5A5352"/>
                </a:solidFill>
                <a:latin typeface="微软雅黑"/>
                <a:ea typeface="微软雅黑"/>
                <a:cs typeface="宋体" charset="-122"/>
              </a:rPr>
              <a:t>政策执行口径</a:t>
            </a:r>
          </a:p>
        </p:txBody>
      </p:sp>
      <p:grpSp>
        <p:nvGrpSpPr>
          <p:cNvPr id="114690" name="组合 8"/>
          <p:cNvGrpSpPr>
            <a:grpSpLocks/>
          </p:cNvGrpSpPr>
          <p:nvPr/>
        </p:nvGrpSpPr>
        <p:grpSpPr bwMode="auto">
          <a:xfrm>
            <a:off x="436563" y="0"/>
            <a:ext cx="728662" cy="712788"/>
            <a:chOff x="436563" y="0"/>
            <a:chExt cx="728663" cy="713064"/>
          </a:xfrm>
        </p:grpSpPr>
        <p:sp>
          <p:nvSpPr>
            <p:cNvPr id="114695"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solidFill>
                  <a:srgbClr val="2B2E30"/>
                </a:solidFill>
              </a:endParaRPr>
            </a:p>
          </p:txBody>
        </p:sp>
        <p:sp>
          <p:nvSpPr>
            <p:cNvPr id="114696"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14691" name="矩形 11"/>
          <p:cNvSpPr>
            <a:spLocks noChangeArrowheads="1"/>
          </p:cNvSpPr>
          <p:nvPr/>
        </p:nvSpPr>
        <p:spPr bwMode="auto">
          <a:xfrm>
            <a:off x="509588" y="163513"/>
            <a:ext cx="673100" cy="461962"/>
          </a:xfrm>
          <a:prstGeom prst="rect">
            <a:avLst/>
          </a:prstGeom>
          <a:noFill/>
          <a:ln w="9525">
            <a:noFill/>
            <a:miter lim="800000"/>
            <a:headEnd/>
            <a:tailEnd/>
          </a:ln>
        </p:spPr>
        <p:txBody>
          <a:bodyPr wrap="none">
            <a:spAutoFit/>
          </a:bodyPr>
          <a:lstStyle/>
          <a:p>
            <a:pPr>
              <a:buFont typeface="Arial" charset="0"/>
              <a:buNone/>
            </a:pPr>
            <a:r>
              <a:rPr lang="en-US" altLang="zh-CN" sz="2400">
                <a:solidFill>
                  <a:srgbClr val="FFFFFF"/>
                </a:solidFill>
                <a:latin typeface="微软雅黑"/>
                <a:ea typeface="微软雅黑"/>
                <a:cs typeface="微软雅黑"/>
              </a:rPr>
              <a:t>2</a:t>
            </a:r>
            <a:r>
              <a:rPr lang="zh-CN" altLang="en-US" sz="2400">
                <a:solidFill>
                  <a:srgbClr val="FFFFFF"/>
                </a:solidFill>
                <a:latin typeface="微软雅黑"/>
                <a:ea typeface="微软雅黑"/>
                <a:cs typeface="微软雅黑"/>
              </a:rPr>
              <a:t>、</a:t>
            </a:r>
          </a:p>
        </p:txBody>
      </p:sp>
      <p:sp>
        <p:nvSpPr>
          <p:cNvPr id="114692" name="矩形 5"/>
          <p:cNvSpPr>
            <a:spLocks noChangeArrowheads="1"/>
          </p:cNvSpPr>
          <p:nvPr/>
        </p:nvSpPr>
        <p:spPr bwMode="auto">
          <a:xfrm>
            <a:off x="1255713" y="785813"/>
            <a:ext cx="9451975" cy="1477962"/>
          </a:xfrm>
          <a:prstGeom prst="rect">
            <a:avLst/>
          </a:prstGeom>
          <a:noFill/>
          <a:ln w="9525">
            <a:noFill/>
            <a:miter lim="800000"/>
            <a:headEnd/>
            <a:tailEnd/>
          </a:ln>
        </p:spPr>
        <p:txBody>
          <a:bodyPr>
            <a:spAutoFit/>
          </a:bodyPr>
          <a:lstStyle/>
          <a:p>
            <a:pPr algn="ctr">
              <a:lnSpc>
                <a:spcPct val="150000"/>
              </a:lnSpc>
              <a:buFont typeface="Arial" charset="0"/>
              <a:buNone/>
            </a:pPr>
            <a:r>
              <a:rPr lang="zh-CN" altLang="en-US" sz="2000" b="1">
                <a:solidFill>
                  <a:srgbClr val="0066CC"/>
                </a:solidFill>
                <a:latin typeface="微软雅黑"/>
                <a:ea typeface="微软雅黑"/>
                <a:cs typeface="微软雅黑"/>
              </a:rPr>
              <a:t>山西省财政厅国家税务总局山西省税务局</a:t>
            </a:r>
            <a:endParaRPr lang="en-US" altLang="zh-CN" sz="2000" b="1">
              <a:solidFill>
                <a:srgbClr val="0066CC"/>
              </a:solidFill>
              <a:latin typeface="微软雅黑"/>
              <a:ea typeface="微软雅黑"/>
              <a:cs typeface="微软雅黑"/>
            </a:endParaRPr>
          </a:p>
          <a:p>
            <a:pPr algn="ctr">
              <a:lnSpc>
                <a:spcPct val="150000"/>
              </a:lnSpc>
              <a:buFont typeface="Arial" charset="0"/>
              <a:buNone/>
            </a:pPr>
            <a:r>
              <a:rPr lang="zh-CN" altLang="en-US" sz="2000" b="1">
                <a:solidFill>
                  <a:srgbClr val="C00000"/>
                </a:solidFill>
                <a:latin typeface="微软雅黑"/>
                <a:ea typeface="微软雅黑"/>
                <a:cs typeface="微软雅黑"/>
              </a:rPr>
              <a:t>关于调整城镇土地使用税税额标准的通知</a:t>
            </a:r>
          </a:p>
          <a:p>
            <a:pPr algn="ctr">
              <a:lnSpc>
                <a:spcPct val="150000"/>
              </a:lnSpc>
              <a:buFont typeface="Arial" charset="0"/>
              <a:buNone/>
            </a:pPr>
            <a:r>
              <a:rPr lang="zh-CN" altLang="en-US" sz="2000" b="1">
                <a:solidFill>
                  <a:srgbClr val="0066CC"/>
                </a:solidFill>
                <a:latin typeface="微软雅黑"/>
                <a:ea typeface="微软雅黑"/>
                <a:cs typeface="微软雅黑"/>
              </a:rPr>
              <a:t>晋财税</a:t>
            </a:r>
            <a:r>
              <a:rPr lang="en-US" altLang="zh-CN" sz="2000" b="1">
                <a:solidFill>
                  <a:srgbClr val="0066CC"/>
                </a:solidFill>
                <a:latin typeface="微软雅黑"/>
                <a:ea typeface="微软雅黑"/>
                <a:cs typeface="微软雅黑"/>
              </a:rPr>
              <a:t>〔2019〕1</a:t>
            </a:r>
            <a:r>
              <a:rPr lang="zh-CN" altLang="en-US" sz="2000" b="1">
                <a:solidFill>
                  <a:srgbClr val="0066CC"/>
                </a:solidFill>
                <a:latin typeface="微软雅黑"/>
                <a:ea typeface="微软雅黑"/>
                <a:cs typeface="微软雅黑"/>
              </a:rPr>
              <a:t>号</a:t>
            </a:r>
          </a:p>
        </p:txBody>
      </p:sp>
      <p:sp>
        <p:nvSpPr>
          <p:cNvPr id="114693" name="矩形 6"/>
          <p:cNvSpPr>
            <a:spLocks noChangeArrowheads="1"/>
          </p:cNvSpPr>
          <p:nvPr/>
        </p:nvSpPr>
        <p:spPr bwMode="auto">
          <a:xfrm>
            <a:off x="1244600" y="2413000"/>
            <a:ext cx="9967913" cy="1135063"/>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a:solidFill>
                  <a:srgbClr val="2B2E30"/>
                </a:solidFill>
                <a:latin typeface="微软雅黑"/>
                <a:ea typeface="微软雅黑"/>
                <a:cs typeface="微软雅黑"/>
              </a:rPr>
              <a:t>自</a:t>
            </a:r>
            <a:r>
              <a:rPr lang="en-US" altLang="zh-CN" sz="2400">
                <a:solidFill>
                  <a:srgbClr val="2B2E30"/>
                </a:solidFill>
                <a:latin typeface="微软雅黑"/>
                <a:ea typeface="微软雅黑"/>
                <a:cs typeface="微软雅黑"/>
              </a:rPr>
              <a:t>2019</a:t>
            </a:r>
            <a:r>
              <a:rPr lang="zh-CN" altLang="en-US" sz="2400">
                <a:solidFill>
                  <a:srgbClr val="2B2E30"/>
                </a:solidFill>
                <a:latin typeface="微软雅黑"/>
                <a:ea typeface="微软雅黑"/>
                <a:cs typeface="微软雅黑"/>
              </a:rPr>
              <a:t>年</a:t>
            </a:r>
            <a:r>
              <a:rPr lang="en-US" altLang="zh-CN" sz="2400">
                <a:solidFill>
                  <a:srgbClr val="2B2E30"/>
                </a:solidFill>
                <a:latin typeface="微软雅黑"/>
                <a:ea typeface="微软雅黑"/>
                <a:cs typeface="微软雅黑"/>
              </a:rPr>
              <a:t>1</a:t>
            </a:r>
            <a:r>
              <a:rPr lang="zh-CN" altLang="en-US" sz="2400">
                <a:solidFill>
                  <a:srgbClr val="2B2E30"/>
                </a:solidFill>
                <a:latin typeface="微软雅黑"/>
                <a:ea typeface="微软雅黑"/>
                <a:cs typeface="微软雅黑"/>
              </a:rPr>
              <a:t>月</a:t>
            </a:r>
            <a:r>
              <a:rPr lang="en-US" altLang="zh-CN" sz="2400">
                <a:solidFill>
                  <a:srgbClr val="2B2E30"/>
                </a:solidFill>
                <a:latin typeface="微软雅黑"/>
                <a:ea typeface="微软雅黑"/>
                <a:cs typeface="微软雅黑"/>
              </a:rPr>
              <a:t>1</a:t>
            </a:r>
            <a:r>
              <a:rPr lang="zh-CN" altLang="en-US" sz="2400">
                <a:solidFill>
                  <a:srgbClr val="2B2E30"/>
                </a:solidFill>
                <a:latin typeface="微软雅黑"/>
                <a:ea typeface="微软雅黑"/>
                <a:cs typeface="微软雅黑"/>
              </a:rPr>
              <a:t>日至</a:t>
            </a:r>
            <a:r>
              <a:rPr lang="en-US" altLang="zh-CN" sz="2400">
                <a:solidFill>
                  <a:srgbClr val="2B2E30"/>
                </a:solidFill>
                <a:latin typeface="微软雅黑"/>
                <a:ea typeface="微软雅黑"/>
                <a:cs typeface="微软雅黑"/>
              </a:rPr>
              <a:t>2021</a:t>
            </a:r>
            <a:r>
              <a:rPr lang="zh-CN" altLang="en-US" sz="2400">
                <a:solidFill>
                  <a:srgbClr val="2B2E30"/>
                </a:solidFill>
                <a:latin typeface="微软雅黑"/>
                <a:ea typeface="微软雅黑"/>
                <a:cs typeface="微软雅黑"/>
              </a:rPr>
              <a:t>年</a:t>
            </a:r>
            <a:r>
              <a:rPr lang="en-US" altLang="zh-CN" sz="2400">
                <a:solidFill>
                  <a:srgbClr val="2B2E30"/>
                </a:solidFill>
                <a:latin typeface="微软雅黑"/>
                <a:ea typeface="微软雅黑"/>
                <a:cs typeface="微软雅黑"/>
              </a:rPr>
              <a:t>12</a:t>
            </a:r>
            <a:r>
              <a:rPr lang="zh-CN" altLang="en-US" sz="2400">
                <a:solidFill>
                  <a:srgbClr val="2B2E30"/>
                </a:solidFill>
                <a:latin typeface="微软雅黑"/>
                <a:ea typeface="微软雅黑"/>
                <a:cs typeface="微软雅黑"/>
              </a:rPr>
              <a:t>月</a:t>
            </a:r>
            <a:r>
              <a:rPr lang="en-US" altLang="zh-CN" sz="2400">
                <a:solidFill>
                  <a:srgbClr val="2B2E30"/>
                </a:solidFill>
                <a:latin typeface="微软雅黑"/>
                <a:ea typeface="微软雅黑"/>
                <a:cs typeface="微软雅黑"/>
              </a:rPr>
              <a:t>31</a:t>
            </a:r>
            <a:r>
              <a:rPr lang="zh-CN" altLang="en-US" sz="2400">
                <a:solidFill>
                  <a:srgbClr val="2B2E30"/>
                </a:solidFill>
                <a:latin typeface="微软雅黑"/>
                <a:ea typeface="微软雅黑"/>
                <a:cs typeface="微软雅黑"/>
              </a:rPr>
              <a:t>日，在国家规定的税额幅度内，将我省城镇土地使用税税额标准普遍下调，统一按现行税额标准的</a:t>
            </a:r>
            <a:r>
              <a:rPr lang="en-US" altLang="zh-CN" sz="2400">
                <a:solidFill>
                  <a:srgbClr val="2B2E30"/>
                </a:solidFill>
                <a:latin typeface="微软雅黑"/>
                <a:ea typeface="微软雅黑"/>
                <a:cs typeface="微软雅黑"/>
              </a:rPr>
              <a:t>75%</a:t>
            </a:r>
            <a:r>
              <a:rPr lang="zh-CN" altLang="en-US" sz="2400">
                <a:solidFill>
                  <a:srgbClr val="2B2E30"/>
                </a:solidFill>
                <a:latin typeface="微软雅黑"/>
                <a:ea typeface="微软雅黑"/>
                <a:cs typeface="微软雅黑"/>
              </a:rPr>
              <a:t>调整。</a:t>
            </a:r>
          </a:p>
        </p:txBody>
      </p:sp>
      <p:cxnSp>
        <p:nvCxnSpPr>
          <p:cNvPr id="14" name="直接连接符 13"/>
          <p:cNvCxnSpPr/>
          <p:nvPr/>
        </p:nvCxnSpPr>
        <p:spPr bwMode="auto">
          <a:xfrm>
            <a:off x="1922463" y="3548063"/>
            <a:ext cx="9290050"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2000"/>
                                        <p:tgtEl>
                                          <p:spTgt spid="14"/>
                                        </p:tgtEl>
                                      </p:cBhvr>
                                    </p:animEffect>
                                  </p:childTnLst>
                                </p:cTn>
                              </p:par>
                              <p:par>
                                <p:cTn id="8" presetID="1" presetClass="exit" presetSubtype="0" fill="hold" nodeType="withEffect">
                                  <p:stCondLst>
                                    <p:cond delay="0"/>
                                  </p:stCondLst>
                                  <p:childTnLst>
                                    <p:set>
                                      <p:cBhvr>
                                        <p:cTn id="9"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rgbClr val="5A5352"/>
                </a:solidFill>
                <a:latin typeface="微软雅黑"/>
                <a:ea typeface="微软雅黑"/>
                <a:cs typeface="宋体" charset="-122"/>
              </a:rPr>
              <a:t>政策执行口径</a:t>
            </a:r>
          </a:p>
        </p:txBody>
      </p:sp>
      <p:grpSp>
        <p:nvGrpSpPr>
          <p:cNvPr id="116738" name="组合 8"/>
          <p:cNvGrpSpPr>
            <a:grpSpLocks/>
          </p:cNvGrpSpPr>
          <p:nvPr/>
        </p:nvGrpSpPr>
        <p:grpSpPr bwMode="auto">
          <a:xfrm>
            <a:off x="436563" y="0"/>
            <a:ext cx="728662" cy="712788"/>
            <a:chOff x="436563" y="0"/>
            <a:chExt cx="728663" cy="713064"/>
          </a:xfrm>
        </p:grpSpPr>
        <p:sp>
          <p:nvSpPr>
            <p:cNvPr id="116746"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solidFill>
                  <a:srgbClr val="2B2E30"/>
                </a:solidFill>
              </a:endParaRPr>
            </a:p>
          </p:txBody>
        </p:sp>
        <p:sp>
          <p:nvSpPr>
            <p:cNvPr id="116747"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16739" name="矩形 11"/>
          <p:cNvSpPr>
            <a:spLocks noChangeArrowheads="1"/>
          </p:cNvSpPr>
          <p:nvPr/>
        </p:nvSpPr>
        <p:spPr bwMode="auto">
          <a:xfrm>
            <a:off x="509588" y="163513"/>
            <a:ext cx="673100" cy="461962"/>
          </a:xfrm>
          <a:prstGeom prst="rect">
            <a:avLst/>
          </a:prstGeom>
          <a:noFill/>
          <a:ln w="9525">
            <a:noFill/>
            <a:miter lim="800000"/>
            <a:headEnd/>
            <a:tailEnd/>
          </a:ln>
        </p:spPr>
        <p:txBody>
          <a:bodyPr wrap="none">
            <a:spAutoFit/>
          </a:bodyPr>
          <a:lstStyle/>
          <a:p>
            <a:pPr>
              <a:buFont typeface="Arial" charset="0"/>
              <a:buNone/>
            </a:pPr>
            <a:r>
              <a:rPr lang="en-US" altLang="zh-CN" sz="2400">
                <a:solidFill>
                  <a:srgbClr val="FFFFFF"/>
                </a:solidFill>
                <a:latin typeface="微软雅黑"/>
                <a:ea typeface="微软雅黑"/>
                <a:cs typeface="微软雅黑"/>
              </a:rPr>
              <a:t>2</a:t>
            </a:r>
            <a:r>
              <a:rPr lang="zh-CN" altLang="en-US" sz="2400">
                <a:solidFill>
                  <a:srgbClr val="FFFFFF"/>
                </a:solidFill>
                <a:latin typeface="微软雅黑"/>
                <a:ea typeface="微软雅黑"/>
                <a:cs typeface="微软雅黑"/>
              </a:rPr>
              <a:t>、</a:t>
            </a:r>
          </a:p>
        </p:txBody>
      </p:sp>
      <p:sp>
        <p:nvSpPr>
          <p:cNvPr id="116740" name="矩形 5"/>
          <p:cNvSpPr>
            <a:spLocks noChangeArrowheads="1"/>
          </p:cNvSpPr>
          <p:nvPr/>
        </p:nvSpPr>
        <p:spPr bwMode="auto">
          <a:xfrm>
            <a:off x="1255713" y="785813"/>
            <a:ext cx="9451975" cy="1477962"/>
          </a:xfrm>
          <a:prstGeom prst="rect">
            <a:avLst/>
          </a:prstGeom>
          <a:noFill/>
          <a:ln w="9525">
            <a:noFill/>
            <a:miter lim="800000"/>
            <a:headEnd/>
            <a:tailEnd/>
          </a:ln>
        </p:spPr>
        <p:txBody>
          <a:bodyPr>
            <a:spAutoFit/>
          </a:bodyPr>
          <a:lstStyle/>
          <a:p>
            <a:pPr algn="ctr">
              <a:lnSpc>
                <a:spcPct val="150000"/>
              </a:lnSpc>
              <a:buFont typeface="Arial" charset="0"/>
              <a:buNone/>
            </a:pPr>
            <a:r>
              <a:rPr lang="zh-CN" altLang="en-US" sz="2000" b="1">
                <a:solidFill>
                  <a:srgbClr val="0066CC"/>
                </a:solidFill>
                <a:latin typeface="微软雅黑"/>
                <a:ea typeface="微软雅黑"/>
                <a:cs typeface="微软雅黑"/>
              </a:rPr>
              <a:t>山西省财政厅国家税务总局山西省税务局</a:t>
            </a:r>
            <a:endParaRPr lang="en-US" altLang="zh-CN" sz="2000" b="1">
              <a:solidFill>
                <a:srgbClr val="0066CC"/>
              </a:solidFill>
              <a:latin typeface="微软雅黑"/>
              <a:ea typeface="微软雅黑"/>
              <a:cs typeface="微软雅黑"/>
            </a:endParaRPr>
          </a:p>
          <a:p>
            <a:pPr algn="ctr">
              <a:lnSpc>
                <a:spcPct val="150000"/>
              </a:lnSpc>
              <a:buFont typeface="Arial" charset="0"/>
              <a:buNone/>
            </a:pPr>
            <a:r>
              <a:rPr lang="zh-CN" altLang="en-US" sz="2000" b="1">
                <a:solidFill>
                  <a:srgbClr val="C00000"/>
                </a:solidFill>
                <a:latin typeface="微软雅黑"/>
                <a:ea typeface="微软雅黑"/>
                <a:cs typeface="微软雅黑"/>
              </a:rPr>
              <a:t>关于转发</a:t>
            </a:r>
            <a:r>
              <a:rPr lang="en-US" altLang="zh-CN" sz="2000" b="1">
                <a:solidFill>
                  <a:srgbClr val="C00000"/>
                </a:solidFill>
                <a:latin typeface="微软雅黑"/>
                <a:ea typeface="微软雅黑"/>
                <a:cs typeface="微软雅黑"/>
              </a:rPr>
              <a:t>《</a:t>
            </a:r>
            <a:r>
              <a:rPr lang="zh-CN" altLang="en-US" sz="2000" b="1">
                <a:solidFill>
                  <a:srgbClr val="C00000"/>
                </a:solidFill>
                <a:latin typeface="微软雅黑"/>
                <a:ea typeface="微软雅黑"/>
                <a:cs typeface="微软雅黑"/>
              </a:rPr>
              <a:t>财政部 税务总局关于实施小微企业普惠性税收减免政策的通知</a:t>
            </a:r>
            <a:r>
              <a:rPr lang="en-US" altLang="zh-CN" sz="2000" b="1">
                <a:solidFill>
                  <a:srgbClr val="C00000"/>
                </a:solidFill>
                <a:latin typeface="微软雅黑"/>
                <a:ea typeface="微软雅黑"/>
                <a:cs typeface="微软雅黑"/>
              </a:rPr>
              <a:t>》</a:t>
            </a:r>
            <a:r>
              <a:rPr lang="zh-CN" altLang="en-US" sz="2000" b="1">
                <a:solidFill>
                  <a:srgbClr val="C00000"/>
                </a:solidFill>
                <a:latin typeface="微软雅黑"/>
                <a:ea typeface="微软雅黑"/>
                <a:cs typeface="微软雅黑"/>
              </a:rPr>
              <a:t>的通知</a:t>
            </a:r>
          </a:p>
          <a:p>
            <a:pPr algn="ctr">
              <a:lnSpc>
                <a:spcPct val="150000"/>
              </a:lnSpc>
              <a:buFont typeface="Arial" charset="0"/>
              <a:buNone/>
            </a:pPr>
            <a:r>
              <a:rPr lang="zh-CN" altLang="en-US" sz="2000" b="1">
                <a:solidFill>
                  <a:srgbClr val="0066CC"/>
                </a:solidFill>
                <a:latin typeface="微软雅黑"/>
                <a:ea typeface="微软雅黑"/>
                <a:cs typeface="微软雅黑"/>
              </a:rPr>
              <a:t>晋财税</a:t>
            </a:r>
            <a:r>
              <a:rPr lang="en-US" altLang="zh-CN" sz="2000" b="1">
                <a:solidFill>
                  <a:srgbClr val="0066CC"/>
                </a:solidFill>
                <a:latin typeface="微软雅黑"/>
                <a:ea typeface="微软雅黑"/>
                <a:cs typeface="微软雅黑"/>
              </a:rPr>
              <a:t>〔2019〕2</a:t>
            </a:r>
            <a:r>
              <a:rPr lang="zh-CN" altLang="en-US" sz="2000" b="1">
                <a:solidFill>
                  <a:srgbClr val="0066CC"/>
                </a:solidFill>
                <a:latin typeface="微软雅黑"/>
                <a:ea typeface="微软雅黑"/>
                <a:cs typeface="微软雅黑"/>
              </a:rPr>
              <a:t>号</a:t>
            </a:r>
          </a:p>
        </p:txBody>
      </p:sp>
      <p:sp>
        <p:nvSpPr>
          <p:cNvPr id="116741" name="矩形 6"/>
          <p:cNvSpPr>
            <a:spLocks noChangeArrowheads="1"/>
          </p:cNvSpPr>
          <p:nvPr/>
        </p:nvSpPr>
        <p:spPr bwMode="auto">
          <a:xfrm>
            <a:off x="1244600" y="2413000"/>
            <a:ext cx="9967913" cy="2243138"/>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a:solidFill>
                  <a:srgbClr val="2B2E30"/>
                </a:solidFill>
                <a:latin typeface="微软雅黑"/>
                <a:ea typeface="微软雅黑"/>
                <a:cs typeface="微软雅黑"/>
              </a:rPr>
              <a:t>自</a:t>
            </a:r>
            <a:r>
              <a:rPr lang="en-US" altLang="zh-CN" sz="2400">
                <a:solidFill>
                  <a:srgbClr val="2B2E30"/>
                </a:solidFill>
                <a:latin typeface="微软雅黑"/>
                <a:ea typeface="微软雅黑"/>
                <a:cs typeface="微软雅黑"/>
              </a:rPr>
              <a:t>2019</a:t>
            </a:r>
            <a:r>
              <a:rPr lang="zh-CN" altLang="en-US" sz="2400">
                <a:solidFill>
                  <a:srgbClr val="2B2E30"/>
                </a:solidFill>
                <a:latin typeface="微软雅黑"/>
                <a:ea typeface="微软雅黑"/>
                <a:cs typeface="微软雅黑"/>
              </a:rPr>
              <a:t>年</a:t>
            </a:r>
            <a:r>
              <a:rPr lang="en-US" altLang="zh-CN" sz="2400">
                <a:solidFill>
                  <a:srgbClr val="2B2E30"/>
                </a:solidFill>
                <a:latin typeface="微软雅黑"/>
                <a:ea typeface="微软雅黑"/>
                <a:cs typeface="微软雅黑"/>
              </a:rPr>
              <a:t>1</a:t>
            </a:r>
            <a:r>
              <a:rPr lang="zh-CN" altLang="en-US" sz="2400">
                <a:solidFill>
                  <a:srgbClr val="2B2E30"/>
                </a:solidFill>
                <a:latin typeface="微软雅黑"/>
                <a:ea typeface="微软雅黑"/>
                <a:cs typeface="微软雅黑"/>
              </a:rPr>
              <a:t>月</a:t>
            </a:r>
            <a:r>
              <a:rPr lang="en-US" altLang="zh-CN" sz="2400">
                <a:solidFill>
                  <a:srgbClr val="2B2E30"/>
                </a:solidFill>
                <a:latin typeface="微软雅黑"/>
                <a:ea typeface="微软雅黑"/>
                <a:cs typeface="微软雅黑"/>
              </a:rPr>
              <a:t>1</a:t>
            </a:r>
            <a:r>
              <a:rPr lang="zh-CN" altLang="en-US" sz="2400">
                <a:solidFill>
                  <a:srgbClr val="2B2E30"/>
                </a:solidFill>
                <a:latin typeface="微软雅黑"/>
                <a:ea typeface="微软雅黑"/>
                <a:cs typeface="微软雅黑"/>
              </a:rPr>
              <a:t>日至</a:t>
            </a:r>
            <a:r>
              <a:rPr lang="en-US" altLang="zh-CN" sz="2400">
                <a:solidFill>
                  <a:srgbClr val="2B2E30"/>
                </a:solidFill>
                <a:latin typeface="微软雅黑"/>
                <a:ea typeface="微软雅黑"/>
                <a:cs typeface="微软雅黑"/>
              </a:rPr>
              <a:t>2021</a:t>
            </a:r>
            <a:r>
              <a:rPr lang="zh-CN" altLang="en-US" sz="2400">
                <a:solidFill>
                  <a:srgbClr val="2B2E30"/>
                </a:solidFill>
                <a:latin typeface="微软雅黑"/>
                <a:ea typeface="微软雅黑"/>
                <a:cs typeface="微软雅黑"/>
              </a:rPr>
              <a:t>年</a:t>
            </a:r>
            <a:r>
              <a:rPr lang="en-US" altLang="zh-CN" sz="2400">
                <a:solidFill>
                  <a:srgbClr val="2B2E30"/>
                </a:solidFill>
                <a:latin typeface="微软雅黑"/>
                <a:ea typeface="微软雅黑"/>
                <a:cs typeface="微软雅黑"/>
              </a:rPr>
              <a:t>12</a:t>
            </a:r>
            <a:r>
              <a:rPr lang="zh-CN" altLang="en-US" sz="2400">
                <a:solidFill>
                  <a:srgbClr val="2B2E30"/>
                </a:solidFill>
                <a:latin typeface="微软雅黑"/>
                <a:ea typeface="微软雅黑"/>
                <a:cs typeface="微软雅黑"/>
              </a:rPr>
              <a:t>月</a:t>
            </a:r>
            <a:r>
              <a:rPr lang="en-US" altLang="zh-CN" sz="2400">
                <a:solidFill>
                  <a:srgbClr val="2B2E30"/>
                </a:solidFill>
                <a:latin typeface="微软雅黑"/>
                <a:ea typeface="微软雅黑"/>
                <a:cs typeface="微软雅黑"/>
              </a:rPr>
              <a:t>31</a:t>
            </a:r>
            <a:r>
              <a:rPr lang="zh-CN" altLang="en-US" sz="2400">
                <a:solidFill>
                  <a:srgbClr val="2B2E30"/>
                </a:solidFill>
                <a:latin typeface="微软雅黑"/>
                <a:ea typeface="微软雅黑"/>
                <a:cs typeface="微软雅黑"/>
              </a:rPr>
              <a:t>日，对我省增值税小规模纳税人减按</a:t>
            </a:r>
            <a:r>
              <a:rPr lang="en-US" altLang="zh-CN" sz="2400">
                <a:solidFill>
                  <a:srgbClr val="2B2E30"/>
                </a:solidFill>
                <a:latin typeface="微软雅黑"/>
                <a:ea typeface="微软雅黑"/>
                <a:cs typeface="微软雅黑"/>
              </a:rPr>
              <a:t>50%</a:t>
            </a:r>
            <a:r>
              <a:rPr lang="zh-CN" altLang="en-US" sz="2400">
                <a:solidFill>
                  <a:srgbClr val="2B2E30"/>
                </a:solidFill>
                <a:latin typeface="微软雅黑"/>
                <a:ea typeface="微软雅黑"/>
                <a:cs typeface="微软雅黑"/>
              </a:rPr>
              <a:t>征收资源税</a:t>
            </a:r>
            <a:r>
              <a:rPr lang="en-US" altLang="zh-CN" sz="2400">
                <a:solidFill>
                  <a:srgbClr val="2B2E30"/>
                </a:solidFill>
                <a:latin typeface="微软雅黑"/>
                <a:ea typeface="微软雅黑"/>
                <a:cs typeface="微软雅黑"/>
              </a:rPr>
              <a:t>(</a:t>
            </a:r>
            <a:r>
              <a:rPr lang="zh-CN" altLang="en-US" sz="2400">
                <a:solidFill>
                  <a:srgbClr val="2B2E30"/>
                </a:solidFill>
                <a:latin typeface="微软雅黑"/>
                <a:ea typeface="微软雅黑"/>
                <a:cs typeface="微软雅黑"/>
              </a:rPr>
              <a:t>不含水资源税</a:t>
            </a:r>
            <a:r>
              <a:rPr lang="en-US" altLang="zh-CN" sz="2400">
                <a:solidFill>
                  <a:srgbClr val="2B2E30"/>
                </a:solidFill>
                <a:latin typeface="微软雅黑"/>
                <a:ea typeface="微软雅黑"/>
                <a:cs typeface="微软雅黑"/>
              </a:rPr>
              <a:t>)</a:t>
            </a:r>
            <a:r>
              <a:rPr lang="zh-CN" altLang="en-US" sz="2400">
                <a:solidFill>
                  <a:srgbClr val="2B2E30"/>
                </a:solidFill>
                <a:latin typeface="微软雅黑"/>
                <a:ea typeface="微软雅黑"/>
                <a:cs typeface="微软雅黑"/>
              </a:rPr>
              <a:t>、城市维护建设税、房产税、城镇土地使用税、印花税</a:t>
            </a:r>
            <a:r>
              <a:rPr lang="en-US" altLang="zh-CN" sz="2400">
                <a:solidFill>
                  <a:srgbClr val="2B2E30"/>
                </a:solidFill>
                <a:latin typeface="微软雅黑"/>
                <a:ea typeface="微软雅黑"/>
                <a:cs typeface="微软雅黑"/>
              </a:rPr>
              <a:t>(</a:t>
            </a:r>
            <a:r>
              <a:rPr lang="zh-CN" altLang="en-US" sz="2400">
                <a:solidFill>
                  <a:srgbClr val="2B2E30"/>
                </a:solidFill>
                <a:latin typeface="微软雅黑"/>
                <a:ea typeface="微软雅黑"/>
                <a:cs typeface="微软雅黑"/>
              </a:rPr>
              <a:t>不含证券交易印花税</a:t>
            </a:r>
            <a:r>
              <a:rPr lang="en-US" altLang="zh-CN" sz="2400">
                <a:solidFill>
                  <a:srgbClr val="2B2E30"/>
                </a:solidFill>
                <a:latin typeface="微软雅黑"/>
                <a:ea typeface="微软雅黑"/>
                <a:cs typeface="微软雅黑"/>
              </a:rPr>
              <a:t>)</a:t>
            </a:r>
            <a:r>
              <a:rPr lang="zh-CN" altLang="en-US" sz="2400">
                <a:solidFill>
                  <a:srgbClr val="2B2E30"/>
                </a:solidFill>
                <a:latin typeface="微软雅黑"/>
                <a:ea typeface="微软雅黑"/>
                <a:cs typeface="微软雅黑"/>
              </a:rPr>
              <a:t>、耕地占用税和教育费附加、地方教育附加。</a:t>
            </a:r>
          </a:p>
        </p:txBody>
      </p:sp>
      <p:cxnSp>
        <p:nvCxnSpPr>
          <p:cNvPr id="14" name="直接连接符 13"/>
          <p:cNvCxnSpPr/>
          <p:nvPr/>
        </p:nvCxnSpPr>
        <p:spPr bwMode="auto">
          <a:xfrm>
            <a:off x="1778000" y="3001963"/>
            <a:ext cx="9177338"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3" name="直接连接符 12"/>
          <p:cNvCxnSpPr/>
          <p:nvPr/>
        </p:nvCxnSpPr>
        <p:spPr bwMode="auto">
          <a:xfrm>
            <a:off x="1401763" y="3567113"/>
            <a:ext cx="9667875" cy="635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5" name="直接连接符 14"/>
          <p:cNvCxnSpPr/>
          <p:nvPr/>
        </p:nvCxnSpPr>
        <p:spPr bwMode="auto">
          <a:xfrm>
            <a:off x="1393825" y="4143375"/>
            <a:ext cx="9669463" cy="635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6" name="直接连接符 15"/>
          <p:cNvCxnSpPr/>
          <p:nvPr/>
        </p:nvCxnSpPr>
        <p:spPr bwMode="auto">
          <a:xfrm>
            <a:off x="1287463" y="4646613"/>
            <a:ext cx="1355725"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Tree>
  </p:cSld>
  <p:clrMapOvr>
    <a:masterClrMapping/>
  </p:clrMapOvr>
  <p:transition spd="slow" advTm="10692">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2000"/>
                                        <p:tgtEl>
                                          <p:spTgt spid="14"/>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2000"/>
                                        <p:tgtEl>
                                          <p:spTgt spid="13"/>
                                        </p:tgtEl>
                                      </p:cBhvr>
                                    </p:animEffect>
                                  </p:childTnLst>
                                </p:cTn>
                              </p:par>
                            </p:childTnLst>
                          </p:cTn>
                        </p:par>
                        <p:par>
                          <p:cTn id="12" fill="hold">
                            <p:stCondLst>
                              <p:cond delay="4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2000"/>
                                        <p:tgtEl>
                                          <p:spTgt spid="15"/>
                                        </p:tgtEl>
                                      </p:cBhvr>
                                    </p:animEffect>
                                  </p:childTnLst>
                                </p:cTn>
                              </p:par>
                            </p:childTnLst>
                          </p:cTn>
                        </p:par>
                        <p:par>
                          <p:cTn id="16" fill="hold">
                            <p:stCondLst>
                              <p:cond delay="60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20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nodeType="clickEffect">
                                  <p:stCondLst>
                                    <p:cond delay="0"/>
                                  </p:stCondLst>
                                  <p:childTnLst>
                                    <p:set>
                                      <p:cBhvr>
                                        <p:cTn id="23" dur="1" fill="hold">
                                          <p:stCondLst>
                                            <p:cond delay="0"/>
                                          </p:stCondLst>
                                        </p:cTn>
                                        <p:tgtEl>
                                          <p:spTgt spid="16"/>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14"/>
                                        </p:tgtEl>
                                        <p:attrNameLst>
                                          <p:attrName>style.visibility</p:attrName>
                                        </p:attrNameLst>
                                      </p:cBhvr>
                                      <p:to>
                                        <p:strVal val="hidden"/>
                                      </p:to>
                                    </p:set>
                                  </p:childTnLst>
                                </p:cTn>
                              </p:par>
                              <p:par>
                                <p:cTn id="26" presetID="1" presetClass="exit" presetSubtype="0" fill="hold" nodeType="withEffect">
                                  <p:stCondLst>
                                    <p:cond delay="0"/>
                                  </p:stCondLst>
                                  <p:childTnLst>
                                    <p:set>
                                      <p:cBhvr>
                                        <p:cTn id="27" dur="1" fill="hold">
                                          <p:stCondLst>
                                            <p:cond delay="0"/>
                                          </p:stCondLst>
                                        </p:cTn>
                                        <p:tgtEl>
                                          <p:spTgt spid="13"/>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latin typeface="微软雅黑"/>
                <a:ea typeface="微软雅黑"/>
                <a:cs typeface="宋体" charset="-122"/>
              </a:rPr>
              <a:t>政策标准</a:t>
            </a:r>
          </a:p>
        </p:txBody>
      </p:sp>
      <p:grpSp>
        <p:nvGrpSpPr>
          <p:cNvPr id="24578" name="组合 8"/>
          <p:cNvGrpSpPr>
            <a:grpSpLocks/>
          </p:cNvGrpSpPr>
          <p:nvPr/>
        </p:nvGrpSpPr>
        <p:grpSpPr bwMode="auto">
          <a:xfrm>
            <a:off x="436563" y="0"/>
            <a:ext cx="728662" cy="712788"/>
            <a:chOff x="436563" y="0"/>
            <a:chExt cx="728663" cy="713064"/>
          </a:xfrm>
        </p:grpSpPr>
        <p:sp>
          <p:nvSpPr>
            <p:cNvPr id="24581"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24582"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1</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4" name="矩形 3"/>
          <p:cNvSpPr/>
          <p:nvPr/>
        </p:nvSpPr>
        <p:spPr>
          <a:xfrm>
            <a:off x="846138" y="915988"/>
            <a:ext cx="10509250" cy="5386387"/>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dirty="0">
                <a:latin typeface="+mn-ea"/>
                <a:ea typeface="+mn-ea"/>
              </a:rPr>
              <a:t>年度</a:t>
            </a:r>
            <a:r>
              <a:rPr lang="zh-CN" altLang="en-US" sz="2400" dirty="0">
                <a:latin typeface="+mn-ea"/>
                <a:ea typeface="+mn-ea"/>
              </a:rPr>
              <a:t>应纳税所得额不超过</a:t>
            </a:r>
            <a:r>
              <a:rPr lang="en-US" altLang="zh-CN" sz="2400" dirty="0">
                <a:latin typeface="+mn-ea"/>
                <a:ea typeface="+mn-ea"/>
              </a:rPr>
              <a:t>300</a:t>
            </a:r>
            <a:r>
              <a:rPr lang="zh-CN" altLang="en-US" sz="2400" dirty="0">
                <a:latin typeface="+mn-ea"/>
                <a:ea typeface="+mn-ea"/>
              </a:rPr>
              <a:t>万元、从业人数不超过</a:t>
            </a:r>
            <a:r>
              <a:rPr lang="en-US" altLang="zh-CN" sz="2400" dirty="0">
                <a:latin typeface="+mn-ea"/>
                <a:ea typeface="+mn-ea"/>
              </a:rPr>
              <a:t>300</a:t>
            </a:r>
            <a:r>
              <a:rPr lang="zh-CN" altLang="en-US" sz="2400" dirty="0">
                <a:latin typeface="+mn-ea"/>
                <a:ea typeface="+mn-ea"/>
              </a:rPr>
              <a:t>人、资产总额不超过</a:t>
            </a:r>
            <a:r>
              <a:rPr lang="en-US" altLang="zh-CN" sz="2400" dirty="0">
                <a:latin typeface="+mn-ea"/>
                <a:ea typeface="+mn-ea"/>
              </a:rPr>
              <a:t>5000</a:t>
            </a:r>
            <a:r>
              <a:rPr lang="zh-CN" altLang="en-US" sz="2400" dirty="0">
                <a:latin typeface="+mn-ea"/>
                <a:ea typeface="+mn-ea"/>
              </a:rPr>
              <a:t>万元等三个条件的企业。</a:t>
            </a:r>
          </a:p>
          <a:p>
            <a:pPr indent="457200">
              <a:lnSpc>
                <a:spcPct val="150000"/>
              </a:lnSpc>
              <a:spcBef>
                <a:spcPts val="600"/>
              </a:spcBef>
              <a:buFont typeface="Arial" panose="020B0604020202020204" pitchFamily="34" charset="0"/>
              <a:buNone/>
              <a:defRPr/>
            </a:pPr>
            <a:r>
              <a:rPr lang="zh-CN" altLang="en-US" sz="2400" dirty="0">
                <a:latin typeface="+mn-ea"/>
                <a:ea typeface="+mn-ea"/>
              </a:rPr>
              <a:t>从业</a:t>
            </a:r>
            <a:r>
              <a:rPr lang="zh-CN" altLang="en-US" sz="2400" dirty="0">
                <a:latin typeface="+mn-ea"/>
                <a:ea typeface="+mn-ea"/>
              </a:rPr>
              <a:t>人数，包括与企业建立劳动关系的职工人数和企业接受的劳务派遣用工人数。所称从业人数和资产总额指标，应按企业全年的季度平均值确定。具体计算公式如下：</a:t>
            </a:r>
          </a:p>
          <a:p>
            <a:pPr indent="457200">
              <a:lnSpc>
                <a:spcPct val="150000"/>
              </a:lnSpc>
              <a:spcBef>
                <a:spcPts val="600"/>
              </a:spcBef>
              <a:buFont typeface="Arial" panose="020B0604020202020204" pitchFamily="34" charset="0"/>
              <a:buNone/>
              <a:defRPr/>
            </a:pPr>
            <a:r>
              <a:rPr lang="zh-CN" altLang="en-US" sz="2400" dirty="0">
                <a:latin typeface="+mn-ea"/>
                <a:ea typeface="+mn-ea"/>
              </a:rPr>
              <a:t>　　季度平均值＝（季初值＋季末值）</a:t>
            </a:r>
            <a:r>
              <a:rPr lang="en-US" altLang="zh-CN" sz="2400" dirty="0">
                <a:latin typeface="+mn-ea"/>
                <a:ea typeface="+mn-ea"/>
              </a:rPr>
              <a:t>÷2</a:t>
            </a:r>
          </a:p>
          <a:p>
            <a:pPr indent="457200">
              <a:lnSpc>
                <a:spcPct val="150000"/>
              </a:lnSpc>
              <a:spcBef>
                <a:spcPts val="600"/>
              </a:spcBef>
              <a:buFont typeface="Arial" panose="020B0604020202020204" pitchFamily="34" charset="0"/>
              <a:buNone/>
              <a:defRPr/>
            </a:pPr>
            <a:r>
              <a:rPr lang="zh-CN" altLang="en-US" sz="2400" dirty="0">
                <a:latin typeface="+mn-ea"/>
                <a:ea typeface="+mn-ea"/>
              </a:rPr>
              <a:t>　　全年季度平均值＝全年各季度平均值之和</a:t>
            </a:r>
            <a:r>
              <a:rPr lang="en-US" altLang="zh-CN" sz="2400" dirty="0">
                <a:latin typeface="+mn-ea"/>
                <a:ea typeface="+mn-ea"/>
              </a:rPr>
              <a:t>÷4</a:t>
            </a:r>
          </a:p>
          <a:p>
            <a:pPr indent="457200">
              <a:lnSpc>
                <a:spcPct val="150000"/>
              </a:lnSpc>
              <a:spcBef>
                <a:spcPts val="600"/>
              </a:spcBef>
              <a:buFont typeface="Arial" panose="020B0604020202020204" pitchFamily="34" charset="0"/>
              <a:buNone/>
              <a:defRPr/>
            </a:pPr>
            <a:r>
              <a:rPr lang="zh-CN" altLang="en-US" sz="2400" dirty="0">
                <a:latin typeface="+mn-ea"/>
                <a:ea typeface="+mn-ea"/>
              </a:rPr>
              <a:t>年度</a:t>
            </a:r>
            <a:r>
              <a:rPr lang="zh-CN" altLang="en-US" sz="2400" dirty="0">
                <a:latin typeface="+mn-ea"/>
                <a:ea typeface="+mn-ea"/>
              </a:rPr>
              <a:t>中间开业或者终止经营活动的，以其实际经营期作为一个纳税年度确定上述相关指标。</a:t>
            </a:r>
          </a:p>
        </p:txBody>
      </p:sp>
    </p:spTree>
  </p:cSld>
  <p:clrMapOvr>
    <a:masterClrMapping/>
  </p:clrMapOvr>
  <p:transition spd="slow" advTm="10692">
    <p:push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solidFill>
                  <a:srgbClr val="5A5352"/>
                </a:solidFill>
                <a:latin typeface="微软雅黑"/>
                <a:ea typeface="微软雅黑"/>
                <a:cs typeface="宋体" charset="-122"/>
              </a:rPr>
              <a:t>政策执行口径</a:t>
            </a:r>
          </a:p>
        </p:txBody>
      </p:sp>
      <p:grpSp>
        <p:nvGrpSpPr>
          <p:cNvPr id="118786" name="组合 8"/>
          <p:cNvGrpSpPr>
            <a:grpSpLocks/>
          </p:cNvGrpSpPr>
          <p:nvPr/>
        </p:nvGrpSpPr>
        <p:grpSpPr bwMode="auto">
          <a:xfrm>
            <a:off x="436563" y="0"/>
            <a:ext cx="728662" cy="712788"/>
            <a:chOff x="436563" y="0"/>
            <a:chExt cx="728663" cy="713064"/>
          </a:xfrm>
        </p:grpSpPr>
        <p:sp>
          <p:nvSpPr>
            <p:cNvPr id="118789"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solidFill>
                  <a:srgbClr val="2B2E30"/>
                </a:solidFill>
              </a:endParaRPr>
            </a:p>
          </p:txBody>
        </p:sp>
        <p:sp>
          <p:nvSpPr>
            <p:cNvPr id="118790"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18787" name="矩形 7"/>
          <p:cNvSpPr>
            <a:spLocks noChangeArrowheads="1"/>
          </p:cNvSpPr>
          <p:nvPr/>
        </p:nvSpPr>
        <p:spPr bwMode="auto">
          <a:xfrm>
            <a:off x="509588" y="163513"/>
            <a:ext cx="673100" cy="461962"/>
          </a:xfrm>
          <a:prstGeom prst="rect">
            <a:avLst/>
          </a:prstGeom>
          <a:noFill/>
          <a:ln w="9525">
            <a:noFill/>
            <a:miter lim="800000"/>
            <a:headEnd/>
            <a:tailEnd/>
          </a:ln>
        </p:spPr>
        <p:txBody>
          <a:bodyPr wrap="none">
            <a:spAutoFit/>
          </a:bodyPr>
          <a:lstStyle/>
          <a:p>
            <a:pPr>
              <a:buFont typeface="Arial" charset="0"/>
              <a:buNone/>
            </a:pPr>
            <a:r>
              <a:rPr lang="en-US" altLang="zh-CN" sz="2400">
                <a:solidFill>
                  <a:srgbClr val="FFFFFF"/>
                </a:solidFill>
                <a:latin typeface="微软雅黑"/>
                <a:ea typeface="微软雅黑"/>
                <a:cs typeface="微软雅黑"/>
              </a:rPr>
              <a:t>2</a:t>
            </a:r>
            <a:r>
              <a:rPr lang="zh-CN" altLang="en-US" sz="2400">
                <a:solidFill>
                  <a:srgbClr val="FFFFFF"/>
                </a:solidFill>
                <a:latin typeface="微软雅黑"/>
                <a:ea typeface="微软雅黑"/>
                <a:cs typeface="微软雅黑"/>
              </a:rPr>
              <a:t>、</a:t>
            </a:r>
          </a:p>
        </p:txBody>
      </p:sp>
      <p:sp>
        <p:nvSpPr>
          <p:cNvPr id="118788" name="矩形 1"/>
          <p:cNvSpPr>
            <a:spLocks noChangeArrowheads="1"/>
          </p:cNvSpPr>
          <p:nvPr/>
        </p:nvSpPr>
        <p:spPr bwMode="auto">
          <a:xfrm>
            <a:off x="1130300" y="981075"/>
            <a:ext cx="10263188" cy="2384425"/>
          </a:xfrm>
          <a:prstGeom prst="rect">
            <a:avLst/>
          </a:prstGeom>
          <a:noFill/>
          <a:ln w="9525">
            <a:noFill/>
            <a:miter lim="800000"/>
            <a:headEnd/>
            <a:tailEnd/>
          </a:ln>
        </p:spPr>
        <p:txBody>
          <a:bodyPr>
            <a:spAutoFit/>
          </a:bodyPr>
          <a:lstStyle/>
          <a:p>
            <a:pPr indent="457200">
              <a:lnSpc>
                <a:spcPct val="150000"/>
              </a:lnSpc>
              <a:spcBef>
                <a:spcPts val="600"/>
              </a:spcBef>
              <a:buFont typeface="Arial" charset="0"/>
              <a:buNone/>
            </a:pPr>
            <a:r>
              <a:rPr lang="zh-CN" altLang="en-US" sz="2400" b="1">
                <a:solidFill>
                  <a:srgbClr val="2B2E30"/>
                </a:solidFill>
                <a:latin typeface="微软雅黑"/>
                <a:ea typeface="微软雅黑"/>
                <a:cs typeface="微软雅黑"/>
              </a:rPr>
              <a:t>划重点</a:t>
            </a:r>
          </a:p>
          <a:p>
            <a:pPr indent="457200">
              <a:lnSpc>
                <a:spcPct val="150000"/>
              </a:lnSpc>
              <a:spcBef>
                <a:spcPts val="600"/>
              </a:spcBef>
              <a:buFont typeface="Arial" charset="0"/>
              <a:buNone/>
            </a:pPr>
            <a:r>
              <a:rPr lang="zh-CN" altLang="en-US" sz="2400">
                <a:solidFill>
                  <a:srgbClr val="2B2E30"/>
                </a:solidFill>
                <a:latin typeface="楷体"/>
                <a:ea typeface="楷体"/>
                <a:cs typeface="楷体"/>
              </a:rPr>
              <a:t>根据财税</a:t>
            </a:r>
            <a:r>
              <a:rPr lang="en-US" altLang="zh-CN" sz="2400">
                <a:solidFill>
                  <a:srgbClr val="2B2E30"/>
                </a:solidFill>
                <a:latin typeface="楷体"/>
                <a:ea typeface="楷体"/>
                <a:cs typeface="楷体"/>
              </a:rPr>
              <a:t>〔2008〕24</a:t>
            </a:r>
            <a:r>
              <a:rPr lang="zh-CN" altLang="en-US" sz="2400">
                <a:solidFill>
                  <a:srgbClr val="2B2E30"/>
                </a:solidFill>
                <a:latin typeface="楷体"/>
                <a:ea typeface="楷体"/>
                <a:cs typeface="楷体"/>
              </a:rPr>
              <a:t>号的规定，小规模纳税人按市场价格向个人出租用于居住的住房，减按</a:t>
            </a:r>
            <a:r>
              <a:rPr lang="en-US" altLang="zh-CN" sz="2400">
                <a:solidFill>
                  <a:srgbClr val="2B2E30"/>
                </a:solidFill>
                <a:latin typeface="楷体"/>
                <a:ea typeface="楷体"/>
                <a:cs typeface="楷体"/>
              </a:rPr>
              <a:t>4</a:t>
            </a:r>
            <a:r>
              <a:rPr lang="zh-CN" altLang="en-US" sz="2400">
                <a:solidFill>
                  <a:srgbClr val="2B2E30"/>
                </a:solidFill>
                <a:latin typeface="楷体"/>
                <a:ea typeface="楷体"/>
                <a:cs typeface="楷体"/>
              </a:rPr>
              <a:t>％的税率征收房产税。那么，该小规模纳税人出租方，还可以再按照规定减征</a:t>
            </a:r>
            <a:r>
              <a:rPr lang="en-US" altLang="zh-CN" sz="2400">
                <a:solidFill>
                  <a:srgbClr val="2B2E30"/>
                </a:solidFill>
                <a:latin typeface="楷体"/>
                <a:ea typeface="楷体"/>
                <a:cs typeface="楷体"/>
              </a:rPr>
              <a:t>50%</a:t>
            </a:r>
            <a:r>
              <a:rPr lang="zh-CN" altLang="en-US" sz="2400">
                <a:solidFill>
                  <a:srgbClr val="2B2E30"/>
                </a:solidFill>
                <a:latin typeface="楷体"/>
                <a:ea typeface="楷体"/>
                <a:cs typeface="楷体"/>
              </a:rPr>
              <a:t>的税额，实际税负为</a:t>
            </a:r>
            <a:r>
              <a:rPr lang="en-US" altLang="zh-CN" sz="2400">
                <a:solidFill>
                  <a:srgbClr val="2B2E30"/>
                </a:solidFill>
                <a:latin typeface="楷体"/>
                <a:ea typeface="楷体"/>
                <a:cs typeface="楷体"/>
              </a:rPr>
              <a:t>2%</a:t>
            </a:r>
            <a:r>
              <a:rPr lang="zh-CN" altLang="en-US" sz="2400">
                <a:solidFill>
                  <a:srgbClr val="2B2E30"/>
                </a:solidFill>
                <a:latin typeface="楷体"/>
                <a:ea typeface="楷体"/>
                <a:cs typeface="楷体"/>
              </a:rPr>
              <a:t>。</a:t>
            </a:r>
            <a:endParaRPr lang="en-US" altLang="zh-CN" sz="2400">
              <a:solidFill>
                <a:srgbClr val="2B2E30"/>
              </a:solidFill>
              <a:latin typeface="楷体"/>
              <a:ea typeface="楷体"/>
              <a:cs typeface="楷体"/>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extBox 4"/>
          <p:cNvSpPr txBox="1">
            <a:spLocks noChangeArrowheads="1"/>
          </p:cNvSpPr>
          <p:nvPr/>
        </p:nvSpPr>
        <p:spPr bwMode="auto">
          <a:xfrm>
            <a:off x="669925" y="2728913"/>
            <a:ext cx="7786688" cy="1200150"/>
          </a:xfrm>
          <a:prstGeom prst="rect">
            <a:avLst/>
          </a:prstGeom>
          <a:noFill/>
          <a:ln w="9525">
            <a:noFill/>
            <a:miter lim="800000"/>
            <a:headEnd/>
            <a:tailEnd/>
          </a:ln>
        </p:spPr>
        <p:txBody>
          <a:bodyPr>
            <a:spAutoFit/>
          </a:bodyPr>
          <a:lstStyle/>
          <a:p>
            <a:pPr>
              <a:buFont typeface="Arial" charset="0"/>
              <a:buNone/>
            </a:pPr>
            <a:r>
              <a:rPr lang="zh-CN" altLang="en-US" sz="7200" b="1">
                <a:solidFill>
                  <a:srgbClr val="27ADDD"/>
                </a:solidFill>
              </a:rPr>
              <a:t>谢谢大家</a:t>
            </a:r>
          </a:p>
        </p:txBody>
      </p:sp>
      <p:pic>
        <p:nvPicPr>
          <p:cNvPr id="119810" name="Picture 2" descr="C:\Users\Administrator\Desktop\00\1857d530f802def.jpg"/>
          <p:cNvPicPr>
            <a:picLocks noChangeAspect="1" noChangeArrowheads="1"/>
          </p:cNvPicPr>
          <p:nvPr/>
        </p:nvPicPr>
        <p:blipFill>
          <a:blip r:embed="rId2"/>
          <a:srcRect/>
          <a:stretch>
            <a:fillRect/>
          </a:stretch>
        </p:blipFill>
        <p:spPr bwMode="auto">
          <a:xfrm>
            <a:off x="6213475" y="214313"/>
            <a:ext cx="5954713" cy="6286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latin typeface="微软雅黑"/>
                <a:ea typeface="微软雅黑"/>
                <a:cs typeface="宋体" charset="-122"/>
              </a:rPr>
              <a:t>政策标准</a:t>
            </a:r>
          </a:p>
        </p:txBody>
      </p:sp>
      <p:grpSp>
        <p:nvGrpSpPr>
          <p:cNvPr id="26626" name="组合 8"/>
          <p:cNvGrpSpPr>
            <a:grpSpLocks/>
          </p:cNvGrpSpPr>
          <p:nvPr/>
        </p:nvGrpSpPr>
        <p:grpSpPr bwMode="auto">
          <a:xfrm>
            <a:off x="436563" y="0"/>
            <a:ext cx="728662" cy="712788"/>
            <a:chOff x="436563" y="0"/>
            <a:chExt cx="728663" cy="713064"/>
          </a:xfrm>
        </p:grpSpPr>
        <p:sp>
          <p:nvSpPr>
            <p:cNvPr id="26630"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26631"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1</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3" name="矩形 2"/>
          <p:cNvSpPr/>
          <p:nvPr/>
        </p:nvSpPr>
        <p:spPr>
          <a:xfrm>
            <a:off x="1182688" y="838200"/>
            <a:ext cx="10172700" cy="1339850"/>
          </a:xfrm>
          <a:prstGeom prst="rect">
            <a:avLst/>
          </a:prstGeom>
        </p:spPr>
        <p:txBody>
          <a:bodyPr>
            <a:spAutoFit/>
          </a:bodyPr>
          <a:lstStyle/>
          <a:p>
            <a:pPr algn="ctr">
              <a:lnSpc>
                <a:spcPct val="150000"/>
              </a:lnSpc>
              <a:buSzPts val="1000"/>
              <a:buFont typeface="Arial" charset="0"/>
              <a:buNone/>
              <a:tabLst>
                <a:tab pos="457200" algn="l"/>
              </a:tabLst>
            </a:pPr>
            <a:r>
              <a:rPr lang="zh-CN" altLang="zh-CN" b="1">
                <a:solidFill>
                  <a:srgbClr val="0066CC"/>
                </a:solidFill>
                <a:latin typeface="Calibri" pitchFamily="34" charset="0"/>
                <a:ea typeface="微软雅黑"/>
                <a:cs typeface="宋体" charset="-122"/>
              </a:rPr>
              <a:t>财政部 税务总局</a:t>
            </a:r>
            <a:endParaRPr lang="zh-CN" altLang="zh-CN" sz="1000" b="1">
              <a:latin typeface="Calibri" pitchFamily="34" charset="0"/>
              <a:ea typeface="微软雅黑"/>
              <a:cs typeface="Times New Roman" pitchFamily="18" charset="0"/>
            </a:endParaRPr>
          </a:p>
          <a:p>
            <a:pPr algn="ctr">
              <a:lnSpc>
                <a:spcPct val="150000"/>
              </a:lnSpc>
              <a:buSzPts val="1000"/>
              <a:buFont typeface="Arial" charset="0"/>
              <a:buNone/>
              <a:tabLst>
                <a:tab pos="457200" algn="l"/>
              </a:tabLst>
            </a:pPr>
            <a:r>
              <a:rPr lang="zh-CN" altLang="zh-CN" sz="2000" b="1">
                <a:solidFill>
                  <a:srgbClr val="CC0000"/>
                </a:solidFill>
                <a:latin typeface="Calibri" pitchFamily="34" charset="0"/>
                <a:ea typeface="微软雅黑"/>
                <a:cs typeface="宋体" charset="-122"/>
              </a:rPr>
              <a:t>关于实施小微企业普惠性税收减免政策的通知</a:t>
            </a:r>
            <a:endParaRPr lang="zh-CN" altLang="zh-CN" sz="1000" b="1">
              <a:latin typeface="Calibri" pitchFamily="34" charset="0"/>
              <a:cs typeface="Times New Roman" pitchFamily="18" charset="0"/>
            </a:endParaRPr>
          </a:p>
          <a:p>
            <a:pPr algn="ctr">
              <a:lnSpc>
                <a:spcPct val="150000"/>
              </a:lnSpc>
              <a:buFont typeface="Arial" charset="0"/>
              <a:buNone/>
              <a:tabLst>
                <a:tab pos="457200" algn="l"/>
              </a:tabLst>
            </a:pPr>
            <a:r>
              <a:rPr lang="zh-CN" altLang="zh-CN" sz="1600" b="1">
                <a:solidFill>
                  <a:srgbClr val="333333"/>
                </a:solidFill>
                <a:ea typeface="微软雅黑"/>
                <a:cs typeface="微软雅黑"/>
              </a:rPr>
              <a:t>财税〔</a:t>
            </a:r>
            <a:r>
              <a:rPr lang="en-US" altLang="zh-CN" sz="1600" b="1">
                <a:solidFill>
                  <a:srgbClr val="333333"/>
                </a:solidFill>
                <a:ea typeface="微软雅黑"/>
                <a:cs typeface="微软雅黑"/>
              </a:rPr>
              <a:t>2019</a:t>
            </a:r>
            <a:r>
              <a:rPr lang="zh-CN" altLang="zh-CN" sz="1600" b="1">
                <a:solidFill>
                  <a:srgbClr val="333333"/>
                </a:solidFill>
                <a:ea typeface="微软雅黑"/>
                <a:cs typeface="微软雅黑"/>
              </a:rPr>
              <a:t>〕</a:t>
            </a:r>
            <a:r>
              <a:rPr lang="en-US" altLang="zh-CN" sz="1600" b="1">
                <a:solidFill>
                  <a:srgbClr val="333333"/>
                </a:solidFill>
                <a:ea typeface="微软雅黑"/>
                <a:cs typeface="微软雅黑"/>
              </a:rPr>
              <a:t>13</a:t>
            </a:r>
            <a:r>
              <a:rPr lang="zh-CN" altLang="zh-CN" sz="1600" b="1">
                <a:solidFill>
                  <a:srgbClr val="333333"/>
                </a:solidFill>
                <a:ea typeface="微软雅黑"/>
                <a:cs typeface="微软雅黑"/>
              </a:rPr>
              <a:t>号</a:t>
            </a:r>
            <a:endParaRPr lang="zh-CN" altLang="en-US" sz="4000" b="1">
              <a:latin typeface="微软雅黑"/>
              <a:ea typeface="微软雅黑"/>
              <a:cs typeface="微软雅黑"/>
            </a:endParaRPr>
          </a:p>
        </p:txBody>
      </p:sp>
      <p:sp>
        <p:nvSpPr>
          <p:cNvPr id="4" name="矩形 3"/>
          <p:cNvSpPr/>
          <p:nvPr/>
        </p:nvSpPr>
        <p:spPr>
          <a:xfrm>
            <a:off x="846138" y="2420938"/>
            <a:ext cx="10509250" cy="1135062"/>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zh-CN" sz="2400" dirty="0">
                <a:latin typeface="+mn-ea"/>
                <a:ea typeface="+mn-ea"/>
              </a:rPr>
              <a:t>一、对月销售额</a:t>
            </a:r>
            <a:r>
              <a:rPr lang="en-US" altLang="zh-CN" sz="2400" dirty="0">
                <a:solidFill>
                  <a:srgbClr val="C00000"/>
                </a:solidFill>
                <a:latin typeface="+mn-ea"/>
                <a:ea typeface="+mn-ea"/>
              </a:rPr>
              <a:t>10</a:t>
            </a:r>
            <a:r>
              <a:rPr lang="zh-CN" altLang="zh-CN" sz="2400" dirty="0">
                <a:solidFill>
                  <a:srgbClr val="C00000"/>
                </a:solidFill>
                <a:latin typeface="+mn-ea"/>
                <a:ea typeface="+mn-ea"/>
              </a:rPr>
              <a:t>万元</a:t>
            </a:r>
            <a:r>
              <a:rPr lang="zh-CN" altLang="zh-CN" sz="2400" dirty="0">
                <a:latin typeface="+mn-ea"/>
                <a:ea typeface="+mn-ea"/>
              </a:rPr>
              <a:t>以下（含本数）的增值税小规模纳税人，免征增值税。</a:t>
            </a:r>
            <a:endParaRPr lang="en-US" altLang="zh-CN" sz="2400" dirty="0">
              <a:latin typeface="+mn-ea"/>
              <a:ea typeface="+mn-ea"/>
            </a:endParaRPr>
          </a:p>
        </p:txBody>
      </p:sp>
    </p:spTree>
  </p:cSld>
  <p:clrMapOvr>
    <a:masterClrMapping/>
  </p:clrMapOvr>
  <p:transition spd="slow" advTm="10692">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latin typeface="微软雅黑"/>
                <a:ea typeface="微软雅黑"/>
                <a:cs typeface="宋体" charset="-122"/>
              </a:rPr>
              <a:t>政策标准</a:t>
            </a:r>
          </a:p>
        </p:txBody>
      </p:sp>
      <p:grpSp>
        <p:nvGrpSpPr>
          <p:cNvPr id="28674" name="组合 8"/>
          <p:cNvGrpSpPr>
            <a:grpSpLocks/>
          </p:cNvGrpSpPr>
          <p:nvPr/>
        </p:nvGrpSpPr>
        <p:grpSpPr bwMode="auto">
          <a:xfrm>
            <a:off x="436563" y="0"/>
            <a:ext cx="728662" cy="712788"/>
            <a:chOff x="436563" y="0"/>
            <a:chExt cx="728663" cy="713064"/>
          </a:xfrm>
        </p:grpSpPr>
        <p:sp>
          <p:nvSpPr>
            <p:cNvPr id="28678"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28679"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1</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3" name="矩形 2"/>
          <p:cNvSpPr/>
          <p:nvPr/>
        </p:nvSpPr>
        <p:spPr>
          <a:xfrm>
            <a:off x="1182688" y="838200"/>
            <a:ext cx="10172700" cy="1339850"/>
          </a:xfrm>
          <a:prstGeom prst="rect">
            <a:avLst/>
          </a:prstGeom>
        </p:spPr>
        <p:txBody>
          <a:bodyPr>
            <a:spAutoFit/>
          </a:bodyPr>
          <a:lstStyle/>
          <a:p>
            <a:pPr algn="ctr">
              <a:lnSpc>
                <a:spcPct val="150000"/>
              </a:lnSpc>
              <a:buSzPts val="1000"/>
              <a:buFont typeface="Arial" charset="0"/>
              <a:buNone/>
              <a:tabLst>
                <a:tab pos="457200" algn="l"/>
              </a:tabLst>
            </a:pPr>
            <a:r>
              <a:rPr lang="zh-CN" altLang="zh-CN" b="1">
                <a:solidFill>
                  <a:srgbClr val="0066CC"/>
                </a:solidFill>
                <a:latin typeface="Calibri" pitchFamily="34" charset="0"/>
                <a:ea typeface="微软雅黑"/>
                <a:cs typeface="宋体" charset="-122"/>
              </a:rPr>
              <a:t>财政部 税务总局</a:t>
            </a:r>
            <a:endParaRPr lang="zh-CN" altLang="zh-CN" sz="1000" b="1">
              <a:latin typeface="Calibri" pitchFamily="34" charset="0"/>
              <a:ea typeface="微软雅黑"/>
              <a:cs typeface="Times New Roman" pitchFamily="18" charset="0"/>
            </a:endParaRPr>
          </a:p>
          <a:p>
            <a:pPr algn="ctr">
              <a:lnSpc>
                <a:spcPct val="150000"/>
              </a:lnSpc>
              <a:buSzPts val="1000"/>
              <a:buFont typeface="Arial" charset="0"/>
              <a:buNone/>
              <a:tabLst>
                <a:tab pos="457200" algn="l"/>
              </a:tabLst>
            </a:pPr>
            <a:r>
              <a:rPr lang="zh-CN" altLang="zh-CN" sz="2000" b="1">
                <a:solidFill>
                  <a:srgbClr val="CC0000"/>
                </a:solidFill>
                <a:latin typeface="Calibri" pitchFamily="34" charset="0"/>
                <a:ea typeface="微软雅黑"/>
                <a:cs typeface="宋体" charset="-122"/>
              </a:rPr>
              <a:t>关于实施小微企业普惠性税收减免政策的通知</a:t>
            </a:r>
            <a:endParaRPr lang="zh-CN" altLang="zh-CN" sz="1000" b="1">
              <a:latin typeface="Calibri" pitchFamily="34" charset="0"/>
              <a:cs typeface="Times New Roman" pitchFamily="18" charset="0"/>
            </a:endParaRPr>
          </a:p>
          <a:p>
            <a:pPr algn="ctr">
              <a:lnSpc>
                <a:spcPct val="150000"/>
              </a:lnSpc>
              <a:buFont typeface="Arial" charset="0"/>
              <a:buNone/>
              <a:tabLst>
                <a:tab pos="457200" algn="l"/>
              </a:tabLst>
            </a:pPr>
            <a:r>
              <a:rPr lang="zh-CN" altLang="zh-CN" sz="1600" b="1">
                <a:solidFill>
                  <a:srgbClr val="333333"/>
                </a:solidFill>
                <a:ea typeface="微软雅黑"/>
                <a:cs typeface="微软雅黑"/>
              </a:rPr>
              <a:t>财税〔</a:t>
            </a:r>
            <a:r>
              <a:rPr lang="en-US" altLang="zh-CN" sz="1600" b="1">
                <a:solidFill>
                  <a:srgbClr val="333333"/>
                </a:solidFill>
                <a:ea typeface="微软雅黑"/>
                <a:cs typeface="微软雅黑"/>
              </a:rPr>
              <a:t>2019</a:t>
            </a:r>
            <a:r>
              <a:rPr lang="zh-CN" altLang="zh-CN" sz="1600" b="1">
                <a:solidFill>
                  <a:srgbClr val="333333"/>
                </a:solidFill>
                <a:ea typeface="微软雅黑"/>
                <a:cs typeface="微软雅黑"/>
              </a:rPr>
              <a:t>〕</a:t>
            </a:r>
            <a:r>
              <a:rPr lang="en-US" altLang="zh-CN" sz="1600" b="1">
                <a:solidFill>
                  <a:srgbClr val="333333"/>
                </a:solidFill>
                <a:ea typeface="微软雅黑"/>
                <a:cs typeface="微软雅黑"/>
              </a:rPr>
              <a:t>13</a:t>
            </a:r>
            <a:r>
              <a:rPr lang="zh-CN" altLang="zh-CN" sz="1600" b="1">
                <a:solidFill>
                  <a:srgbClr val="333333"/>
                </a:solidFill>
                <a:ea typeface="微软雅黑"/>
                <a:cs typeface="微软雅黑"/>
              </a:rPr>
              <a:t>号</a:t>
            </a:r>
            <a:endParaRPr lang="zh-CN" altLang="en-US" sz="4000" b="1">
              <a:latin typeface="微软雅黑"/>
              <a:ea typeface="微软雅黑"/>
              <a:cs typeface="微软雅黑"/>
            </a:endParaRPr>
          </a:p>
        </p:txBody>
      </p:sp>
      <p:sp>
        <p:nvSpPr>
          <p:cNvPr id="4" name="矩形 3"/>
          <p:cNvSpPr/>
          <p:nvPr/>
        </p:nvSpPr>
        <p:spPr>
          <a:xfrm>
            <a:off x="846138" y="2420938"/>
            <a:ext cx="10509250" cy="2384425"/>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dirty="0">
                <a:latin typeface="+mn-ea"/>
                <a:ea typeface="+mn-ea"/>
              </a:rPr>
              <a:t>三</a:t>
            </a:r>
            <a:r>
              <a:rPr lang="zh-CN" altLang="en-US" sz="2400" dirty="0">
                <a:latin typeface="+mn-ea"/>
                <a:ea typeface="+mn-ea"/>
              </a:rPr>
              <a:t>、由省、自治区、直辖市人民政府根据本地区实际情况，以及宏观调控需要确定，对增值税小规模纳税人可以在</a:t>
            </a:r>
            <a:r>
              <a:rPr lang="en-US" altLang="zh-CN" sz="2400" dirty="0">
                <a:solidFill>
                  <a:srgbClr val="C00000"/>
                </a:solidFill>
                <a:latin typeface="+mn-ea"/>
                <a:ea typeface="+mn-ea"/>
              </a:rPr>
              <a:t>50%</a:t>
            </a:r>
            <a:r>
              <a:rPr lang="zh-CN" altLang="en-US" sz="2400" dirty="0">
                <a:solidFill>
                  <a:srgbClr val="C00000"/>
                </a:solidFill>
                <a:latin typeface="+mn-ea"/>
                <a:ea typeface="+mn-ea"/>
              </a:rPr>
              <a:t>的税额幅度</a:t>
            </a:r>
            <a:r>
              <a:rPr lang="zh-CN" altLang="en-US" sz="2400" dirty="0">
                <a:solidFill>
                  <a:srgbClr val="C00000"/>
                </a:solidFill>
                <a:latin typeface="+mn-ea"/>
                <a:ea typeface="+mn-ea"/>
              </a:rPr>
              <a:t>内</a:t>
            </a:r>
            <a:r>
              <a:rPr lang="zh-CN" altLang="en-US" sz="2400" dirty="0">
                <a:latin typeface="+mn-ea"/>
                <a:ea typeface="+mn-ea"/>
              </a:rPr>
              <a:t>减征</a:t>
            </a:r>
            <a:endParaRPr lang="en-US" altLang="zh-CN" sz="2400" dirty="0">
              <a:latin typeface="+mn-ea"/>
              <a:ea typeface="+mn-ea"/>
            </a:endParaRPr>
          </a:p>
          <a:p>
            <a:pPr indent="457200">
              <a:lnSpc>
                <a:spcPct val="150000"/>
              </a:lnSpc>
              <a:spcBef>
                <a:spcPts val="600"/>
              </a:spcBef>
              <a:buFont typeface="Arial" panose="020B0604020202020204" pitchFamily="34" charset="0"/>
              <a:buNone/>
              <a:defRPr/>
            </a:pPr>
            <a:r>
              <a:rPr lang="zh-CN" altLang="en-US" sz="2400" dirty="0">
                <a:latin typeface="+mn-ea"/>
                <a:ea typeface="+mn-ea"/>
              </a:rPr>
              <a:t>资源</a:t>
            </a:r>
            <a:r>
              <a:rPr lang="zh-CN" altLang="en-US" sz="2400" dirty="0">
                <a:latin typeface="+mn-ea"/>
                <a:ea typeface="+mn-ea"/>
              </a:rPr>
              <a:t>税、城市维护建设税、房产税、城镇土地使用税、印花税（不含证券交易印花税）、耕地占用税和教育费附加、地方教育附加</a:t>
            </a:r>
            <a:r>
              <a:rPr lang="zh-CN" altLang="en-US" sz="2400" dirty="0">
                <a:latin typeface="+mn-ea"/>
                <a:ea typeface="+mn-ea"/>
              </a:rPr>
              <a:t>。</a:t>
            </a:r>
            <a:endParaRPr lang="zh-CN" altLang="en-US" sz="2400" dirty="0">
              <a:latin typeface="+mn-ea"/>
              <a:ea typeface="+mn-ea"/>
            </a:endParaRPr>
          </a:p>
        </p:txBody>
      </p:sp>
    </p:spTree>
  </p:cSld>
  <p:clrMapOvr>
    <a:masterClrMapping/>
  </p:clrMapOvr>
  <p:transition spd="slow" advTm="10692">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42"/>
          <p:cNvSpPr txBox="1">
            <a:spLocks noChangeArrowheads="1"/>
          </p:cNvSpPr>
          <p:nvPr/>
        </p:nvSpPr>
        <p:spPr bwMode="auto">
          <a:xfrm>
            <a:off x="1244600" y="192088"/>
            <a:ext cx="7580313" cy="430212"/>
          </a:xfrm>
          <a:prstGeom prst="rect">
            <a:avLst/>
          </a:prstGeom>
          <a:noFill/>
          <a:ln w="9525">
            <a:noFill/>
            <a:miter lim="800000"/>
            <a:headEnd/>
            <a:tailEnd/>
          </a:ln>
        </p:spPr>
        <p:txBody>
          <a:bodyPr lIns="0" tIns="0" rIns="0" bIns="0">
            <a:spAutoFit/>
          </a:bodyPr>
          <a:lstStyle/>
          <a:p>
            <a:r>
              <a:rPr lang="zh-CN" altLang="en-US" sz="2800" b="1">
                <a:latin typeface="微软雅黑"/>
                <a:ea typeface="微软雅黑"/>
                <a:cs typeface="宋体" charset="-122"/>
              </a:rPr>
              <a:t>政策标准</a:t>
            </a:r>
          </a:p>
        </p:txBody>
      </p:sp>
      <p:grpSp>
        <p:nvGrpSpPr>
          <p:cNvPr id="30722" name="组合 8"/>
          <p:cNvGrpSpPr>
            <a:grpSpLocks/>
          </p:cNvGrpSpPr>
          <p:nvPr/>
        </p:nvGrpSpPr>
        <p:grpSpPr bwMode="auto">
          <a:xfrm>
            <a:off x="436563" y="0"/>
            <a:ext cx="728662" cy="712788"/>
            <a:chOff x="436563" y="0"/>
            <a:chExt cx="728663" cy="713064"/>
          </a:xfrm>
        </p:grpSpPr>
        <p:sp>
          <p:nvSpPr>
            <p:cNvPr id="30726" name="Rectangle 7"/>
            <p:cNvSpPr>
              <a:spLocks noChangeArrowheads="1"/>
            </p:cNvSpPr>
            <p:nvPr/>
          </p:nvSpPr>
          <p:spPr bwMode="auto">
            <a:xfrm>
              <a:off x="436563" y="0"/>
              <a:ext cx="728663" cy="117446"/>
            </a:xfrm>
            <a:prstGeom prst="rect">
              <a:avLst/>
            </a:prstGeom>
            <a:solidFill>
              <a:srgbClr val="2B2E30"/>
            </a:solidFill>
            <a:ln w="9525">
              <a:noFill/>
              <a:miter lim="800000"/>
              <a:headEnd/>
              <a:tailEnd/>
            </a:ln>
          </p:spPr>
          <p:txBody>
            <a:bodyPr/>
            <a:lstStyle/>
            <a:p>
              <a:pPr>
                <a:buFont typeface="Arial" charset="0"/>
                <a:buNone/>
              </a:pPr>
              <a:endParaRPr lang="zh-CN" altLang="en-US"/>
            </a:p>
          </p:txBody>
        </p:sp>
        <p:sp>
          <p:nvSpPr>
            <p:cNvPr id="30727" name="Freeform 8"/>
            <p:cNvSpPr>
              <a:spLocks/>
            </p:cNvSpPr>
            <p:nvPr/>
          </p:nvSpPr>
          <p:spPr bwMode="auto">
            <a:xfrm>
              <a:off x="493713" y="147623"/>
              <a:ext cx="611188" cy="565441"/>
            </a:xfrm>
            <a:custGeom>
              <a:avLst/>
              <a:gdLst>
                <a:gd name="T0" fmla="*/ 15261 w 801"/>
                <a:gd name="T1" fmla="*/ 444216 h 681"/>
                <a:gd name="T2" fmla="*/ 268587 w 801"/>
                <a:gd name="T3" fmla="*/ 555477 h 681"/>
                <a:gd name="T4" fmla="*/ 322762 w 801"/>
                <a:gd name="T5" fmla="*/ 556308 h 681"/>
                <a:gd name="T6" fmla="*/ 591349 w 801"/>
                <a:gd name="T7" fmla="*/ 446707 h 681"/>
                <a:gd name="T8" fmla="*/ 611188 w 801"/>
                <a:gd name="T9" fmla="*/ 411834 h 681"/>
                <a:gd name="T10" fmla="*/ 611188 w 801"/>
                <a:gd name="T11" fmla="*/ 0 h 681"/>
                <a:gd name="T12" fmla="*/ 1526 w 801"/>
                <a:gd name="T13" fmla="*/ 0 h 681"/>
                <a:gd name="T14" fmla="*/ 1526 w 801"/>
                <a:gd name="T15" fmla="*/ 415155 h 681"/>
                <a:gd name="T16" fmla="*/ 15261 w 801"/>
                <a:gd name="T17" fmla="*/ 44421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681"/>
                <a:gd name="T29" fmla="*/ 801 w 801"/>
                <a:gd name="T30" fmla="*/ 681 h 6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681">
                  <a:moveTo>
                    <a:pt x="20" y="535"/>
                  </a:moveTo>
                  <a:cubicBezTo>
                    <a:pt x="130" y="580"/>
                    <a:pt x="241" y="624"/>
                    <a:pt x="352" y="669"/>
                  </a:cubicBezTo>
                  <a:cubicBezTo>
                    <a:pt x="376" y="678"/>
                    <a:pt x="399" y="681"/>
                    <a:pt x="423" y="670"/>
                  </a:cubicBezTo>
                  <a:cubicBezTo>
                    <a:pt x="540" y="626"/>
                    <a:pt x="658" y="582"/>
                    <a:pt x="775" y="538"/>
                  </a:cubicBezTo>
                  <a:cubicBezTo>
                    <a:pt x="790" y="531"/>
                    <a:pt x="801" y="519"/>
                    <a:pt x="801" y="496"/>
                  </a:cubicBezTo>
                  <a:lnTo>
                    <a:pt x="801" y="0"/>
                  </a:lnTo>
                  <a:lnTo>
                    <a:pt x="2" y="0"/>
                  </a:lnTo>
                  <a:cubicBezTo>
                    <a:pt x="2" y="168"/>
                    <a:pt x="2" y="332"/>
                    <a:pt x="2" y="500"/>
                  </a:cubicBezTo>
                  <a:cubicBezTo>
                    <a:pt x="2" y="523"/>
                    <a:pt x="0" y="527"/>
                    <a:pt x="20" y="535"/>
                  </a:cubicBezTo>
                  <a:close/>
                </a:path>
              </a:pathLst>
            </a:custGeom>
            <a:solidFill>
              <a:srgbClr val="21A3D0"/>
            </a:solidFill>
            <a:ln w="9525">
              <a:noFill/>
              <a:round/>
              <a:headEnd/>
              <a:tailEnd/>
            </a:ln>
          </p:spPr>
          <p:txBody>
            <a:bodyPr/>
            <a:lstStyle/>
            <a:p>
              <a:endParaRPr lang="zh-CN" altLang="en-US"/>
            </a:p>
          </p:txBody>
        </p:sp>
      </p:grpSp>
      <p:sp>
        <p:nvSpPr>
          <p:cNvPr id="12" name="矩形 11"/>
          <p:cNvSpPr/>
          <p:nvPr/>
        </p:nvSpPr>
        <p:spPr>
          <a:xfrm>
            <a:off x="509588" y="163513"/>
            <a:ext cx="673100" cy="461962"/>
          </a:xfrm>
          <a:prstGeom prst="rect">
            <a:avLst/>
          </a:prstGeom>
        </p:spPr>
        <p:txBody>
          <a:bodyPr wrap="none">
            <a:spAutoFit/>
          </a:bodyPr>
          <a:lstStyle/>
          <a:p>
            <a:pPr>
              <a:buFont typeface="Arial" panose="020B0604020202020204" pitchFamily="34" charset="0"/>
              <a:buNone/>
              <a:defRPr/>
            </a:pPr>
            <a:r>
              <a:rPr lang="en-US" altLang="zh-CN" sz="2400" dirty="0">
                <a:solidFill>
                  <a:schemeClr val="bg1"/>
                </a:solidFill>
                <a:latin typeface="+mj-ea"/>
                <a:ea typeface="+mj-ea"/>
              </a:rPr>
              <a:t>1</a:t>
            </a:r>
            <a:r>
              <a:rPr lang="zh-CN" altLang="en-US" sz="2400" dirty="0">
                <a:solidFill>
                  <a:schemeClr val="bg1"/>
                </a:solidFill>
                <a:latin typeface="+mj-ea"/>
                <a:ea typeface="+mj-ea"/>
              </a:rPr>
              <a:t>、</a:t>
            </a:r>
            <a:endParaRPr lang="zh-CN" altLang="en-US" sz="2400" dirty="0">
              <a:solidFill>
                <a:schemeClr val="bg1"/>
              </a:solidFill>
              <a:latin typeface="+mj-ea"/>
              <a:ea typeface="+mj-ea"/>
            </a:endParaRPr>
          </a:p>
        </p:txBody>
      </p:sp>
      <p:sp>
        <p:nvSpPr>
          <p:cNvPr id="3" name="矩形 2"/>
          <p:cNvSpPr/>
          <p:nvPr/>
        </p:nvSpPr>
        <p:spPr>
          <a:xfrm>
            <a:off x="1182688" y="838200"/>
            <a:ext cx="10172700" cy="1339850"/>
          </a:xfrm>
          <a:prstGeom prst="rect">
            <a:avLst/>
          </a:prstGeom>
        </p:spPr>
        <p:txBody>
          <a:bodyPr>
            <a:spAutoFit/>
          </a:bodyPr>
          <a:lstStyle/>
          <a:p>
            <a:pPr algn="ctr">
              <a:lnSpc>
                <a:spcPct val="150000"/>
              </a:lnSpc>
              <a:buSzPts val="1000"/>
              <a:buFont typeface="Arial" charset="0"/>
              <a:buNone/>
              <a:tabLst>
                <a:tab pos="457200" algn="l"/>
              </a:tabLst>
            </a:pPr>
            <a:r>
              <a:rPr lang="zh-CN" altLang="zh-CN" b="1">
                <a:solidFill>
                  <a:srgbClr val="0066CC"/>
                </a:solidFill>
                <a:latin typeface="Calibri" pitchFamily="34" charset="0"/>
                <a:ea typeface="微软雅黑"/>
                <a:cs typeface="宋体" charset="-122"/>
              </a:rPr>
              <a:t>财政部 税务总局</a:t>
            </a:r>
            <a:endParaRPr lang="zh-CN" altLang="zh-CN" sz="1000" b="1">
              <a:latin typeface="Calibri" pitchFamily="34" charset="0"/>
              <a:ea typeface="微软雅黑"/>
              <a:cs typeface="Times New Roman" pitchFamily="18" charset="0"/>
            </a:endParaRPr>
          </a:p>
          <a:p>
            <a:pPr algn="ctr">
              <a:lnSpc>
                <a:spcPct val="150000"/>
              </a:lnSpc>
              <a:buSzPts val="1000"/>
              <a:buFont typeface="Arial" charset="0"/>
              <a:buNone/>
              <a:tabLst>
                <a:tab pos="457200" algn="l"/>
              </a:tabLst>
            </a:pPr>
            <a:r>
              <a:rPr lang="zh-CN" altLang="zh-CN" sz="2000" b="1">
                <a:solidFill>
                  <a:srgbClr val="CC0000"/>
                </a:solidFill>
                <a:latin typeface="Calibri" pitchFamily="34" charset="0"/>
                <a:ea typeface="微软雅黑"/>
                <a:cs typeface="宋体" charset="-122"/>
              </a:rPr>
              <a:t>关于实施小微企业普惠性税收减免政策的通知</a:t>
            </a:r>
            <a:endParaRPr lang="zh-CN" altLang="zh-CN" sz="1000" b="1">
              <a:latin typeface="Calibri" pitchFamily="34" charset="0"/>
              <a:cs typeface="Times New Roman" pitchFamily="18" charset="0"/>
            </a:endParaRPr>
          </a:p>
          <a:p>
            <a:pPr algn="ctr">
              <a:lnSpc>
                <a:spcPct val="150000"/>
              </a:lnSpc>
              <a:buFont typeface="Arial" charset="0"/>
              <a:buNone/>
              <a:tabLst>
                <a:tab pos="457200" algn="l"/>
              </a:tabLst>
            </a:pPr>
            <a:r>
              <a:rPr lang="zh-CN" altLang="zh-CN" sz="1600" b="1">
                <a:solidFill>
                  <a:srgbClr val="333333"/>
                </a:solidFill>
                <a:ea typeface="微软雅黑"/>
                <a:cs typeface="微软雅黑"/>
              </a:rPr>
              <a:t>财税〔</a:t>
            </a:r>
            <a:r>
              <a:rPr lang="en-US" altLang="zh-CN" sz="1600" b="1">
                <a:solidFill>
                  <a:srgbClr val="333333"/>
                </a:solidFill>
                <a:ea typeface="微软雅黑"/>
                <a:cs typeface="微软雅黑"/>
              </a:rPr>
              <a:t>2019</a:t>
            </a:r>
            <a:r>
              <a:rPr lang="zh-CN" altLang="zh-CN" sz="1600" b="1">
                <a:solidFill>
                  <a:srgbClr val="333333"/>
                </a:solidFill>
                <a:ea typeface="微软雅黑"/>
                <a:cs typeface="微软雅黑"/>
              </a:rPr>
              <a:t>〕</a:t>
            </a:r>
            <a:r>
              <a:rPr lang="en-US" altLang="zh-CN" sz="1600" b="1">
                <a:solidFill>
                  <a:srgbClr val="333333"/>
                </a:solidFill>
                <a:ea typeface="微软雅黑"/>
                <a:cs typeface="微软雅黑"/>
              </a:rPr>
              <a:t>13</a:t>
            </a:r>
            <a:r>
              <a:rPr lang="zh-CN" altLang="zh-CN" sz="1600" b="1">
                <a:solidFill>
                  <a:srgbClr val="333333"/>
                </a:solidFill>
                <a:ea typeface="微软雅黑"/>
                <a:cs typeface="微软雅黑"/>
              </a:rPr>
              <a:t>号</a:t>
            </a:r>
            <a:endParaRPr lang="zh-CN" altLang="en-US" sz="4000" b="1">
              <a:latin typeface="微软雅黑"/>
              <a:ea typeface="微软雅黑"/>
              <a:cs typeface="微软雅黑"/>
            </a:endParaRPr>
          </a:p>
        </p:txBody>
      </p:sp>
      <p:sp>
        <p:nvSpPr>
          <p:cNvPr id="4" name="矩形 3"/>
          <p:cNvSpPr/>
          <p:nvPr/>
        </p:nvSpPr>
        <p:spPr>
          <a:xfrm>
            <a:off x="846138" y="2420938"/>
            <a:ext cx="10509250" cy="2384425"/>
          </a:xfrm>
          <a:prstGeom prst="rect">
            <a:avLst/>
          </a:prstGeom>
        </p:spPr>
        <p:txBody>
          <a:bodyPr>
            <a:spAutoFit/>
          </a:bodyPr>
          <a:lstStyle/>
          <a:p>
            <a:pPr indent="457200">
              <a:lnSpc>
                <a:spcPct val="150000"/>
              </a:lnSpc>
              <a:spcBef>
                <a:spcPts val="600"/>
              </a:spcBef>
              <a:buFont typeface="Arial" panose="020B0604020202020204" pitchFamily="34" charset="0"/>
              <a:buNone/>
              <a:defRPr/>
            </a:pPr>
            <a:r>
              <a:rPr lang="zh-CN" altLang="en-US" sz="2400" dirty="0">
                <a:latin typeface="+mn-ea"/>
                <a:ea typeface="+mn-ea"/>
              </a:rPr>
              <a:t>四</a:t>
            </a:r>
            <a:r>
              <a:rPr lang="zh-CN" altLang="en-US" sz="2400" dirty="0">
                <a:latin typeface="+mn-ea"/>
                <a:ea typeface="+mn-ea"/>
              </a:rPr>
              <a:t>、增值税小规模纳税人已依法享受资源税、城市维护建设税、房产税、城镇土地使用税、印花税、耕地占用税、教育费附加、地方教育附加其他优惠政策的，可叠加享受本通知第三条规定的优惠政策</a:t>
            </a:r>
            <a:r>
              <a:rPr lang="zh-CN" altLang="en-US" sz="2400" dirty="0">
                <a:latin typeface="+mn-ea"/>
                <a:ea typeface="+mn-ea"/>
              </a:rPr>
              <a:t>。</a:t>
            </a:r>
            <a:endParaRPr lang="en-US" altLang="zh-CN" sz="2400" dirty="0">
              <a:latin typeface="+mn-ea"/>
              <a:ea typeface="+mn-ea"/>
            </a:endParaRPr>
          </a:p>
          <a:p>
            <a:pPr indent="457200">
              <a:lnSpc>
                <a:spcPct val="150000"/>
              </a:lnSpc>
              <a:spcBef>
                <a:spcPts val="600"/>
              </a:spcBef>
              <a:buFont typeface="Arial" panose="020B0604020202020204" pitchFamily="34" charset="0"/>
              <a:buNone/>
              <a:defRPr/>
            </a:pPr>
            <a:r>
              <a:rPr lang="zh-CN" altLang="en-US" sz="2400" dirty="0">
                <a:latin typeface="+mn-ea"/>
                <a:ea typeface="+mn-ea"/>
              </a:rPr>
              <a:t>六、本通知执行期限为</a:t>
            </a:r>
            <a:r>
              <a:rPr lang="en-US" altLang="zh-CN" sz="2400" dirty="0">
                <a:latin typeface="+mn-ea"/>
                <a:ea typeface="+mn-ea"/>
              </a:rPr>
              <a:t>2019</a:t>
            </a:r>
            <a:r>
              <a:rPr lang="zh-CN" altLang="en-US" sz="2400" dirty="0">
                <a:latin typeface="+mn-ea"/>
                <a:ea typeface="+mn-ea"/>
              </a:rPr>
              <a:t>年</a:t>
            </a:r>
            <a:r>
              <a:rPr lang="en-US" altLang="zh-CN" sz="2400" dirty="0">
                <a:latin typeface="+mn-ea"/>
                <a:ea typeface="+mn-ea"/>
              </a:rPr>
              <a:t>1</a:t>
            </a:r>
            <a:r>
              <a:rPr lang="zh-CN" altLang="en-US" sz="2400" dirty="0">
                <a:latin typeface="+mn-ea"/>
                <a:ea typeface="+mn-ea"/>
              </a:rPr>
              <a:t>月</a:t>
            </a:r>
            <a:r>
              <a:rPr lang="en-US" altLang="zh-CN" sz="2400" dirty="0">
                <a:latin typeface="+mn-ea"/>
                <a:ea typeface="+mn-ea"/>
              </a:rPr>
              <a:t>1</a:t>
            </a:r>
            <a:r>
              <a:rPr lang="zh-CN" altLang="en-US" sz="2400" dirty="0">
                <a:latin typeface="+mn-ea"/>
                <a:ea typeface="+mn-ea"/>
              </a:rPr>
              <a:t>日至</a:t>
            </a:r>
            <a:r>
              <a:rPr lang="en-US" altLang="zh-CN" sz="2400" dirty="0">
                <a:latin typeface="+mn-ea"/>
                <a:ea typeface="+mn-ea"/>
              </a:rPr>
              <a:t>2021</a:t>
            </a:r>
            <a:r>
              <a:rPr lang="zh-CN" altLang="en-US" sz="2400" dirty="0">
                <a:latin typeface="+mn-ea"/>
                <a:ea typeface="+mn-ea"/>
              </a:rPr>
              <a:t>年</a:t>
            </a:r>
            <a:r>
              <a:rPr lang="en-US" altLang="zh-CN" sz="2400" dirty="0">
                <a:latin typeface="+mn-ea"/>
                <a:ea typeface="+mn-ea"/>
              </a:rPr>
              <a:t>12</a:t>
            </a:r>
            <a:r>
              <a:rPr lang="zh-CN" altLang="en-US" sz="2400" dirty="0">
                <a:latin typeface="+mn-ea"/>
                <a:ea typeface="+mn-ea"/>
              </a:rPr>
              <a:t>月</a:t>
            </a:r>
            <a:r>
              <a:rPr lang="en-US" altLang="zh-CN" sz="2400" dirty="0">
                <a:latin typeface="+mn-ea"/>
                <a:ea typeface="+mn-ea"/>
              </a:rPr>
              <a:t>31</a:t>
            </a:r>
            <a:r>
              <a:rPr lang="zh-CN" altLang="en-US" sz="2400" dirty="0">
                <a:latin typeface="+mn-ea"/>
                <a:ea typeface="+mn-ea"/>
              </a:rPr>
              <a:t>日。</a:t>
            </a:r>
          </a:p>
        </p:txBody>
      </p:sp>
    </p:spTree>
  </p:cSld>
  <p:clrMapOvr>
    <a:masterClrMapping/>
  </p:clrMapOvr>
  <p:transition spd="slow" advTm="10692">
    <p:push dir="u"/>
  </p:transition>
  <p:timing>
    <p:tnLst>
      <p:par>
        <p:cTn id="1" dur="indefinite" restart="never" nodeType="tmRoot"/>
      </p:par>
    </p:tnLst>
  </p:timing>
</p:sld>
</file>

<file path=ppt/theme/theme1.xml><?xml version="1.0" encoding="utf-8"?>
<a:theme xmlns:a="http://schemas.openxmlformats.org/drawingml/2006/main" name="2_默认设计模板">
  <a:themeElements>
    <a:clrScheme name="自定义 47">
      <a:dk1>
        <a:srgbClr val="2B2E30"/>
      </a:dk1>
      <a:lt1>
        <a:srgbClr val="FFFFFF"/>
      </a:lt1>
      <a:dk2>
        <a:srgbClr val="21A3D0"/>
      </a:dk2>
      <a:lt2>
        <a:srgbClr val="5A5352"/>
      </a:lt2>
      <a:accent1>
        <a:srgbClr val="424554"/>
      </a:accent1>
      <a:accent2>
        <a:srgbClr val="F6F6F6"/>
      </a:accent2>
      <a:accent3>
        <a:srgbClr val="2B2E30"/>
      </a:accent3>
      <a:accent4>
        <a:srgbClr val="2B2E30"/>
      </a:accent4>
      <a:accent5>
        <a:srgbClr val="21A3D0"/>
      </a:accent5>
      <a:accent6>
        <a:srgbClr val="21A3D0"/>
      </a:accent6>
      <a:hlink>
        <a:srgbClr val="FFFFFF"/>
      </a:hlink>
      <a:folHlink>
        <a:srgbClr val="60595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5254</TotalTime>
  <Words>6704</Words>
  <Application>Microsoft Office PowerPoint</Application>
  <PresentationFormat>自定义</PresentationFormat>
  <Paragraphs>380</Paragraphs>
  <Slides>61</Slides>
  <Notes>41</Notes>
  <HiddenSlides>0</HiddenSlides>
  <MMClips>0</MMClips>
  <ScaleCrop>false</ScaleCrop>
  <HeadingPairs>
    <vt:vector size="6" baseType="variant">
      <vt:variant>
        <vt:lpstr>已用的字体</vt:lpstr>
      </vt:variant>
      <vt:variant>
        <vt:i4>9</vt:i4>
      </vt:variant>
      <vt:variant>
        <vt:lpstr>演示文稿设计模板</vt:lpstr>
      </vt:variant>
      <vt:variant>
        <vt:i4>3</vt:i4>
      </vt:variant>
      <vt:variant>
        <vt:lpstr>幻灯片标题</vt:lpstr>
      </vt:variant>
      <vt:variant>
        <vt:i4>61</vt:i4>
      </vt:variant>
    </vt:vector>
  </HeadingPairs>
  <TitlesOfParts>
    <vt:vector size="73" baseType="lpstr">
      <vt:lpstr>Arial</vt:lpstr>
      <vt:lpstr>宋体</vt:lpstr>
      <vt:lpstr>微软雅黑</vt:lpstr>
      <vt:lpstr>仿宋_GB2312</vt:lpstr>
      <vt:lpstr>Calibri</vt:lpstr>
      <vt:lpstr>+mn-lt</vt:lpstr>
      <vt:lpstr>Lifeline JL</vt:lpstr>
      <vt:lpstr>Times New Roman</vt:lpstr>
      <vt:lpstr>楷体</vt:lpstr>
      <vt:lpstr>2_默认设计模板</vt:lpstr>
      <vt:lpstr>2_默认设计模板</vt:lpstr>
      <vt:lpstr>2_默认设计模板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住宿业  2016年11月04日起 国家税务总局《关于在境外提供建筑服务等有关问题的公告》（国家税务总局公告2016年第69号）  鉴证咨询业 2017年3月1日起 国家税务总局《关于开展鉴证咨询业增值税小规模纳税人自开增值税专用发票试点工作有关事项的公告》（国家税务总局公告2017年第4号）  建筑业 2017年6月1日起 国家税务总局《关于进一步明确营改增有关征管问题的公告》（国家税务总局公告2017年第11号）  工业 2018年2月1日起  国家税务总局《关于增值税发票管理若干事项的公告》（国家税务总局公告2017年第45号）  信息传输、软件和信息技术服务业  2018年2月1日起  国家税务总局《关于增值税发票管理若干事项的公告》（国家税务总局公告2017年第45号）</vt:lpstr>
      <vt:lpstr>租赁和商务服务业  2019年3月1日起 国家税务总局《关于扩大小规模纳税人自行开具增值税专用发票试点范围等事项的公告》 （国家税务总局公告2019年第8号）  科学研究和技术服务业  2019年3月1日起 国家税务总局《关于扩大小规模纳税人自行开具增值税专用发票试点范围等事项的公告》 （国家税务总局公告2019年第8号）  居民服务、修理和其他服务业  2019年3月1日起 国家税务总局《关于扩大小规模纳税人自行开具增值税专用发票试点范围等事项的公告》 （国家税务总局公告2019年第8号）</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导出2</dc:title>
  <dc:creator>Administrator</dc:creator>
  <cp:lastModifiedBy>微软用户</cp:lastModifiedBy>
  <cp:revision>1482</cp:revision>
  <dcterms:created xsi:type="dcterms:W3CDTF">2013-01-25T01:44:00Z</dcterms:created>
  <dcterms:modified xsi:type="dcterms:W3CDTF">2019-08-22T01:16:19Z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2052-10.1.0.7566</vt:lpwstr>
  </property>
</Properties>
</file>