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3"/>
  </p:handoutMasterIdLst>
  <p:sldIdLst>
    <p:sldId id="416" r:id="rId3"/>
    <p:sldId id="413" r:id="rId5"/>
    <p:sldId id="435" r:id="rId6"/>
    <p:sldId id="391" r:id="rId7"/>
    <p:sldId id="436" r:id="rId8"/>
    <p:sldId id="437" r:id="rId9"/>
    <p:sldId id="438" r:id="rId10"/>
    <p:sldId id="439" r:id="rId11"/>
    <p:sldId id="415" r:id="rId12"/>
  </p:sldIdLst>
  <p:sldSz cx="12192000" cy="6858000"/>
  <p:notesSz cx="6858000" cy="9144000"/>
  <p:custDataLst>
    <p:tags r:id="rId1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7743" autoAdjust="0"/>
    <p:restoredTop sz="96469" autoAdjust="0"/>
  </p:normalViewPr>
  <p:slideViewPr>
    <p:cSldViewPr snapToGrid="0">
      <p:cViewPr>
        <p:scale>
          <a:sx n="77" d="100"/>
          <a:sy n="77" d="100"/>
        </p:scale>
        <p:origin x="1056" y="79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gs" Target="tags/tag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BDB567-E19E-42EB-A1AB-1B4118597FC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CB0C7B-8D46-427A-A77E-8A644A2706D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2104626" y="2473391"/>
            <a:ext cx="1518557" cy="1518557"/>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5280239" y="2473390"/>
            <a:ext cx="1518557" cy="1518557"/>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455853" y="2473391"/>
            <a:ext cx="1518557" cy="1518557"/>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5240658" y="1996967"/>
            <a:ext cx="1601553" cy="278524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988029" y="1996966"/>
            <a:ext cx="1601553" cy="278524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735400" y="1996966"/>
            <a:ext cx="1601553" cy="278524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77351" y="2423266"/>
            <a:ext cx="2399430" cy="204757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915843" y="2423266"/>
            <a:ext cx="2399430" cy="204757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254335" y="2423266"/>
            <a:ext cx="2399430" cy="204757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12" name="图片占位符 4"/>
          <p:cNvSpPr>
            <a:spLocks noGrp="1"/>
          </p:cNvSpPr>
          <p:nvPr>
            <p:ph type="pic" sz="quarter" idx="13"/>
          </p:nvPr>
        </p:nvSpPr>
        <p:spPr>
          <a:xfrm>
            <a:off x="9043645" y="2584454"/>
            <a:ext cx="1136634" cy="1131416"/>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5" name="图片占位符 4"/>
          <p:cNvSpPr>
            <a:spLocks noGrp="1"/>
          </p:cNvSpPr>
          <p:nvPr>
            <p:ph type="pic" sz="quarter" idx="10"/>
          </p:nvPr>
        </p:nvSpPr>
        <p:spPr>
          <a:xfrm>
            <a:off x="1974861" y="2584456"/>
            <a:ext cx="1136634" cy="1131416"/>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426216" y="2584454"/>
            <a:ext cx="1136634" cy="1131416"/>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6877572" y="2584454"/>
            <a:ext cx="1136634" cy="1131416"/>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379096" y="2199380"/>
            <a:ext cx="2813941" cy="155505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689031" y="4019006"/>
            <a:ext cx="2813941" cy="155505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7998965" y="2238194"/>
            <a:ext cx="2813941" cy="155505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019176" y="4002590"/>
            <a:ext cx="3173667" cy="184784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509167" y="3981450"/>
            <a:ext cx="3173667" cy="184784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7999159" y="3981451"/>
            <a:ext cx="3173667" cy="184784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880972" y="1973765"/>
            <a:ext cx="3665876" cy="165932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7139656" y="1973766"/>
            <a:ext cx="3665876" cy="165932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148500" y="2046176"/>
            <a:ext cx="2713978" cy="1639094"/>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800552" y="2046176"/>
            <a:ext cx="2713978" cy="1639094"/>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452604" y="2046177"/>
            <a:ext cx="2713978" cy="1639094"/>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282068" y="1884558"/>
            <a:ext cx="1956587" cy="271358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674614" y="1884557"/>
            <a:ext cx="1956587" cy="271358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9067160" y="1884557"/>
            <a:ext cx="1956587" cy="271358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499348" y="3005965"/>
            <a:ext cx="1471345" cy="110351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3392572" y="3005964"/>
            <a:ext cx="1471345" cy="110351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5285794" y="3005964"/>
            <a:ext cx="1471345" cy="110351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13" name="图片占位符 4"/>
          <p:cNvSpPr>
            <a:spLocks noGrp="1"/>
          </p:cNvSpPr>
          <p:nvPr>
            <p:ph type="pic" sz="quarter" idx="13"/>
          </p:nvPr>
        </p:nvSpPr>
        <p:spPr>
          <a:xfrm>
            <a:off x="7179016" y="3005964"/>
            <a:ext cx="1471345" cy="110351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4" name="图片占位符 4"/>
          <p:cNvSpPr>
            <a:spLocks noGrp="1"/>
          </p:cNvSpPr>
          <p:nvPr>
            <p:ph type="pic" sz="quarter" idx="14"/>
          </p:nvPr>
        </p:nvSpPr>
        <p:spPr>
          <a:xfrm>
            <a:off x="9072238" y="3005964"/>
            <a:ext cx="1471345" cy="110351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391932" y="1964922"/>
            <a:ext cx="4440897" cy="243562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346165" y="1964921"/>
            <a:ext cx="4440897" cy="243562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7" name="图片占位符 4"/>
          <p:cNvSpPr>
            <a:spLocks noGrp="1"/>
          </p:cNvSpPr>
          <p:nvPr>
            <p:ph type="pic" sz="quarter" idx="12"/>
          </p:nvPr>
        </p:nvSpPr>
        <p:spPr>
          <a:xfrm>
            <a:off x="6587140" y="1966049"/>
            <a:ext cx="4311519" cy="353704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20" name="图片占位符 4"/>
          <p:cNvSpPr>
            <a:spLocks noGrp="1"/>
          </p:cNvSpPr>
          <p:nvPr>
            <p:ph type="pic" sz="quarter" idx="12"/>
          </p:nvPr>
        </p:nvSpPr>
        <p:spPr>
          <a:xfrm>
            <a:off x="1422211" y="4212506"/>
            <a:ext cx="1318367" cy="130578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21" name="图片占位符 4"/>
          <p:cNvSpPr>
            <a:spLocks noGrp="1"/>
          </p:cNvSpPr>
          <p:nvPr>
            <p:ph type="pic" sz="quarter" idx="13"/>
          </p:nvPr>
        </p:nvSpPr>
        <p:spPr>
          <a:xfrm>
            <a:off x="6432361" y="4199925"/>
            <a:ext cx="1318367" cy="130578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5" name="图片占位符 4"/>
          <p:cNvSpPr>
            <a:spLocks noGrp="1"/>
          </p:cNvSpPr>
          <p:nvPr>
            <p:ph type="pic" sz="quarter" idx="10"/>
          </p:nvPr>
        </p:nvSpPr>
        <p:spPr>
          <a:xfrm>
            <a:off x="1422211" y="2191992"/>
            <a:ext cx="1318367" cy="130578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432361" y="2179411"/>
            <a:ext cx="1318367" cy="130578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14" name="图片占位符 4"/>
          <p:cNvSpPr>
            <a:spLocks noGrp="1"/>
          </p:cNvSpPr>
          <p:nvPr>
            <p:ph type="pic" sz="quarter" idx="13"/>
          </p:nvPr>
        </p:nvSpPr>
        <p:spPr>
          <a:xfrm>
            <a:off x="4296148" y="390294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15" name="图片占位符 4"/>
          <p:cNvSpPr>
            <a:spLocks noGrp="1"/>
          </p:cNvSpPr>
          <p:nvPr>
            <p:ph type="pic" sz="quarter" idx="14"/>
          </p:nvPr>
        </p:nvSpPr>
        <p:spPr>
          <a:xfrm>
            <a:off x="6737723" y="390294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6" name="图片占位符 4"/>
          <p:cNvSpPr>
            <a:spLocks noGrp="1"/>
          </p:cNvSpPr>
          <p:nvPr>
            <p:ph type="pic" sz="quarter" idx="15"/>
          </p:nvPr>
        </p:nvSpPr>
        <p:spPr>
          <a:xfrm>
            <a:off x="9153230" y="390294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5" name="图片占位符 4"/>
          <p:cNvSpPr>
            <a:spLocks noGrp="1"/>
          </p:cNvSpPr>
          <p:nvPr>
            <p:ph type="pic" sz="quarter" idx="10"/>
          </p:nvPr>
        </p:nvSpPr>
        <p:spPr>
          <a:xfrm>
            <a:off x="4322216" y="186459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6" name="图片占位符 4"/>
          <p:cNvSpPr>
            <a:spLocks noGrp="1"/>
          </p:cNvSpPr>
          <p:nvPr>
            <p:ph type="pic" sz="quarter" idx="11"/>
          </p:nvPr>
        </p:nvSpPr>
        <p:spPr>
          <a:xfrm>
            <a:off x="6763791" y="186459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9179298" y="186459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3762394" y="1774377"/>
            <a:ext cx="1727911" cy="172720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817367" y="1774377"/>
            <a:ext cx="1727200" cy="172720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019175" y="2228851"/>
            <a:ext cx="2305050" cy="30098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3615579" y="2228850"/>
            <a:ext cx="2305050" cy="30098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6238877" y="2228850"/>
            <a:ext cx="2305050" cy="30098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2093871" y="2351914"/>
            <a:ext cx="1518557" cy="1518557"/>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5259439" y="2351914"/>
            <a:ext cx="1518557" cy="1518557"/>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394162" y="2363533"/>
            <a:ext cx="1518557" cy="1518557"/>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6" name="图片占位符 4"/>
          <p:cNvSpPr>
            <a:spLocks noGrp="1"/>
          </p:cNvSpPr>
          <p:nvPr>
            <p:ph type="pic" sz="quarter" idx="10"/>
          </p:nvPr>
        </p:nvSpPr>
        <p:spPr>
          <a:xfrm>
            <a:off x="1133476" y="2103438"/>
            <a:ext cx="2922815" cy="172720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1"/>
          </p:nvPr>
        </p:nvSpPr>
        <p:spPr>
          <a:xfrm>
            <a:off x="4633460" y="2103438"/>
            <a:ext cx="2922815" cy="172720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8" name="图片占位符 4"/>
          <p:cNvSpPr>
            <a:spLocks noGrp="1"/>
          </p:cNvSpPr>
          <p:nvPr>
            <p:ph type="pic" sz="quarter" idx="12"/>
          </p:nvPr>
        </p:nvSpPr>
        <p:spPr>
          <a:xfrm>
            <a:off x="8133444" y="2103438"/>
            <a:ext cx="2922815" cy="172720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8" name="图片占位符 4"/>
          <p:cNvSpPr>
            <a:spLocks noGrp="1"/>
          </p:cNvSpPr>
          <p:nvPr>
            <p:ph type="pic" sz="quarter" idx="10"/>
          </p:nvPr>
        </p:nvSpPr>
        <p:spPr>
          <a:xfrm>
            <a:off x="1764936" y="2041275"/>
            <a:ext cx="2848763" cy="2869956"/>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par>
    </p:tnLst>
  </p:timing>
  <p:hf hdr="0" ftr="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图片占位符 4"/>
          <p:cNvSpPr>
            <a:spLocks noGrp="1"/>
          </p:cNvSpPr>
          <p:nvPr>
            <p:ph type="pic" sz="quarter" idx="11"/>
          </p:nvPr>
        </p:nvSpPr>
        <p:spPr>
          <a:xfrm>
            <a:off x="9528379" y="2468958"/>
            <a:ext cx="1146848" cy="203096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8" name="图片占位符 4"/>
          <p:cNvSpPr>
            <a:spLocks noGrp="1"/>
          </p:cNvSpPr>
          <p:nvPr>
            <p:ph type="pic" sz="quarter" idx="10"/>
          </p:nvPr>
        </p:nvSpPr>
        <p:spPr>
          <a:xfrm>
            <a:off x="7042077" y="2476596"/>
            <a:ext cx="1146848" cy="203096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7" name="图片占位符 4"/>
          <p:cNvSpPr>
            <a:spLocks noGrp="1"/>
          </p:cNvSpPr>
          <p:nvPr>
            <p:ph type="pic" sz="quarter" idx="12"/>
          </p:nvPr>
        </p:nvSpPr>
        <p:spPr>
          <a:xfrm>
            <a:off x="8307326" y="2244611"/>
            <a:ext cx="1400216" cy="247965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par>
    </p:tnLst>
  </p:timing>
  <p:hf hdr="0" ft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715476" y="2256271"/>
            <a:ext cx="2640345" cy="227901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7935703" y="2256271"/>
            <a:ext cx="2640345" cy="227901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1495249" y="2305688"/>
            <a:ext cx="2640345" cy="227901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par>
    </p:tnLst>
  </p:timing>
  <p:hf hdr="0" ft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12" name="图片占位符 4"/>
          <p:cNvSpPr>
            <a:spLocks noGrp="1"/>
          </p:cNvSpPr>
          <p:nvPr>
            <p:ph type="pic" sz="quarter" idx="13"/>
          </p:nvPr>
        </p:nvSpPr>
        <p:spPr>
          <a:xfrm>
            <a:off x="9295072" y="2103861"/>
            <a:ext cx="1544464" cy="213002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5" name="图片占位符 4"/>
          <p:cNvSpPr>
            <a:spLocks noGrp="1"/>
          </p:cNvSpPr>
          <p:nvPr>
            <p:ph type="pic" sz="quarter" idx="10"/>
          </p:nvPr>
        </p:nvSpPr>
        <p:spPr>
          <a:xfrm>
            <a:off x="4206506" y="2106444"/>
            <a:ext cx="1544464" cy="213002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750789" y="2103861"/>
            <a:ext cx="1544464" cy="213002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1662223" y="2103861"/>
            <a:ext cx="1544464" cy="213002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par>
    </p:tnLst>
  </p:timing>
  <p:hf hdr="0" ft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192170" y="2888135"/>
            <a:ext cx="2166654" cy="2592387"/>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462195" y="2877451"/>
            <a:ext cx="2166654" cy="2592387"/>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8" name="Picture Placeholder 10"/>
          <p:cNvSpPr>
            <a:spLocks noGrp="1"/>
          </p:cNvSpPr>
          <p:nvPr>
            <p:ph type="pic" sz="quarter" idx="18"/>
          </p:nvPr>
        </p:nvSpPr>
        <p:spPr>
          <a:xfrm>
            <a:off x="4778361" y="1320403"/>
            <a:ext cx="2722907" cy="2762251"/>
          </a:xfrm>
          <a:prstGeom prst="rect">
            <a:avLst/>
          </a:prstGeom>
        </p:spPr>
        <p:txBody>
          <a:bodyPr lIns="68580" tIns="34290" rIns="68580" bIns="34290"/>
          <a:lstStyle/>
          <a:p>
            <a:endParaRPr lang="id-ID"/>
          </a:p>
        </p:txBody>
      </p:sp>
      <p:sp>
        <p:nvSpPr>
          <p:cNvPr id="11" name="Picture Placeholder 10"/>
          <p:cNvSpPr>
            <a:spLocks noGrp="1"/>
          </p:cNvSpPr>
          <p:nvPr>
            <p:ph type="pic" sz="quarter" idx="21"/>
          </p:nvPr>
        </p:nvSpPr>
        <p:spPr>
          <a:xfrm>
            <a:off x="8167816" y="1320402"/>
            <a:ext cx="2722907" cy="2762251"/>
          </a:xfrm>
          <a:prstGeom prst="rect">
            <a:avLst/>
          </a:prstGeom>
        </p:spPr>
        <p:txBody>
          <a:bodyPr lIns="68580" tIns="34290" rIns="68580" bIns="34290"/>
          <a:lstStyle/>
          <a:p>
            <a:endParaRPr lang="id-ID"/>
          </a:p>
        </p:txBody>
      </p:sp>
      <p:sp>
        <p:nvSpPr>
          <p:cNvPr id="4" name="Picture Placeholder 10"/>
          <p:cNvSpPr>
            <a:spLocks noGrp="1"/>
          </p:cNvSpPr>
          <p:nvPr>
            <p:ph type="pic" sz="quarter" idx="22"/>
          </p:nvPr>
        </p:nvSpPr>
        <p:spPr>
          <a:xfrm>
            <a:off x="1388906" y="1320403"/>
            <a:ext cx="2722907" cy="2762251"/>
          </a:xfrm>
          <a:prstGeom prst="rect">
            <a:avLst/>
          </a:prstGeom>
        </p:spPr>
        <p:txBody>
          <a:bodyPr lIns="68580" tIns="34290" rIns="68580" bIns="34290"/>
          <a:lstStyle/>
          <a:p>
            <a:endParaRPr lang="id-ID"/>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4" grpId="0"/>
    </p:bldLst>
  </p:timing>
  <p:hf hdr="0" ftr="0"/>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393825" y="2293938"/>
            <a:ext cx="2505075" cy="2582862"/>
          </a:xfrm>
          <a:prstGeom prst="rect">
            <a:avLst/>
          </a:prstGeom>
        </p:spPr>
        <p:txBody>
          <a:bodyPr/>
          <a:lstStyle/>
          <a:p>
            <a:endParaRPr lang="zh-CN" altLang="en-US"/>
          </a:p>
        </p:txBody>
      </p:sp>
      <p:sp>
        <p:nvSpPr>
          <p:cNvPr id="8" name="图片占位符 6"/>
          <p:cNvSpPr>
            <a:spLocks noGrp="1"/>
          </p:cNvSpPr>
          <p:nvPr>
            <p:ph type="pic" sz="quarter" idx="11"/>
          </p:nvPr>
        </p:nvSpPr>
        <p:spPr>
          <a:xfrm>
            <a:off x="4771041" y="3346833"/>
            <a:ext cx="1552845" cy="1601676"/>
          </a:xfrm>
          <a:prstGeom prst="rect">
            <a:avLst/>
          </a:prstGeom>
        </p:spPr>
        <p:txBody>
          <a:bodyPr/>
          <a:lstStyle/>
          <a:p>
            <a:endParaRPr lang="zh-CN" altLang="en-US"/>
          </a:p>
        </p:txBody>
      </p:sp>
      <p:sp>
        <p:nvSpPr>
          <p:cNvPr id="9" name="图片占位符 6"/>
          <p:cNvSpPr>
            <a:spLocks noGrp="1"/>
          </p:cNvSpPr>
          <p:nvPr>
            <p:ph type="pic" sz="quarter" idx="12"/>
          </p:nvPr>
        </p:nvSpPr>
        <p:spPr>
          <a:xfrm>
            <a:off x="6890126" y="3346833"/>
            <a:ext cx="1552845" cy="1601676"/>
          </a:xfrm>
          <a:prstGeom prst="rect">
            <a:avLst/>
          </a:prstGeom>
        </p:spPr>
        <p:txBody>
          <a:bodyPr/>
          <a:lstStyle/>
          <a:p>
            <a:endParaRPr lang="zh-CN" altLang="en-US"/>
          </a:p>
        </p:txBody>
      </p:sp>
      <p:sp>
        <p:nvSpPr>
          <p:cNvPr id="10" name="图片占位符 6"/>
          <p:cNvSpPr>
            <a:spLocks noGrp="1"/>
          </p:cNvSpPr>
          <p:nvPr>
            <p:ph type="pic" sz="quarter" idx="13"/>
          </p:nvPr>
        </p:nvSpPr>
        <p:spPr>
          <a:xfrm>
            <a:off x="9009212" y="3346833"/>
            <a:ext cx="1552845" cy="1601676"/>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5448300" y="3662363"/>
            <a:ext cx="5353050" cy="1754187"/>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timing>
    <p:tnLst>
      <p:par>
        <p:cTn id="1" dur="indefinite" restart="never" nodeType="tmRoot"/>
      </p:par>
    </p:tnLst>
  </p:timing>
  <p:hf hdr="0" ftr="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4_自定义版式">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604838" y="923925"/>
            <a:ext cx="4105275" cy="2366963"/>
          </a:xfrm>
          <a:prstGeom prst="rect">
            <a:avLst/>
          </a:prstGeom>
        </p:spPr>
        <p:txBody>
          <a:bodyPr/>
          <a:lstStyle/>
          <a:p>
            <a:endParaRPr lang="zh-CN" altLang="en-US"/>
          </a:p>
        </p:txBody>
      </p:sp>
      <p:sp>
        <p:nvSpPr>
          <p:cNvPr id="13" name="图片占位符 2"/>
          <p:cNvSpPr>
            <a:spLocks noGrp="1"/>
          </p:cNvSpPr>
          <p:nvPr>
            <p:ph type="pic" sz="quarter" idx="11"/>
          </p:nvPr>
        </p:nvSpPr>
        <p:spPr>
          <a:xfrm>
            <a:off x="4786631" y="923925"/>
            <a:ext cx="2669540" cy="3431540"/>
          </a:xfrm>
          <a:prstGeom prst="rect">
            <a:avLst/>
          </a:prstGeom>
        </p:spPr>
        <p:txBody>
          <a:bodyPr/>
          <a:lstStyle/>
          <a:p>
            <a:endParaRPr lang="zh-CN" altLang="en-US"/>
          </a:p>
        </p:txBody>
      </p:sp>
      <p:sp>
        <p:nvSpPr>
          <p:cNvPr id="14" name="图片占位符 2"/>
          <p:cNvSpPr>
            <a:spLocks noGrp="1"/>
          </p:cNvSpPr>
          <p:nvPr>
            <p:ph type="pic" sz="quarter" idx="12"/>
          </p:nvPr>
        </p:nvSpPr>
        <p:spPr>
          <a:xfrm>
            <a:off x="2062480" y="3366452"/>
            <a:ext cx="2647633" cy="2646998"/>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timing>
    <p:tnLst>
      <p:par>
        <p:cTn id="1" dur="indefinite" restart="never" nodeType="tmRoot"/>
      </p:par>
    </p:tnLst>
  </p:timing>
  <p:hf hdr="0" ftr="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193800" y="1219200"/>
            <a:ext cx="4421188" cy="4419600"/>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timing>
    <p:tnLst>
      <p:par>
        <p:cTn id="1" dur="indefinite" restart="never" nodeType="tmRoot"/>
      </p:par>
    </p:tnLst>
  </p:timing>
  <p:hf hdr="0" ftr="0"/>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6096000" y="0"/>
            <a:ext cx="6096000" cy="6858000"/>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8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C32ACE2F-0FD3-4AE8-A06B-E483ABC43E56}" type="datetime1">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t>1</a:t>
            </a: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7A3169A7-6C50-4A1E-B68E-05EE048AB255}" type="slidenum">
              <a:rPr lang="zh-CN" altLang="en-US" smtClean="0"/>
            </a:fld>
            <a:endParaRPr lang="zh-CN" altLang="en-US"/>
          </a:p>
        </p:txBody>
      </p:sp>
      <p:sp>
        <p:nvSpPr>
          <p:cNvPr id="6" name="图片占位符 5"/>
          <p:cNvSpPr>
            <a:spLocks noGrp="1"/>
          </p:cNvSpPr>
          <p:nvPr>
            <p:ph type="pic" sz="quarter" idx="13"/>
          </p:nvPr>
        </p:nvSpPr>
        <p:spPr>
          <a:xfrm>
            <a:off x="5875338" y="1754188"/>
            <a:ext cx="4997450" cy="3681412"/>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9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C32ACE2F-0FD3-4AE8-A06B-E483ABC43E56}" type="datetime1">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t>1</a:t>
            </a: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7A3169A7-6C50-4A1E-B68E-05EE048AB255}" type="slidenum">
              <a:rPr lang="zh-CN" altLang="en-US" smtClean="0"/>
            </a:fld>
            <a:endParaRPr lang="zh-CN" altLang="en-US"/>
          </a:p>
        </p:txBody>
      </p:sp>
      <p:sp>
        <p:nvSpPr>
          <p:cNvPr id="6" name="图片占位符 5"/>
          <p:cNvSpPr>
            <a:spLocks noGrp="1"/>
          </p:cNvSpPr>
          <p:nvPr>
            <p:ph type="pic" sz="quarter" idx="13"/>
          </p:nvPr>
        </p:nvSpPr>
        <p:spPr>
          <a:xfrm>
            <a:off x="5875338" y="1754188"/>
            <a:ext cx="4997450" cy="3681412"/>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71_标题幻灯片">
    <p:spTree>
      <p:nvGrpSpPr>
        <p:cNvPr id="1" name=""/>
        <p:cNvGrpSpPr/>
        <p:nvPr/>
      </p:nvGrpSpPr>
      <p:grpSpPr>
        <a:xfrm>
          <a:off x="0" y="0"/>
          <a:ext cx="0" cy="0"/>
          <a:chOff x="0" y="0"/>
          <a:chExt cx="0" cy="0"/>
        </a:xfrm>
      </p:grpSpPr>
      <p:sp>
        <p:nvSpPr>
          <p:cNvPr id="2" name="图片占位符 7"/>
          <p:cNvSpPr>
            <a:spLocks noGrp="1"/>
          </p:cNvSpPr>
          <p:nvPr>
            <p:ph type="pic" sz="quarter" idx="10"/>
          </p:nvPr>
        </p:nvSpPr>
        <p:spPr>
          <a:xfrm>
            <a:off x="4071122" y="2154253"/>
            <a:ext cx="3539500" cy="2431814"/>
          </a:xfrm>
          <a:prstGeom prst="rect">
            <a:avLst/>
          </a:prstGeom>
          <a:effectLst>
            <a:outerShdw blurRad="63500" sx="102000" sy="102000" algn="ctr" rotWithShape="0">
              <a:prstClr val="black">
                <a:alpha val="40000"/>
              </a:prstClr>
            </a:outerShdw>
          </a:effec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hf hdr="0" ftr="0"/>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1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C32ACE2F-0FD3-4AE8-A06B-E483ABC43E56}" type="datetime1">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t>1</a:t>
            </a: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7A3169A7-6C50-4A1E-B68E-05EE048AB255}" type="slidenum">
              <a:rPr lang="zh-CN" altLang="en-US" smtClean="0"/>
            </a:fld>
            <a:endParaRPr lang="zh-CN" altLang="en-US"/>
          </a:p>
        </p:txBody>
      </p:sp>
      <p:sp>
        <p:nvSpPr>
          <p:cNvPr id="6" name="图片占位符 5"/>
          <p:cNvSpPr>
            <a:spLocks noGrp="1"/>
          </p:cNvSpPr>
          <p:nvPr>
            <p:ph type="pic" sz="quarter" idx="13"/>
          </p:nvPr>
        </p:nvSpPr>
        <p:spPr>
          <a:xfrm>
            <a:off x="5875338" y="1754188"/>
            <a:ext cx="4997450" cy="3681412"/>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811931" y="2073381"/>
            <a:ext cx="2174132" cy="144942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987544" y="2073380"/>
            <a:ext cx="2174132" cy="144942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163158" y="2073381"/>
            <a:ext cx="2174132" cy="144942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2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C32ACE2F-0FD3-4AE8-A06B-E483ABC43E56}" type="datetime1">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t>1</a:t>
            </a: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7A3169A7-6C50-4A1E-B68E-05EE048AB255}" type="slidenum">
              <a:rPr lang="zh-CN" altLang="en-US" smtClean="0"/>
            </a:fld>
            <a:endParaRPr lang="zh-CN" altLang="en-US"/>
          </a:p>
        </p:txBody>
      </p:sp>
      <p:sp>
        <p:nvSpPr>
          <p:cNvPr id="6" name="图片占位符 5"/>
          <p:cNvSpPr>
            <a:spLocks noGrp="1"/>
          </p:cNvSpPr>
          <p:nvPr>
            <p:ph type="pic" sz="quarter" idx="13"/>
          </p:nvPr>
        </p:nvSpPr>
        <p:spPr>
          <a:xfrm>
            <a:off x="5875338" y="1754188"/>
            <a:ext cx="4997450" cy="3681412"/>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77_标题幻灯片">
    <p:spTree>
      <p:nvGrpSpPr>
        <p:cNvPr id="1" name=""/>
        <p:cNvGrpSpPr/>
        <p:nvPr/>
      </p:nvGrpSpPr>
      <p:grpSpPr>
        <a:xfrm>
          <a:off x="0" y="0"/>
          <a:ext cx="0" cy="0"/>
          <a:chOff x="0" y="0"/>
          <a:chExt cx="0" cy="0"/>
        </a:xfrm>
      </p:grpSpPr>
      <p:sp>
        <p:nvSpPr>
          <p:cNvPr id="2" name="图片占位符 7"/>
          <p:cNvSpPr>
            <a:spLocks noGrp="1"/>
          </p:cNvSpPr>
          <p:nvPr>
            <p:ph type="pic" sz="quarter" idx="10"/>
          </p:nvPr>
        </p:nvSpPr>
        <p:spPr>
          <a:xfrm>
            <a:off x="1423852" y="1632858"/>
            <a:ext cx="2371807" cy="2272936"/>
          </a:xfrm>
          <a:prstGeom prst="octagon">
            <a:avLst/>
          </a:prstGeom>
          <a:effectLst>
            <a:outerShdw blurRad="63500" sx="102000" sy="102000" algn="ctr" rotWithShape="0">
              <a:prstClr val="black">
                <a:alpha val="40000"/>
              </a:prstClr>
            </a:outerShdw>
          </a:effectLst>
        </p:spPr>
        <p:txBody>
          <a:bodyPr/>
          <a:lstStyle/>
          <a:p>
            <a:endParaRPr lang="zh-CN" altLang="en-US"/>
          </a:p>
        </p:txBody>
      </p:sp>
      <p:sp>
        <p:nvSpPr>
          <p:cNvPr id="3" name="图片占位符 7"/>
          <p:cNvSpPr>
            <a:spLocks noGrp="1"/>
          </p:cNvSpPr>
          <p:nvPr>
            <p:ph type="pic" sz="quarter" idx="11"/>
          </p:nvPr>
        </p:nvSpPr>
        <p:spPr>
          <a:xfrm>
            <a:off x="4913812" y="1632857"/>
            <a:ext cx="2371807" cy="2272936"/>
          </a:xfrm>
          <a:prstGeom prst="octagon">
            <a:avLst/>
          </a:prstGeom>
          <a:effectLst>
            <a:outerShdw blurRad="63500" sx="102000" sy="102000" algn="ctr" rotWithShape="0">
              <a:prstClr val="black">
                <a:alpha val="40000"/>
              </a:prstClr>
            </a:outerShdw>
          </a:effectLst>
        </p:spPr>
        <p:txBody>
          <a:bodyPr/>
          <a:lstStyle/>
          <a:p>
            <a:endParaRPr lang="zh-CN" altLang="en-US"/>
          </a:p>
        </p:txBody>
      </p:sp>
      <p:sp>
        <p:nvSpPr>
          <p:cNvPr id="4" name="图片占位符 7"/>
          <p:cNvSpPr>
            <a:spLocks noGrp="1"/>
          </p:cNvSpPr>
          <p:nvPr>
            <p:ph type="pic" sz="quarter" idx="12"/>
          </p:nvPr>
        </p:nvSpPr>
        <p:spPr>
          <a:xfrm>
            <a:off x="8403772" y="1632857"/>
            <a:ext cx="2371807" cy="2272936"/>
          </a:xfrm>
          <a:prstGeom prst="octagon">
            <a:avLst/>
          </a:prstGeom>
          <a:effectLst>
            <a:outerShdw blurRad="63500" sx="102000" sy="102000" algn="ctr" rotWithShape="0">
              <a:prstClr val="black">
                <a:alpha val="40000"/>
              </a:prstClr>
            </a:outerShdw>
          </a:effec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nodePh="1">
                                  <p:stCondLst>
                                    <p:cond delay="0"/>
                                  </p:stCondLst>
                                  <p:endCondLst>
                                    <p:cond evt="begin" delay="0">
                                      <p:tn val="15"/>
                                    </p:cond>
                                  </p:end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hf hdr="0" ftr="0"/>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
        <p:nvSpPr>
          <p:cNvPr id="2" name="图片占位符 7"/>
          <p:cNvSpPr>
            <a:spLocks noGrp="1"/>
          </p:cNvSpPr>
          <p:nvPr>
            <p:ph type="pic" sz="quarter" idx="13"/>
          </p:nvPr>
        </p:nvSpPr>
        <p:spPr>
          <a:xfrm>
            <a:off x="6984541" y="1267095"/>
            <a:ext cx="2180235" cy="2168436"/>
          </a:xfrm>
          <a:prstGeom prst="ellipse">
            <a:avLst/>
          </a:prstGeom>
          <a:effectLst>
            <a:outerShdw blurRad="63500" sx="102000" sy="102000" algn="ctr" rotWithShape="0">
              <a:prstClr val="black">
                <a:alpha val="40000"/>
              </a:prstClr>
            </a:outerShdw>
          </a:effectLst>
        </p:spPr>
        <p:txBody>
          <a:bodyPr/>
          <a:lstStyle/>
          <a:p>
            <a:endParaRPr lang="zh-CN" altLang="en-US"/>
          </a:p>
        </p:txBody>
      </p:sp>
      <p:sp>
        <p:nvSpPr>
          <p:cNvPr id="3" name="图片占位符 7"/>
          <p:cNvSpPr>
            <a:spLocks noGrp="1"/>
          </p:cNvSpPr>
          <p:nvPr>
            <p:ph type="pic" sz="quarter" idx="14"/>
          </p:nvPr>
        </p:nvSpPr>
        <p:spPr>
          <a:xfrm>
            <a:off x="6712339" y="3278774"/>
            <a:ext cx="2180235" cy="2168436"/>
          </a:xfrm>
          <a:prstGeom prst="ellipse">
            <a:avLst/>
          </a:prstGeom>
          <a:effectLst>
            <a:outerShdw blurRad="63500" sx="102000" sy="102000" algn="ctr" rotWithShape="0">
              <a:prstClr val="black">
                <a:alpha val="40000"/>
              </a:prstClr>
            </a:outerShdw>
          </a:effectLst>
        </p:spPr>
        <p:txBody>
          <a:bodyPr/>
          <a:lstStyle/>
          <a:p>
            <a:endParaRPr lang="zh-CN" altLang="en-US"/>
          </a:p>
        </p:txBody>
      </p:sp>
      <p:sp>
        <p:nvSpPr>
          <p:cNvPr id="4" name="图片占位符 7"/>
          <p:cNvSpPr>
            <a:spLocks noGrp="1"/>
          </p:cNvSpPr>
          <p:nvPr>
            <p:ph type="pic" sz="quarter" idx="15"/>
          </p:nvPr>
        </p:nvSpPr>
        <p:spPr>
          <a:xfrm>
            <a:off x="8620372" y="2521128"/>
            <a:ext cx="2180235" cy="2168436"/>
          </a:xfrm>
          <a:prstGeom prst="ellipse">
            <a:avLst/>
          </a:prstGeom>
          <a:effectLst>
            <a:outerShdw blurRad="63500" sx="102000" sy="102000" algn="ctr" rotWithShape="0">
              <a:prstClr val="black">
                <a:alpha val="40000"/>
              </a:prstClr>
            </a:outerShdw>
          </a:effec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2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nodePh="1">
                                  <p:stCondLst>
                                    <p:cond delay="0"/>
                                  </p:stCondLst>
                                  <p:endCondLst>
                                    <p:cond evt="begin" delay="0">
                                      <p:tn val="10"/>
                                    </p:cond>
                                  </p:end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25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nodePh="1">
                                  <p:stCondLst>
                                    <p:cond delay="0"/>
                                  </p:stCondLst>
                                  <p:endCondLst>
                                    <p:cond evt="begin" delay="0">
                                      <p:tn val="15"/>
                                    </p:cond>
                                  </p:end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hf hdr="0" ftr="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hf hdr="0" ftr="0"/>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5_空白">
    <p:spTree>
      <p:nvGrpSpPr>
        <p:cNvPr id="1" name=""/>
        <p:cNvGrpSpPr/>
        <p:nvPr/>
      </p:nvGrpSpPr>
      <p:grpSpPr>
        <a:xfrm>
          <a:off x="0" y="0"/>
          <a:ext cx="0" cy="0"/>
          <a:chOff x="0" y="0"/>
          <a:chExt cx="0" cy="0"/>
        </a:xfrm>
      </p:grpSpPr>
      <p:sp>
        <p:nvSpPr>
          <p:cNvPr id="9" name="图片占位符 6"/>
          <p:cNvSpPr>
            <a:spLocks noGrp="1"/>
          </p:cNvSpPr>
          <p:nvPr>
            <p:ph type="pic" sz="quarter" idx="13"/>
          </p:nvPr>
        </p:nvSpPr>
        <p:spPr>
          <a:xfrm>
            <a:off x="1006112"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0" name="图片占位符 6"/>
          <p:cNvSpPr>
            <a:spLocks noGrp="1"/>
          </p:cNvSpPr>
          <p:nvPr>
            <p:ph type="pic" sz="quarter" idx="14"/>
          </p:nvPr>
        </p:nvSpPr>
        <p:spPr>
          <a:xfrm>
            <a:off x="3581400"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1" name="图片占位符 6"/>
          <p:cNvSpPr>
            <a:spLocks noGrp="1"/>
          </p:cNvSpPr>
          <p:nvPr>
            <p:ph type="pic" sz="quarter" idx="15"/>
          </p:nvPr>
        </p:nvSpPr>
        <p:spPr>
          <a:xfrm>
            <a:off x="6177480"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2" name="图片占位符 6"/>
          <p:cNvSpPr>
            <a:spLocks noGrp="1"/>
          </p:cNvSpPr>
          <p:nvPr>
            <p:ph type="pic" sz="quarter" idx="16"/>
          </p:nvPr>
        </p:nvSpPr>
        <p:spPr>
          <a:xfrm>
            <a:off x="8752768"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A04912B4-9E1D-494E-8F18-A65F11F52157}" type="datetime1">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solidFill>
                  <a:prstClr val="black">
                    <a:tint val="75000"/>
                  </a:prstClr>
                </a:solidFill>
              </a:rPr>
              <a:t>1</a:t>
            </a: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ACB5A1F7-B9D5-4250-A693-D3C281513EC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nodePh="1">
                                  <p:stCondLst>
                                    <p:cond delay="0"/>
                                  </p:stCondLst>
                                  <p:endCondLst>
                                    <p:cond evt="begin" delay="0">
                                      <p:tn val="8"/>
                                    </p:cond>
                                  </p:end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nodePh="1">
                                  <p:stCondLst>
                                    <p:cond delay="0"/>
                                  </p:stCondLst>
                                  <p:endCondLst>
                                    <p:cond evt="begin" delay="0">
                                      <p:tn val="11"/>
                                    </p:cond>
                                  </p:end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nodePh="1">
                                  <p:stCondLst>
                                    <p:cond delay="0"/>
                                  </p:stCondLst>
                                  <p:endCondLst>
                                    <p:cond evt="begin" delay="0">
                                      <p:tn val="14"/>
                                    </p:cond>
                                  </p:end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hf hdr="0" ftr="0"/>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4_空白">
    <p:spTree>
      <p:nvGrpSpPr>
        <p:cNvPr id="1" name=""/>
        <p:cNvGrpSpPr/>
        <p:nvPr/>
      </p:nvGrpSpPr>
      <p:grpSpPr>
        <a:xfrm>
          <a:off x="0" y="0"/>
          <a:ext cx="0" cy="0"/>
          <a:chOff x="0" y="0"/>
          <a:chExt cx="0" cy="0"/>
        </a:xfrm>
      </p:grpSpPr>
      <p:sp>
        <p:nvSpPr>
          <p:cNvPr id="9" name="图片占位符 6"/>
          <p:cNvSpPr>
            <a:spLocks noGrp="1"/>
          </p:cNvSpPr>
          <p:nvPr>
            <p:ph type="pic" sz="quarter" idx="13"/>
          </p:nvPr>
        </p:nvSpPr>
        <p:spPr>
          <a:xfrm>
            <a:off x="1006112"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0" name="图片占位符 6"/>
          <p:cNvSpPr>
            <a:spLocks noGrp="1"/>
          </p:cNvSpPr>
          <p:nvPr>
            <p:ph type="pic" sz="quarter" idx="14"/>
          </p:nvPr>
        </p:nvSpPr>
        <p:spPr>
          <a:xfrm>
            <a:off x="3581400"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1" name="图片占位符 6"/>
          <p:cNvSpPr>
            <a:spLocks noGrp="1"/>
          </p:cNvSpPr>
          <p:nvPr>
            <p:ph type="pic" sz="quarter" idx="15"/>
          </p:nvPr>
        </p:nvSpPr>
        <p:spPr>
          <a:xfrm>
            <a:off x="6177480"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2" name="图片占位符 6"/>
          <p:cNvSpPr>
            <a:spLocks noGrp="1"/>
          </p:cNvSpPr>
          <p:nvPr>
            <p:ph type="pic" sz="quarter" idx="16"/>
          </p:nvPr>
        </p:nvSpPr>
        <p:spPr>
          <a:xfrm>
            <a:off x="8752768"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A04912B4-9E1D-494E-8F18-A65F11F52157}" type="datetime1">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solidFill>
                  <a:prstClr val="black">
                    <a:tint val="75000"/>
                  </a:prstClr>
                </a:solidFill>
              </a:rPr>
              <a:t>1</a:t>
            </a: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ACB5A1F7-B9D5-4250-A693-D3C281513EC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nodePh="1">
                                  <p:stCondLst>
                                    <p:cond delay="0"/>
                                  </p:stCondLst>
                                  <p:endCondLst>
                                    <p:cond evt="begin" delay="0">
                                      <p:tn val="8"/>
                                    </p:cond>
                                  </p:end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nodePh="1">
                                  <p:stCondLst>
                                    <p:cond delay="0"/>
                                  </p:stCondLst>
                                  <p:endCondLst>
                                    <p:cond evt="begin" delay="0">
                                      <p:tn val="11"/>
                                    </p:cond>
                                  </p:end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nodePh="1">
                                  <p:stCondLst>
                                    <p:cond delay="0"/>
                                  </p:stCondLst>
                                  <p:endCondLst>
                                    <p:cond evt="begin" delay="0">
                                      <p:tn val="14"/>
                                    </p:cond>
                                  </p:end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12" name="图片占位符 4"/>
          <p:cNvSpPr>
            <a:spLocks noGrp="1"/>
          </p:cNvSpPr>
          <p:nvPr>
            <p:ph type="pic" sz="quarter" idx="13"/>
          </p:nvPr>
        </p:nvSpPr>
        <p:spPr>
          <a:xfrm>
            <a:off x="8647881" y="1751935"/>
            <a:ext cx="2362776" cy="1331496"/>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5" name="图片占位符 4"/>
          <p:cNvSpPr>
            <a:spLocks noGrp="1"/>
          </p:cNvSpPr>
          <p:nvPr>
            <p:ph type="pic" sz="quarter" idx="10"/>
          </p:nvPr>
        </p:nvSpPr>
        <p:spPr>
          <a:xfrm>
            <a:off x="1059875" y="4117835"/>
            <a:ext cx="2362776" cy="1331496"/>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3590001" y="1796833"/>
            <a:ext cx="2362776" cy="1331496"/>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6117755" y="4072935"/>
            <a:ext cx="2362776" cy="1331496"/>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5369142" y="3153584"/>
            <a:ext cx="1839346" cy="137950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7499331" y="3153583"/>
            <a:ext cx="1839346" cy="137950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9650896" y="3153582"/>
            <a:ext cx="1839346" cy="137950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624837" y="2179451"/>
            <a:ext cx="1881494" cy="1882026"/>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3983279" y="2179450"/>
            <a:ext cx="1881494" cy="1882026"/>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6327228" y="2179450"/>
            <a:ext cx="1881494" cy="1882026"/>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12" name="图片占位符 4"/>
          <p:cNvSpPr>
            <a:spLocks noGrp="1"/>
          </p:cNvSpPr>
          <p:nvPr>
            <p:ph type="pic" sz="quarter" idx="13"/>
          </p:nvPr>
        </p:nvSpPr>
        <p:spPr>
          <a:xfrm>
            <a:off x="8685669" y="2179450"/>
            <a:ext cx="1881494" cy="1882026"/>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6" name="图片占位符 4"/>
          <p:cNvSpPr>
            <a:spLocks noGrp="1"/>
          </p:cNvSpPr>
          <p:nvPr>
            <p:ph type="pic" sz="quarter" idx="11"/>
          </p:nvPr>
        </p:nvSpPr>
        <p:spPr>
          <a:xfrm>
            <a:off x="7503588" y="1907359"/>
            <a:ext cx="1930570" cy="1930571"/>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7817171" y="3522845"/>
            <a:ext cx="1735236" cy="1637780"/>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5447424" y="2220941"/>
            <a:ext cx="1237117" cy="1271061"/>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6" name="图片占位符 4"/>
          <p:cNvSpPr>
            <a:spLocks noGrp="1"/>
          </p:cNvSpPr>
          <p:nvPr>
            <p:ph type="pic" sz="quarter" idx="11"/>
          </p:nvPr>
        </p:nvSpPr>
        <p:spPr>
          <a:xfrm>
            <a:off x="6159649" y="2980664"/>
            <a:ext cx="1237117" cy="1271061"/>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7" name="图片占位符 4"/>
          <p:cNvSpPr>
            <a:spLocks noGrp="1"/>
          </p:cNvSpPr>
          <p:nvPr>
            <p:ph type="pic" sz="quarter" idx="12"/>
          </p:nvPr>
        </p:nvSpPr>
        <p:spPr>
          <a:xfrm>
            <a:off x="5436913" y="3740386"/>
            <a:ext cx="1237117" cy="1271061"/>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6" Type="http://schemas.openxmlformats.org/officeDocument/2006/relationships/theme" Target="../theme/theme1.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schemeClr val="bg1">
                  <a:alpha val="0"/>
                </a:schemeClr>
              </a:solidFill>
              <a:latin typeface="微软雅黑" panose="020B0503020204020204" pitchFamily="34" charset="-122"/>
              <a:ea typeface="微软雅黑" panose="020B0503020204020204" pitchFamily="34" charset="-122"/>
              <a:sym typeface="+mn-ea"/>
            </a:endParaRP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endParaRPr lang="en-US" altLang="zh-CN" sz="600" dirty="0">
              <a:solidFill>
                <a:schemeClr val="bg1">
                  <a:alpha val="0"/>
                </a:schemeClr>
              </a:solidFill>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4.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2.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2.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2.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2.xml"/><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2.xml"/><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4305" y="923925"/>
            <a:ext cx="12155805" cy="5411470"/>
            <a:chOff x="229" y="1455"/>
            <a:chExt cx="19143" cy="8522"/>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37" y="1455"/>
              <a:ext cx="7635" cy="7075"/>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25" y="4560"/>
              <a:ext cx="5420" cy="541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14" y="1871"/>
              <a:ext cx="7652" cy="3122"/>
            </a:xfrm>
            <a:prstGeom prst="rect">
              <a:avLst/>
            </a:prstGeom>
          </p:spPr>
        </p:pic>
        <p:sp>
          <p:nvSpPr>
            <p:cNvPr id="9" name="矩形 8"/>
            <p:cNvSpPr/>
            <p:nvPr/>
          </p:nvSpPr>
          <p:spPr>
            <a:xfrm>
              <a:off x="3629" y="2086"/>
              <a:ext cx="3472" cy="1888"/>
            </a:xfrm>
            <a:prstGeom prst="rect">
              <a:avLst/>
            </a:prstGeom>
          </p:spPr>
          <p:txBody>
            <a:bodyPr wrap="square">
              <a:spAutoFit/>
            </a:bodyPr>
            <a:lstStyle/>
            <a:p>
              <a:pPr>
                <a:defRPr/>
              </a:pPr>
              <a:r>
                <a:rPr lang="en-US" altLang="zh-CN" sz="7200" spc="400" dirty="0" smtClean="0">
                  <a:solidFill>
                    <a:schemeClr val="tx1">
                      <a:lumMod val="75000"/>
                      <a:lumOff val="25000"/>
                    </a:schemeClr>
                  </a:solidFill>
                  <a:latin typeface="NumberOnly" panose="020B0500000000000000" charset="0"/>
                  <a:ea typeface="Segoe Print" panose="02000600000000000000" charset="0"/>
                  <a:cs typeface="Segoe Print" panose="02000600000000000000" charset="0"/>
                  <a:sym typeface="+mn-lt"/>
                </a:rPr>
                <a:t>2019</a:t>
              </a:r>
              <a:endParaRPr lang="zh-CN" altLang="en-US" sz="7200" spc="400" dirty="0">
                <a:solidFill>
                  <a:schemeClr val="tx1">
                    <a:lumMod val="75000"/>
                    <a:lumOff val="25000"/>
                  </a:schemeClr>
                </a:solidFill>
                <a:latin typeface="NumberOnly" panose="020B0500000000000000" charset="0"/>
                <a:ea typeface="Segoe Print" panose="02000600000000000000" charset="0"/>
                <a:cs typeface="Segoe Print" panose="02000600000000000000" charset="0"/>
                <a:sym typeface="+mn-lt"/>
              </a:endParaRPr>
            </a:p>
          </p:txBody>
        </p:sp>
        <p:sp>
          <p:nvSpPr>
            <p:cNvPr id="11" name="TextBox 7"/>
            <p:cNvSpPr>
              <a:spLocks noChangeArrowheads="1"/>
            </p:cNvSpPr>
            <p:nvPr/>
          </p:nvSpPr>
          <p:spPr bwMode="auto">
            <a:xfrm>
              <a:off x="229" y="4332"/>
              <a:ext cx="12072" cy="3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6600" b="1" dirty="0" smtClean="0">
                  <a:solidFill>
                    <a:schemeClr val="accent2"/>
                  </a:solidFill>
                  <a:latin typeface="Segoe Print" panose="02000600000000000000" charset="0"/>
                  <a:ea typeface="Segoe Print" panose="02000600000000000000" charset="0"/>
                  <a:cs typeface="Segoe Print" panose="02000600000000000000" charset="0"/>
                  <a:sym typeface="+mn-lt"/>
                </a:rPr>
                <a:t>企业所得税减税降费    </a:t>
              </a:r>
              <a:endParaRPr lang="zh-CN" altLang="en-US" sz="6600" b="1" dirty="0" smtClean="0">
                <a:solidFill>
                  <a:schemeClr val="accent2"/>
                </a:solidFill>
                <a:latin typeface="Segoe Print" panose="02000600000000000000" charset="0"/>
                <a:ea typeface="Segoe Print" panose="02000600000000000000" charset="0"/>
                <a:cs typeface="Segoe Print" panose="02000600000000000000" charset="0"/>
                <a:sym typeface="+mn-lt"/>
              </a:endParaRPr>
            </a:p>
            <a:p>
              <a:pPr>
                <a:defRPr/>
              </a:pPr>
              <a:r>
                <a:rPr lang="zh-CN" altLang="en-US" sz="6600" b="1" dirty="0" smtClean="0">
                  <a:solidFill>
                    <a:schemeClr val="accent2"/>
                  </a:solidFill>
                  <a:latin typeface="Segoe Print" panose="02000600000000000000" charset="0"/>
                  <a:ea typeface="Segoe Print" panose="02000600000000000000" charset="0"/>
                  <a:cs typeface="Segoe Print" panose="02000600000000000000" charset="0"/>
                  <a:sym typeface="+mn-lt"/>
                </a:rPr>
                <a:t>       </a:t>
              </a:r>
              <a:r>
                <a:rPr lang="zh-CN" altLang="en-US" sz="3600" b="1" dirty="0" smtClean="0">
                  <a:solidFill>
                    <a:schemeClr val="tx1">
                      <a:lumMod val="75000"/>
                      <a:lumOff val="25000"/>
                    </a:schemeClr>
                  </a:solidFill>
                  <a:latin typeface="Segoe Print" panose="02000600000000000000" charset="0"/>
                  <a:ea typeface="Segoe Print" panose="02000600000000000000" charset="0"/>
                  <a:cs typeface="Segoe Print" panose="02000600000000000000" charset="0"/>
                  <a:sym typeface="+mn-lt"/>
                </a:rPr>
                <a:t>政策释疑</a:t>
              </a:r>
              <a:endParaRPr lang="zh-CN" altLang="en-US" sz="3600" b="1" dirty="0">
                <a:solidFill>
                  <a:schemeClr val="tx1">
                    <a:lumMod val="75000"/>
                    <a:lumOff val="25000"/>
                  </a:schemeClr>
                </a:solidFill>
                <a:latin typeface="Segoe Print" panose="02000600000000000000" charset="0"/>
                <a:ea typeface="Segoe Print" panose="02000600000000000000" charset="0"/>
                <a:cs typeface="Segoe Print" panose="02000600000000000000" charset="0"/>
                <a:sym typeface="+mn-lt"/>
              </a:endParaRPr>
            </a:p>
          </p:txBody>
        </p:sp>
      </p:grpSp>
      <p:sp>
        <p:nvSpPr>
          <p:cNvPr id="4" name="文本框 3"/>
          <p:cNvSpPr txBox="1"/>
          <p:nvPr userDrawn="1"/>
        </p:nvSpPr>
        <p:spPr>
          <a:xfrm>
            <a:off x="11806555" y="6430010"/>
            <a:ext cx="299085" cy="299085"/>
          </a:xfrm>
          <a:prstGeom prst="rect">
            <a:avLst/>
          </a:prstGeom>
          <a:noFill/>
        </p:spPr>
        <p:txBody>
          <a:bodyPr wrap="square" rtlCol="0" anchor="t">
            <a:spAutoFit/>
          </a:bodyPr>
          <a:p>
            <a:r>
              <a:rPr lang="en-US" altLang="zh-CN" b="1" dirty="0">
                <a:cs typeface="+mn-ea"/>
                <a:sym typeface="+mn-lt"/>
              </a:rPr>
              <a:t>1</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399573" y="2179355"/>
            <a:ext cx="2240304" cy="2240304"/>
            <a:chOff x="2477118" y="1168709"/>
            <a:chExt cx="4063382" cy="4063382"/>
          </a:xfrm>
        </p:grpSpPr>
        <p:sp>
          <p:nvSpPr>
            <p:cNvPr id="4" name="流程图: 接点 3"/>
            <p:cNvSpPr/>
            <p:nvPr/>
          </p:nvSpPr>
          <p:spPr>
            <a:xfrm>
              <a:off x="2477118" y="1168709"/>
              <a:ext cx="4063382" cy="4063382"/>
            </a:xfrm>
            <a:prstGeom prst="flowChartConnector">
              <a:avLst/>
            </a:prstGeom>
            <a:solidFill>
              <a:schemeClr val="accent2"/>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ea typeface="Segoe Print" panose="02000600000000000000" charset="0"/>
                <a:cs typeface="Segoe Print" panose="02000600000000000000" charset="0"/>
                <a:sym typeface="+mn-lt"/>
              </a:endParaRPr>
            </a:p>
          </p:txBody>
        </p:sp>
        <p:sp>
          <p:nvSpPr>
            <p:cNvPr id="2" name="流程图: 接点 1"/>
            <p:cNvSpPr/>
            <p:nvPr/>
          </p:nvSpPr>
          <p:spPr>
            <a:xfrm>
              <a:off x="2769218" y="1460809"/>
              <a:ext cx="3479182" cy="3479182"/>
            </a:xfrm>
            <a:prstGeom prst="flowChartConnector">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ea typeface="Segoe Print" panose="02000600000000000000" charset="0"/>
                <a:cs typeface="Segoe Print" panose="02000600000000000000" charset="0"/>
                <a:sym typeface="+mn-lt"/>
              </a:endParaRPr>
            </a:p>
          </p:txBody>
        </p:sp>
      </p:grpSp>
      <p:sp>
        <p:nvSpPr>
          <p:cNvPr id="6" name="文本框 5"/>
          <p:cNvSpPr txBox="1"/>
          <p:nvPr/>
        </p:nvSpPr>
        <p:spPr>
          <a:xfrm>
            <a:off x="2949658" y="2079038"/>
            <a:ext cx="2503546" cy="221599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3800" b="1" i="0" u="none" strike="noStrike" kern="1200" cap="none" spc="0" normalizeH="0" baseline="0" noProof="0" dirty="0">
                <a:ln>
                  <a:noFill/>
                </a:ln>
                <a:solidFill>
                  <a:schemeClr val="accent2"/>
                </a:solidFill>
                <a:effectLst/>
                <a:uLnTx/>
                <a:uFillTx/>
                <a:ea typeface="Segoe Print" panose="02000600000000000000" charset="0"/>
                <a:cs typeface="Segoe Print" panose="02000600000000000000" charset="0"/>
                <a:sym typeface="+mn-lt"/>
              </a:rPr>
              <a:t>1</a:t>
            </a:r>
            <a:endParaRPr kumimoji="0" lang="zh-CN" altLang="en-US" sz="13800" b="1" i="0" u="none" strike="noStrike" kern="1200" cap="none" spc="0" normalizeH="0" baseline="0" noProof="0" dirty="0">
              <a:ln>
                <a:noFill/>
              </a:ln>
              <a:solidFill>
                <a:schemeClr val="accent2"/>
              </a:solidFill>
              <a:effectLst/>
              <a:uLnTx/>
              <a:uFillTx/>
              <a:ea typeface="Segoe Print" panose="02000600000000000000" charset="0"/>
              <a:cs typeface="Segoe Print" panose="02000600000000000000" charset="0"/>
              <a:sym typeface="+mn-lt"/>
            </a:endParaRPr>
          </a:p>
        </p:txBody>
      </p:sp>
      <p:sp>
        <p:nvSpPr>
          <p:cNvPr id="9" name="任意多边形 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3651125" y="2893396"/>
            <a:ext cx="3107104" cy="67024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w="12700" cap="flat" cmpd="sng" algn="ctr">
            <a:gradFill>
              <a:gsLst>
                <a:gs pos="0">
                  <a:srgbClr val="C00000"/>
                </a:gs>
                <a:gs pos="100000">
                  <a:schemeClr val="accent1">
                    <a:lumMod val="20000"/>
                    <a:lumOff val="80000"/>
                  </a:schemeClr>
                </a:gs>
              </a:gsLst>
              <a:lin ang="0" scaled="0"/>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Segoe Print" panose="02000600000000000000" charset="0"/>
              <a:cs typeface="Segoe Print" panose="02000600000000000000" charset="0"/>
              <a:sym typeface="+mn-lt"/>
            </a:endParaRPr>
          </a:p>
        </p:txBody>
      </p:sp>
      <p:sp>
        <p:nvSpPr>
          <p:cNvPr id="10" name="Rectangle 161"/>
          <p:cNvSpPr>
            <a:spLocks noChangeArrowheads="1"/>
          </p:cNvSpPr>
          <p:nvPr/>
        </p:nvSpPr>
        <p:spPr bwMode="auto">
          <a:xfrm>
            <a:off x="5127625" y="2078990"/>
            <a:ext cx="387159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sz="4800" dirty="0" smtClean="0">
                <a:solidFill>
                  <a:srgbClr val="000000"/>
                </a:solidFill>
                <a:latin typeface="+mn-lt"/>
                <a:ea typeface="宋体" panose="02010600030101010101" pitchFamily="2" charset="-122"/>
                <a:cs typeface="Segoe Print" panose="02000600000000000000" charset="0"/>
                <a:sym typeface="+mn-lt"/>
              </a:rPr>
              <a:t>企业所得税 减税降费</a:t>
            </a:r>
            <a:endParaRPr lang="zh-CN" sz="4800" dirty="0" smtClean="0">
              <a:solidFill>
                <a:srgbClr val="000000"/>
              </a:solidFill>
              <a:latin typeface="+mn-lt"/>
              <a:ea typeface="宋体" panose="02010600030101010101" pitchFamily="2" charset="-122"/>
              <a:cs typeface="Segoe Print" panose="02000600000000000000" charset="0"/>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lang="zh-CN" sz="4800" dirty="0" smtClean="0">
                <a:solidFill>
                  <a:srgbClr val="000000"/>
                </a:solidFill>
                <a:latin typeface="+mn-lt"/>
                <a:ea typeface="宋体" panose="02010600030101010101" pitchFamily="2" charset="-122"/>
                <a:cs typeface="Segoe Print" panose="02000600000000000000" charset="0"/>
                <a:sym typeface="+mn-lt"/>
              </a:rPr>
              <a:t>政策详解</a:t>
            </a:r>
            <a:endParaRPr kumimoji="0" lang="zh-CN" sz="4800" b="0" i="0" u="none" strike="noStrike" kern="1200" cap="none" spc="0" normalizeH="0" baseline="0" noProof="0" dirty="0">
              <a:ln>
                <a:noFill/>
              </a:ln>
              <a:solidFill>
                <a:srgbClr val="000000"/>
              </a:solidFill>
              <a:effectLst/>
              <a:uLnTx/>
              <a:uFillTx/>
              <a:latin typeface="+mn-lt"/>
              <a:ea typeface="宋体" panose="02010600030101010101" pitchFamily="2" charset="-122"/>
              <a:cs typeface="Segoe Print" panose="02000600000000000000" charset="0"/>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sp>
        <p:nvSpPr>
          <p:cNvPr id="16" name="日期占位符 15"/>
          <p:cNvSpPr>
            <a:spLocks noGrp="1"/>
          </p:cNvSpPr>
          <p:nvPr>
            <p:ph type="dt" sz="half" idx="10"/>
          </p:nvPr>
        </p:nvSpPr>
        <p:spPr/>
        <p:txBody>
          <a:bodyPr/>
          <a:p>
            <a:fld id="{A04912B4-9E1D-494E-8F18-A65F11F52157}" type="datetime1">
              <a:rPr lang="zh-CN" altLang="en-US" smtClean="0">
                <a:solidFill>
                  <a:prstClr val="black">
                    <a:tint val="75000"/>
                  </a:prstClr>
                </a:solidFill>
              </a:rPr>
            </a:fld>
            <a:endParaRPr lang="zh-CN" altLang="en-US">
              <a:solidFill>
                <a:prstClr val="black">
                  <a:tint val="75000"/>
                </a:prstClr>
              </a:solidFill>
            </a:endParaRPr>
          </a:p>
        </p:txBody>
      </p:sp>
      <p:sp>
        <p:nvSpPr>
          <p:cNvPr id="7" name="文本框 6"/>
          <p:cNvSpPr txBox="1"/>
          <p:nvPr userDrawn="1"/>
        </p:nvSpPr>
        <p:spPr>
          <a:xfrm>
            <a:off x="11788140" y="6422390"/>
            <a:ext cx="299085" cy="299085"/>
          </a:xfrm>
          <a:prstGeom prst="rect">
            <a:avLst/>
          </a:prstGeom>
          <a:noFill/>
        </p:spPr>
        <p:txBody>
          <a:bodyPr wrap="square" rtlCol="0" anchor="t">
            <a:spAutoFit/>
          </a:bodyPr>
          <a:p>
            <a:r>
              <a:rPr lang="en-US" b="1" dirty="0">
                <a:cs typeface="+mn-ea"/>
                <a:sym typeface="+mn-lt"/>
              </a:rPr>
              <a:t>2</a:t>
            </a:r>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decel="50000" fill="hold" grpId="1" nodeType="withEffect">
                                  <p:stCondLst>
                                    <p:cond delay="0"/>
                                  </p:stCondLst>
                                  <p:childTnLst>
                                    <p:animMotion origin="layout" path="M -0.00013 0.19005 L 0 -2.59259E-6 " pathEditMode="relative" rAng="0" ptsTypes="AA">
                                      <p:cBhvr>
                                        <p:cTn id="9" dur="2000" fill="hold"/>
                                        <p:tgtEl>
                                          <p:spTgt spid="9"/>
                                        </p:tgtEl>
                                        <p:attrNameLst>
                                          <p:attrName>ppt_x</p:attrName>
                                          <p:attrName>ppt_y</p:attrName>
                                        </p:attrNameLst>
                                      </p:cBhvr>
                                      <p:rCtr x="0" y="-9514"/>
                                    </p:animMotion>
                                  </p:childTnLst>
                                </p:cTn>
                              </p:par>
                              <p:par>
                                <p:cTn id="10" presetID="2" presetClass="entr" presetSubtype="4" fill="hold" grpId="0" nodeType="with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 calcmode="lin" valueType="num">
                                      <p:cBhvr additive="base">
                                        <p:cTn id="12" dur="25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3" dur="250" fill="hold"/>
                                        <p:tgtEl>
                                          <p:spTgt spid="10">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anim calcmode="lin" valueType="num">
                                      <p:cBhvr additive="base">
                                        <p:cTn id="16" dur="25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7" dur="250" fill="hold"/>
                                        <p:tgtEl>
                                          <p:spTgt spid="10">
                                            <p:txEl>
                                              <p:pRg st="1" end="1"/>
                                            </p:txEl>
                                          </p:spTgt>
                                        </p:tgtEl>
                                        <p:attrNameLst>
                                          <p:attrName>ppt_y</p:attrName>
                                        </p:attrNameLst>
                                      </p:cBhvr>
                                      <p:tavLst>
                                        <p:tav tm="0">
                                          <p:val>
                                            <p:strVal val="1+#ppt_h/2"/>
                                          </p:val>
                                        </p:tav>
                                        <p:tav tm="100000">
                                          <p:val>
                                            <p:strVal val="#ppt_y"/>
                                          </p:val>
                                        </p:tav>
                                      </p:tavLst>
                                    </p:anim>
                                  </p:childTnLst>
                                </p:cTn>
                              </p:par>
                              <p:par>
                                <p:cTn id="18" presetID="55" presetClass="entr" presetSubtype="0" fill="hold" grpId="1" nodeType="with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p:cTn id="20" dur="250" fill="hold"/>
                                        <p:tgtEl>
                                          <p:spTgt spid="10">
                                            <p:txEl>
                                              <p:pRg st="0" end="0"/>
                                            </p:txEl>
                                          </p:spTgt>
                                        </p:tgtEl>
                                        <p:attrNameLst>
                                          <p:attrName>ppt_w</p:attrName>
                                        </p:attrNameLst>
                                      </p:cBhvr>
                                      <p:tavLst>
                                        <p:tav tm="0">
                                          <p:val>
                                            <p:strVal val="#ppt_w*0.70"/>
                                          </p:val>
                                        </p:tav>
                                        <p:tav tm="100000">
                                          <p:val>
                                            <p:strVal val="#ppt_w"/>
                                          </p:val>
                                        </p:tav>
                                      </p:tavLst>
                                    </p:anim>
                                    <p:anim calcmode="lin" valueType="num">
                                      <p:cBhvr>
                                        <p:cTn id="21" dur="250" fill="hold"/>
                                        <p:tgtEl>
                                          <p:spTgt spid="10">
                                            <p:txEl>
                                              <p:pRg st="0" end="0"/>
                                            </p:txEl>
                                          </p:spTgt>
                                        </p:tgtEl>
                                        <p:attrNameLst>
                                          <p:attrName>ppt_h</p:attrName>
                                        </p:attrNameLst>
                                      </p:cBhvr>
                                      <p:tavLst>
                                        <p:tav tm="0">
                                          <p:val>
                                            <p:strVal val="#ppt_h"/>
                                          </p:val>
                                        </p:tav>
                                        <p:tav tm="100000">
                                          <p:val>
                                            <p:strVal val="#ppt_h"/>
                                          </p:val>
                                        </p:tav>
                                      </p:tavLst>
                                    </p:anim>
                                    <p:animEffect transition="in" filter="fade">
                                      <p:cBhvr>
                                        <p:cTn id="22" dur="250"/>
                                        <p:tgtEl>
                                          <p:spTgt spid="10">
                                            <p:txEl>
                                              <p:pRg st="0" end="0"/>
                                            </p:txEl>
                                          </p:spTgt>
                                        </p:tgtEl>
                                      </p:cBhvr>
                                    </p:animEffect>
                                  </p:childTnLst>
                                </p:cTn>
                              </p:par>
                              <p:par>
                                <p:cTn id="23" presetID="55" presetClass="entr" presetSubtype="0" fill="hold" grpId="1" nodeType="withEffect">
                                  <p:stCondLst>
                                    <p:cond delay="0"/>
                                  </p:stCondLst>
                                  <p:childTnLst>
                                    <p:set>
                                      <p:cBhvr>
                                        <p:cTn id="24" dur="1" fill="hold">
                                          <p:stCondLst>
                                            <p:cond delay="0"/>
                                          </p:stCondLst>
                                        </p:cTn>
                                        <p:tgtEl>
                                          <p:spTgt spid="10">
                                            <p:txEl>
                                              <p:pRg st="1" end="1"/>
                                            </p:txEl>
                                          </p:spTgt>
                                        </p:tgtEl>
                                        <p:attrNameLst>
                                          <p:attrName>style.visibility</p:attrName>
                                        </p:attrNameLst>
                                      </p:cBhvr>
                                      <p:to>
                                        <p:strVal val="visible"/>
                                      </p:to>
                                    </p:set>
                                    <p:anim calcmode="lin" valueType="num">
                                      <p:cBhvr>
                                        <p:cTn id="25" dur="250" fill="hold"/>
                                        <p:tgtEl>
                                          <p:spTgt spid="10">
                                            <p:txEl>
                                              <p:pRg st="1" end="1"/>
                                            </p:txEl>
                                          </p:spTgt>
                                        </p:tgtEl>
                                        <p:attrNameLst>
                                          <p:attrName>ppt_w</p:attrName>
                                        </p:attrNameLst>
                                      </p:cBhvr>
                                      <p:tavLst>
                                        <p:tav tm="0">
                                          <p:val>
                                            <p:strVal val="#ppt_w*0.70"/>
                                          </p:val>
                                        </p:tav>
                                        <p:tav tm="100000">
                                          <p:val>
                                            <p:strVal val="#ppt_w"/>
                                          </p:val>
                                        </p:tav>
                                      </p:tavLst>
                                    </p:anim>
                                    <p:anim calcmode="lin" valueType="num">
                                      <p:cBhvr>
                                        <p:cTn id="26" dur="250" fill="hold"/>
                                        <p:tgtEl>
                                          <p:spTgt spid="10">
                                            <p:txEl>
                                              <p:pRg st="1" end="1"/>
                                            </p:txEl>
                                          </p:spTgt>
                                        </p:tgtEl>
                                        <p:attrNameLst>
                                          <p:attrName>ppt_h</p:attrName>
                                        </p:attrNameLst>
                                      </p:cBhvr>
                                      <p:tavLst>
                                        <p:tav tm="0">
                                          <p:val>
                                            <p:strVal val="#ppt_h"/>
                                          </p:val>
                                        </p:tav>
                                        <p:tav tm="100000">
                                          <p:val>
                                            <p:strVal val="#ppt_h"/>
                                          </p:val>
                                        </p:tav>
                                      </p:tavLst>
                                    </p:anim>
                                    <p:animEffect transition="in" filter="fade">
                                      <p:cBhvr>
                                        <p:cTn id="27" dur="250"/>
                                        <p:tgtEl>
                                          <p:spTgt spid="10">
                                            <p:txEl>
                                              <p:pRg st="1" end="1"/>
                                            </p:txEl>
                                          </p:spTgt>
                                        </p:tgtEl>
                                      </p:cBhvr>
                                    </p:animEffect>
                                  </p:childTnLst>
                                </p:cTn>
                              </p:par>
                              <p:par>
                                <p:cTn id="28" presetID="14" presetClass="entr" presetSubtype="1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randombar(horizontal)">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build="allAtOnce"/>
      <p:bldP spid="10" grpI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p:nvPr/>
        </p:nvSpPr>
        <p:spPr>
          <a:xfrm>
            <a:off x="4622800" y="1270"/>
            <a:ext cx="7712075" cy="685609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 name="Freeform: Shape 32"/>
          <p:cNvSpPr>
            <a:spLocks noChangeAspect="1" noAdjustHandles="1"/>
          </p:cNvSpPr>
          <p:nvPr/>
        </p:nvSpPr>
        <p:spPr bwMode="auto">
          <a:xfrm flipV="1">
            <a:off x="3308205" y="635"/>
            <a:ext cx="6178024" cy="6855884"/>
          </a:xfrm>
          <a:custGeom>
            <a:avLst/>
            <a:gdLst>
              <a:gd name="connsiteX0" fmla="*/ 0 w 6179931"/>
              <a:gd name="connsiteY0" fmla="*/ 6858000 h 6858000"/>
              <a:gd name="connsiteX1" fmla="*/ 2890289 w 6179931"/>
              <a:gd name="connsiteY1" fmla="*/ 6858000 h 6858000"/>
              <a:gd name="connsiteX2" fmla="*/ 2890290 w 6179931"/>
              <a:gd name="connsiteY2" fmla="*/ 6858000 h 6858000"/>
              <a:gd name="connsiteX3" fmla="*/ 6179931 w 6179931"/>
              <a:gd name="connsiteY3" fmla="*/ 6858000 h 6858000"/>
              <a:gd name="connsiteX4" fmla="*/ 2890290 w 6179931"/>
              <a:gd name="connsiteY4" fmla="*/ 2 h 6858000"/>
              <a:gd name="connsiteX5" fmla="*/ 2890290 w 6179931"/>
              <a:gd name="connsiteY5" fmla="*/ 0 h 6858000"/>
              <a:gd name="connsiteX6" fmla="*/ 2890289 w 6179931"/>
              <a:gd name="connsiteY6" fmla="*/ 0 h 6858000"/>
              <a:gd name="connsiteX7" fmla="*/ 0 w 6179931"/>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9931" h="6858000">
                <a:moveTo>
                  <a:pt x="0" y="6858000"/>
                </a:moveTo>
                <a:lnTo>
                  <a:pt x="2890289" y="6858000"/>
                </a:lnTo>
                <a:lnTo>
                  <a:pt x="2890290" y="6858000"/>
                </a:lnTo>
                <a:lnTo>
                  <a:pt x="6179931" y="6858000"/>
                </a:lnTo>
                <a:lnTo>
                  <a:pt x="2890290" y="2"/>
                </a:lnTo>
                <a:lnTo>
                  <a:pt x="2890290" y="0"/>
                </a:lnTo>
                <a:lnTo>
                  <a:pt x="2890289" y="0"/>
                </a:lnTo>
                <a:lnTo>
                  <a:pt x="0" y="0"/>
                </a:lnTo>
                <a:close/>
              </a:path>
            </a:pathLst>
          </a:custGeom>
          <a:solidFill>
            <a:schemeClr val="bg1"/>
          </a:solidFill>
          <a:ln w="25400" cap="flat">
            <a:solidFill>
              <a:schemeClr val="tx1">
                <a:alpha val="0"/>
              </a:schemeClr>
            </a:solidFill>
            <a:prstDash val="solid"/>
            <a:miter lim="800000"/>
            <a:headEnd type="none" w="med" len="med"/>
            <a:tailEnd type="none" w="med" len="med"/>
          </a:ln>
          <a:effectLst/>
        </p:spPr>
        <p:txBody>
          <a:bodyPr anchor="ctr"/>
          <a:lstStyle/>
          <a:p>
            <a:pPr algn="ctr"/>
            <a:endParaRPr sz="2400"/>
          </a:p>
        </p:txBody>
      </p:sp>
      <p:grpSp>
        <p:nvGrpSpPr>
          <p:cNvPr id="36" name="组合 35"/>
          <p:cNvGrpSpPr/>
          <p:nvPr/>
        </p:nvGrpSpPr>
        <p:grpSpPr>
          <a:xfrm>
            <a:off x="7208316" y="1806222"/>
            <a:ext cx="1452415" cy="914118"/>
            <a:chOff x="4696854" y="1885950"/>
            <a:chExt cx="1580622" cy="685800"/>
          </a:xfrm>
        </p:grpSpPr>
        <p:sp>
          <p:nvSpPr>
            <p:cNvPr id="6" name="Parallelogram 5"/>
            <p:cNvSpPr/>
            <p:nvPr/>
          </p:nvSpPr>
          <p:spPr>
            <a:xfrm>
              <a:off x="4696854" y="1885950"/>
              <a:ext cx="1580622" cy="6858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7" name="Freeform: Shape 6"/>
            <p:cNvSpPr/>
            <p:nvPr/>
          </p:nvSpPr>
          <p:spPr bwMode="auto">
            <a:xfrm>
              <a:off x="5312738" y="2083115"/>
              <a:ext cx="348853" cy="34825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anchor="ctr"/>
            <a:lstStyle/>
            <a:p>
              <a:pPr algn="ctr"/>
              <a:endParaRPr sz="2400"/>
            </a:p>
          </p:txBody>
        </p:sp>
      </p:grpSp>
      <p:grpSp>
        <p:nvGrpSpPr>
          <p:cNvPr id="2" name="组合 1"/>
          <p:cNvGrpSpPr/>
          <p:nvPr/>
        </p:nvGrpSpPr>
        <p:grpSpPr>
          <a:xfrm>
            <a:off x="7927458" y="263218"/>
            <a:ext cx="1452415" cy="914118"/>
            <a:chOff x="5153961" y="982736"/>
            <a:chExt cx="1580622" cy="685800"/>
          </a:xfrm>
        </p:grpSpPr>
        <p:sp>
          <p:nvSpPr>
            <p:cNvPr id="8" name="Parallelogram 8"/>
            <p:cNvSpPr/>
            <p:nvPr/>
          </p:nvSpPr>
          <p:spPr>
            <a:xfrm>
              <a:off x="5153961" y="982736"/>
              <a:ext cx="1580622" cy="685800"/>
            </a:xfrm>
            <a:prstGeom prst="parallelogram">
              <a:avLst>
                <a:gd name="adj" fmla="val 524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nvGrpSpPr>
            <p:cNvPr id="9" name="Group 9"/>
            <p:cNvGrpSpPr/>
            <p:nvPr/>
          </p:nvGrpSpPr>
          <p:grpSpPr>
            <a:xfrm>
              <a:off x="5769845" y="1162223"/>
              <a:ext cx="348853" cy="326827"/>
              <a:chOff x="5368132" y="3540125"/>
              <a:chExt cx="465138" cy="435769"/>
            </a:xfrm>
            <a:solidFill>
              <a:schemeClr val="bg1"/>
            </a:solidFill>
          </p:grpSpPr>
          <p:sp>
            <p:nvSpPr>
              <p:cNvPr id="27" name="Freeform: Shape 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anchor="ctr"/>
              <a:lstStyle/>
              <a:p>
                <a:pPr algn="ctr"/>
                <a:endParaRPr sz="2400"/>
              </a:p>
            </p:txBody>
          </p:sp>
          <p:sp>
            <p:nvSpPr>
              <p:cNvPr id="28" name="Freeform: Shape 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anchor="ctr"/>
              <a:lstStyle/>
              <a:p>
                <a:pPr algn="ctr"/>
                <a:endParaRPr sz="2400"/>
              </a:p>
            </p:txBody>
          </p:sp>
        </p:grpSp>
      </p:grpSp>
      <p:grpSp>
        <p:nvGrpSpPr>
          <p:cNvPr id="34" name="组合 33"/>
          <p:cNvGrpSpPr/>
          <p:nvPr/>
        </p:nvGrpSpPr>
        <p:grpSpPr>
          <a:xfrm>
            <a:off x="5545237" y="5266880"/>
            <a:ext cx="1452415" cy="914118"/>
            <a:chOff x="3782638" y="3692378"/>
            <a:chExt cx="1580622" cy="685800"/>
          </a:xfrm>
        </p:grpSpPr>
        <p:sp>
          <p:nvSpPr>
            <p:cNvPr id="10" name="Parallelogram 13"/>
            <p:cNvSpPr/>
            <p:nvPr/>
          </p:nvSpPr>
          <p:spPr>
            <a:xfrm>
              <a:off x="3782638" y="3692378"/>
              <a:ext cx="1580622" cy="685800"/>
            </a:xfrm>
            <a:prstGeom prst="parallelogram">
              <a:avLst>
                <a:gd name="adj" fmla="val 5241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nvGrpSpPr>
            <p:cNvPr id="11" name="Group 14"/>
            <p:cNvGrpSpPr/>
            <p:nvPr/>
          </p:nvGrpSpPr>
          <p:grpSpPr>
            <a:xfrm>
              <a:off x="4453291" y="3860851"/>
              <a:ext cx="239316" cy="348854"/>
              <a:chOff x="3582988" y="3510757"/>
              <a:chExt cx="319088" cy="465138"/>
            </a:xfrm>
            <a:solidFill>
              <a:schemeClr val="bg1"/>
            </a:solidFill>
          </p:grpSpPr>
          <p:sp>
            <p:nvSpPr>
              <p:cNvPr id="25" name="Freeform: Shape 15"/>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anchor="ctr"/>
              <a:lstStyle/>
              <a:p>
                <a:pPr algn="ctr"/>
                <a:endParaRPr sz="2400"/>
              </a:p>
            </p:txBody>
          </p:sp>
          <p:sp>
            <p:nvSpPr>
              <p:cNvPr id="26" name="Freeform: Shape 16"/>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anchor="ctr"/>
              <a:lstStyle/>
              <a:p>
                <a:pPr algn="ctr"/>
                <a:endParaRPr sz="2400"/>
              </a:p>
            </p:txBody>
          </p:sp>
        </p:grpSp>
      </p:grpSp>
      <p:grpSp>
        <p:nvGrpSpPr>
          <p:cNvPr id="35" name="组合 34"/>
          <p:cNvGrpSpPr/>
          <p:nvPr/>
        </p:nvGrpSpPr>
        <p:grpSpPr>
          <a:xfrm>
            <a:off x="6526001" y="3250801"/>
            <a:ext cx="1452415" cy="914118"/>
            <a:chOff x="4239746" y="2789164"/>
            <a:chExt cx="1580622" cy="685800"/>
          </a:xfrm>
        </p:grpSpPr>
        <p:sp>
          <p:nvSpPr>
            <p:cNvPr id="12" name="Parallelogram 18"/>
            <p:cNvSpPr/>
            <p:nvPr/>
          </p:nvSpPr>
          <p:spPr>
            <a:xfrm>
              <a:off x="4239746" y="2789164"/>
              <a:ext cx="1580622" cy="685800"/>
            </a:xfrm>
            <a:prstGeom prst="parallelogram">
              <a:avLst>
                <a:gd name="adj" fmla="val 524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nvGrpSpPr>
            <p:cNvPr id="13" name="Group 19"/>
            <p:cNvGrpSpPr/>
            <p:nvPr/>
          </p:nvGrpSpPr>
          <p:grpSpPr>
            <a:xfrm>
              <a:off x="4855630" y="2985319"/>
              <a:ext cx="348853" cy="293489"/>
              <a:chOff x="5368132" y="2625725"/>
              <a:chExt cx="465138" cy="391319"/>
            </a:xfrm>
            <a:solidFill>
              <a:schemeClr val="bg1"/>
            </a:solidFill>
          </p:grpSpPr>
          <p:sp>
            <p:nvSpPr>
              <p:cNvPr id="22" name="Freeform: Shape 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anchor="ctr"/>
              <a:lstStyle/>
              <a:p>
                <a:pPr algn="ctr"/>
                <a:endParaRPr sz="2400"/>
              </a:p>
            </p:txBody>
          </p:sp>
          <p:sp>
            <p:nvSpPr>
              <p:cNvPr id="23" name="Freeform: Shape 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anchor="ctr"/>
              <a:lstStyle/>
              <a:p>
                <a:pPr algn="ctr"/>
                <a:endParaRPr sz="2400"/>
              </a:p>
            </p:txBody>
          </p:sp>
          <p:sp>
            <p:nvSpPr>
              <p:cNvPr id="24" name="Freeform: Shape 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anchor="ctr"/>
              <a:lstStyle/>
              <a:p>
                <a:pPr algn="ctr"/>
                <a:endParaRPr sz="2400"/>
              </a:p>
            </p:txBody>
          </p:sp>
        </p:grpSp>
      </p:grpSp>
      <p:grpSp>
        <p:nvGrpSpPr>
          <p:cNvPr id="29" name="组合 28"/>
          <p:cNvGrpSpPr/>
          <p:nvPr/>
        </p:nvGrpSpPr>
        <p:grpSpPr>
          <a:xfrm>
            <a:off x="8975431" y="2661152"/>
            <a:ext cx="1871630" cy="1871630"/>
            <a:chOff x="1412649" y="1923678"/>
            <a:chExt cx="1404156" cy="1404156"/>
          </a:xfrm>
        </p:grpSpPr>
        <p:sp>
          <p:nvSpPr>
            <p:cNvPr id="30" name="Rectangle 5"/>
            <p:cNvSpPr/>
            <p:nvPr/>
          </p:nvSpPr>
          <p:spPr bwMode="auto">
            <a:xfrm>
              <a:off x="1412649" y="1923678"/>
              <a:ext cx="1404156" cy="1404156"/>
            </a:xfrm>
            <a:prstGeom prst="rect">
              <a:avLst/>
            </a:prstGeom>
            <a:solidFill>
              <a:schemeClr val="bg1"/>
            </a:solidFill>
            <a:ln w="57150">
              <a:solidFill>
                <a:schemeClr val="tx2">
                  <a:alpha val="19000"/>
                </a:schemeClr>
              </a:solidFill>
              <a:miter lim="800000"/>
            </a:ln>
          </p:spPr>
          <p:txBody>
            <a:bodyPr anchor="ctr"/>
            <a:lstStyle/>
            <a:p>
              <a:pPr algn="ctr"/>
              <a:endParaRPr sz="2800" b="1">
                <a:latin typeface="+mn-ea"/>
              </a:endParaRPr>
            </a:p>
          </p:txBody>
        </p:sp>
        <p:sp>
          <p:nvSpPr>
            <p:cNvPr id="32" name="TextBox 3"/>
            <p:cNvSpPr txBox="1"/>
            <p:nvPr/>
          </p:nvSpPr>
          <p:spPr>
            <a:xfrm>
              <a:off x="1691935" y="2394924"/>
              <a:ext cx="845585" cy="461665"/>
            </a:xfrm>
            <a:prstGeom prst="rect">
              <a:avLst/>
            </a:prstGeom>
            <a:noFill/>
          </p:spPr>
          <p:txBody>
            <a:bodyPr wrap="square" lIns="0" tIns="0" rIns="0" bIns="0">
              <a:normAutofit fontScale="92500" lnSpcReduction="10000"/>
            </a:bodyPr>
            <a:lstStyle/>
            <a:p>
              <a:pPr algn="dist"/>
              <a:r>
                <a:rPr lang="zh-CN" altLang="en-US" sz="4400" b="1" dirty="0">
                  <a:solidFill>
                    <a:schemeClr val="tx1">
                      <a:lumMod val="85000"/>
                      <a:lumOff val="15000"/>
                    </a:schemeClr>
                  </a:solidFill>
                  <a:latin typeface="+mn-ea"/>
                </a:rPr>
                <a:t>目录</a:t>
              </a:r>
              <a:endParaRPr lang="zh-CN" altLang="en-US" sz="4400" b="1" dirty="0">
                <a:solidFill>
                  <a:schemeClr val="tx1">
                    <a:lumMod val="85000"/>
                    <a:lumOff val="15000"/>
                  </a:schemeClr>
                </a:solidFill>
                <a:latin typeface="+mn-ea"/>
              </a:endParaRPr>
            </a:p>
          </p:txBody>
        </p:sp>
      </p:grpSp>
      <p:grpSp>
        <p:nvGrpSpPr>
          <p:cNvPr id="37" name="组合 36"/>
          <p:cNvGrpSpPr/>
          <p:nvPr/>
        </p:nvGrpSpPr>
        <p:grpSpPr>
          <a:xfrm rot="0">
            <a:off x="201930" y="1311275"/>
            <a:ext cx="5507990" cy="699770"/>
            <a:chOff x="862619" y="1302609"/>
            <a:chExt cx="4132488" cy="524845"/>
          </a:xfrm>
        </p:grpSpPr>
        <p:sp>
          <p:nvSpPr>
            <p:cNvPr id="14" name="Arrow: Pentagon 23"/>
            <p:cNvSpPr/>
            <p:nvPr/>
          </p:nvSpPr>
          <p:spPr>
            <a:xfrm>
              <a:off x="862619" y="1436824"/>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77500" lnSpcReduction="20000"/>
            </a:bodyPr>
            <a:lstStyle/>
            <a:p>
              <a:pPr algn="ctr"/>
              <a:r>
                <a:rPr lang="en-US" sz="2665" b="1"/>
                <a:t>01</a:t>
              </a:r>
              <a:endParaRPr lang="en-US" sz="2665" b="1"/>
            </a:p>
          </p:txBody>
        </p:sp>
        <p:sp>
          <p:nvSpPr>
            <p:cNvPr id="15" name="Rectangle 24"/>
            <p:cNvSpPr/>
            <p:nvPr/>
          </p:nvSpPr>
          <p:spPr>
            <a:xfrm>
              <a:off x="1357995" y="1302609"/>
              <a:ext cx="3637112" cy="524845"/>
            </a:xfrm>
            <a:prstGeom prst="rect">
              <a:avLst/>
            </a:prstGeom>
          </p:spPr>
          <p:txBody>
            <a:bodyPr wrap="none" anchor="ctr">
              <a:normAutofit/>
            </a:bodyPr>
            <a:lstStyle/>
            <a:p>
              <a:r>
                <a:rPr lang="en-US" altLang="zh-CN" sz="2000" b="1" dirty="0">
                  <a:solidFill>
                    <a:schemeClr val="tx1">
                      <a:lumMod val="75000"/>
                      <a:lumOff val="25000"/>
                    </a:schemeClr>
                  </a:solidFill>
                </a:rPr>
                <a:t>2019</a:t>
              </a:r>
              <a:r>
                <a:rPr lang="zh-CN" altLang="en-US" sz="2000" b="1" dirty="0">
                  <a:solidFill>
                    <a:schemeClr val="tx1">
                      <a:lumMod val="75000"/>
                      <a:lumOff val="25000"/>
                    </a:schemeClr>
                  </a:solidFill>
                  <a:ea typeface="宋体" panose="02010600030101010101" pitchFamily="2" charset="-122"/>
                </a:rPr>
                <a:t>年小型微利企业普惠性企业所得税减免政策</a:t>
              </a:r>
              <a:endParaRPr lang="zh-CN" altLang="en-US" sz="2000" b="1" dirty="0">
                <a:solidFill>
                  <a:schemeClr val="tx1">
                    <a:lumMod val="75000"/>
                    <a:lumOff val="25000"/>
                  </a:schemeClr>
                </a:solidFill>
                <a:ea typeface="宋体" panose="02010600030101010101" pitchFamily="2" charset="-122"/>
              </a:endParaRPr>
            </a:p>
          </p:txBody>
        </p:sp>
      </p:grpSp>
      <p:grpSp>
        <p:nvGrpSpPr>
          <p:cNvPr id="45" name="组合 44"/>
          <p:cNvGrpSpPr/>
          <p:nvPr/>
        </p:nvGrpSpPr>
        <p:grpSpPr>
          <a:xfrm rot="0">
            <a:off x="220345" y="1889760"/>
            <a:ext cx="5507990" cy="699770"/>
            <a:chOff x="862619" y="1302609"/>
            <a:chExt cx="4132488" cy="524845"/>
          </a:xfrm>
        </p:grpSpPr>
        <p:sp>
          <p:nvSpPr>
            <p:cNvPr id="47" name="Arrow: Pentagon 23"/>
            <p:cNvSpPr/>
            <p:nvPr/>
          </p:nvSpPr>
          <p:spPr>
            <a:xfrm>
              <a:off x="862619" y="1436824"/>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77500" lnSpcReduction="20000"/>
            </a:bodyPr>
            <a:lstStyle/>
            <a:p>
              <a:pPr algn="ctr"/>
              <a:r>
                <a:rPr lang="en-US" sz="2665" b="1" dirty="0" smtClean="0"/>
                <a:t>02</a:t>
              </a:r>
              <a:endParaRPr lang="en-US" sz="2665" b="1" dirty="0"/>
            </a:p>
          </p:txBody>
        </p:sp>
        <p:sp>
          <p:nvSpPr>
            <p:cNvPr id="48" name="Rectangle 24"/>
            <p:cNvSpPr/>
            <p:nvPr/>
          </p:nvSpPr>
          <p:spPr>
            <a:xfrm>
              <a:off x="1357995" y="1302609"/>
              <a:ext cx="3637112" cy="524845"/>
            </a:xfrm>
            <a:prstGeom prst="rect">
              <a:avLst/>
            </a:prstGeom>
          </p:spPr>
          <p:txBody>
            <a:bodyPr wrap="none" anchor="ctr">
              <a:normAutofit/>
            </a:bodyPr>
            <a:lstStyle/>
            <a:p>
              <a:r>
                <a:rPr lang="zh-CN" altLang="en-US" sz="2000" b="1" dirty="0">
                  <a:solidFill>
                    <a:schemeClr val="tx1">
                      <a:lumMod val="75000"/>
                      <a:lumOff val="25000"/>
                    </a:schemeClr>
                  </a:solidFill>
                  <a:ea typeface="宋体" panose="02010600030101010101" pitchFamily="2" charset="-122"/>
                </a:rPr>
                <a:t>技术先进型服务企业（服务贸易类）减按</a:t>
              </a:r>
              <a:r>
                <a:rPr lang="en-US" altLang="zh-CN" sz="2000" b="1" dirty="0">
                  <a:solidFill>
                    <a:schemeClr val="tx1">
                      <a:lumMod val="75000"/>
                      <a:lumOff val="25000"/>
                    </a:schemeClr>
                  </a:solidFill>
                  <a:ea typeface="宋体" panose="02010600030101010101" pitchFamily="2" charset="-122"/>
                </a:rPr>
                <a:t>15%</a:t>
              </a:r>
              <a:r>
                <a:rPr lang="zh-CN" altLang="en-US" sz="2000" b="1" dirty="0">
                  <a:solidFill>
                    <a:schemeClr val="tx1">
                      <a:lumMod val="75000"/>
                      <a:lumOff val="25000"/>
                    </a:schemeClr>
                  </a:solidFill>
                  <a:ea typeface="宋体" panose="02010600030101010101" pitchFamily="2" charset="-122"/>
                </a:rPr>
                <a:t>税率优惠</a:t>
              </a:r>
              <a:endParaRPr lang="zh-CN" altLang="en-US" sz="2000" b="1" dirty="0">
                <a:solidFill>
                  <a:schemeClr val="tx1">
                    <a:lumMod val="75000"/>
                    <a:lumOff val="25000"/>
                  </a:schemeClr>
                </a:solidFill>
                <a:ea typeface="宋体" panose="02010600030101010101" pitchFamily="2" charset="-122"/>
              </a:endParaRPr>
            </a:p>
          </p:txBody>
        </p:sp>
      </p:grpSp>
      <p:grpSp>
        <p:nvGrpSpPr>
          <p:cNvPr id="50" name="组合 49"/>
          <p:cNvGrpSpPr/>
          <p:nvPr/>
        </p:nvGrpSpPr>
        <p:grpSpPr>
          <a:xfrm rot="0">
            <a:off x="201930" y="2429510"/>
            <a:ext cx="5507990" cy="699770"/>
            <a:chOff x="862619" y="1302609"/>
            <a:chExt cx="4132488" cy="524845"/>
          </a:xfrm>
        </p:grpSpPr>
        <p:sp>
          <p:nvSpPr>
            <p:cNvPr id="52" name="Arrow: Pentagon 23"/>
            <p:cNvSpPr/>
            <p:nvPr/>
          </p:nvSpPr>
          <p:spPr>
            <a:xfrm>
              <a:off x="862619" y="1436824"/>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77500" lnSpcReduction="20000"/>
            </a:bodyPr>
            <a:lstStyle/>
            <a:p>
              <a:pPr algn="ctr"/>
              <a:r>
                <a:rPr lang="en-US" sz="2665" b="1" dirty="0" smtClean="0"/>
                <a:t>03</a:t>
              </a:r>
              <a:endParaRPr lang="en-US" sz="2665" b="1" dirty="0"/>
            </a:p>
          </p:txBody>
        </p:sp>
        <p:sp>
          <p:nvSpPr>
            <p:cNvPr id="53" name="Rectangle 24"/>
            <p:cNvSpPr/>
            <p:nvPr/>
          </p:nvSpPr>
          <p:spPr>
            <a:xfrm>
              <a:off x="1357995" y="1302609"/>
              <a:ext cx="3637112" cy="524845"/>
            </a:xfrm>
            <a:prstGeom prst="rect">
              <a:avLst/>
            </a:prstGeom>
          </p:spPr>
          <p:txBody>
            <a:bodyPr wrap="none" anchor="ctr">
              <a:normAutofit/>
            </a:bodyPr>
            <a:lstStyle/>
            <a:p>
              <a:r>
                <a:rPr lang="zh-CN" altLang="en-US" sz="2000" b="1" dirty="0">
                  <a:solidFill>
                    <a:schemeClr val="tx1">
                      <a:lumMod val="75000"/>
                      <a:lumOff val="25000"/>
                    </a:schemeClr>
                  </a:solidFill>
                  <a:ea typeface="宋体" panose="02010600030101010101" pitchFamily="2" charset="-122"/>
                </a:rPr>
                <a:t>企业职工教育经费税前扣除比例提高</a:t>
              </a:r>
              <a:endParaRPr lang="zh-CN" altLang="en-US" sz="2000" b="1" dirty="0">
                <a:solidFill>
                  <a:schemeClr val="tx1">
                    <a:lumMod val="75000"/>
                    <a:lumOff val="25000"/>
                  </a:schemeClr>
                </a:solidFill>
                <a:ea typeface="宋体" panose="02010600030101010101" pitchFamily="2" charset="-122"/>
              </a:endParaRPr>
            </a:p>
          </p:txBody>
        </p:sp>
      </p:grpSp>
      <p:grpSp>
        <p:nvGrpSpPr>
          <p:cNvPr id="55" name="组合 54"/>
          <p:cNvGrpSpPr/>
          <p:nvPr/>
        </p:nvGrpSpPr>
        <p:grpSpPr>
          <a:xfrm rot="0">
            <a:off x="207010" y="2969260"/>
            <a:ext cx="5507990" cy="699770"/>
            <a:chOff x="862619" y="1302609"/>
            <a:chExt cx="4132488" cy="524845"/>
          </a:xfrm>
        </p:grpSpPr>
        <p:sp>
          <p:nvSpPr>
            <p:cNvPr id="57" name="Arrow: Pentagon 23"/>
            <p:cNvSpPr/>
            <p:nvPr/>
          </p:nvSpPr>
          <p:spPr>
            <a:xfrm>
              <a:off x="862619" y="1436824"/>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77500" lnSpcReduction="20000"/>
            </a:bodyPr>
            <a:lstStyle/>
            <a:p>
              <a:pPr algn="ctr"/>
              <a:r>
                <a:rPr lang="en-US" sz="2665" b="1" dirty="0" smtClean="0"/>
                <a:t>04</a:t>
              </a:r>
              <a:endParaRPr lang="en-US" sz="2665" b="1" dirty="0"/>
            </a:p>
          </p:txBody>
        </p:sp>
        <p:sp>
          <p:nvSpPr>
            <p:cNvPr id="58" name="Rectangle 24"/>
            <p:cNvSpPr/>
            <p:nvPr/>
          </p:nvSpPr>
          <p:spPr>
            <a:xfrm>
              <a:off x="1357995" y="1302609"/>
              <a:ext cx="3637112" cy="524845"/>
            </a:xfrm>
            <a:prstGeom prst="rect">
              <a:avLst/>
            </a:prstGeom>
          </p:spPr>
          <p:txBody>
            <a:bodyPr wrap="none" anchor="ctr">
              <a:normAutofit/>
            </a:bodyPr>
            <a:lstStyle/>
            <a:p>
              <a:r>
                <a:rPr lang="zh-CN" altLang="en-US" sz="2000" b="1" dirty="0">
                  <a:solidFill>
                    <a:schemeClr val="tx1">
                      <a:lumMod val="75000"/>
                      <a:lumOff val="25000"/>
                    </a:schemeClr>
                  </a:solidFill>
                </a:rPr>
                <a:t>设备 器具扣除有关企业所得税政策</a:t>
              </a:r>
              <a:endParaRPr lang="zh-CN" altLang="en-US" sz="2000" b="1" dirty="0">
                <a:solidFill>
                  <a:schemeClr val="tx1">
                    <a:lumMod val="75000"/>
                    <a:lumOff val="25000"/>
                  </a:schemeClr>
                </a:solidFill>
              </a:endParaRPr>
            </a:p>
          </p:txBody>
        </p:sp>
      </p:grpSp>
      <p:grpSp>
        <p:nvGrpSpPr>
          <p:cNvPr id="16" name="组合 15"/>
          <p:cNvGrpSpPr/>
          <p:nvPr/>
        </p:nvGrpSpPr>
        <p:grpSpPr>
          <a:xfrm rot="0">
            <a:off x="195580" y="3545205"/>
            <a:ext cx="5507990" cy="699770"/>
            <a:chOff x="862619" y="1302609"/>
            <a:chExt cx="4132488" cy="524845"/>
          </a:xfrm>
        </p:grpSpPr>
        <p:sp>
          <p:nvSpPr>
            <p:cNvPr id="17" name="Arrow: Pentagon 23"/>
            <p:cNvSpPr/>
            <p:nvPr/>
          </p:nvSpPr>
          <p:spPr>
            <a:xfrm>
              <a:off x="862619" y="1436824"/>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t>05</a:t>
              </a:r>
              <a:endParaRPr lang="en-US" sz="2665" b="1"/>
            </a:p>
          </p:txBody>
        </p:sp>
        <p:sp>
          <p:nvSpPr>
            <p:cNvPr id="18" name="Rectangle 24"/>
            <p:cNvSpPr/>
            <p:nvPr/>
          </p:nvSpPr>
          <p:spPr>
            <a:xfrm>
              <a:off x="1357995" y="1302609"/>
              <a:ext cx="3637112" cy="524845"/>
            </a:xfrm>
            <a:prstGeom prst="rect">
              <a:avLst/>
            </a:prstGeom>
          </p:spPr>
          <p:txBody>
            <a:bodyPr wrap="none" anchor="ctr">
              <a:normAutofit/>
            </a:bodyPr>
            <a:p>
              <a:r>
                <a:rPr lang="zh-CN" sz="2000" b="1" dirty="0">
                  <a:solidFill>
                    <a:schemeClr val="tx1">
                      <a:lumMod val="75000"/>
                      <a:lumOff val="25000"/>
                    </a:schemeClr>
                  </a:solidFill>
                  <a:ea typeface="宋体" panose="02010600030101010101" pitchFamily="2" charset="-122"/>
                </a:rPr>
                <a:t>企业委托境外研究开发费用按照规定税前加计扣除</a:t>
              </a:r>
              <a:endParaRPr lang="zh-CN" sz="2000" b="1" dirty="0">
                <a:solidFill>
                  <a:schemeClr val="tx1">
                    <a:lumMod val="75000"/>
                    <a:lumOff val="25000"/>
                  </a:schemeClr>
                </a:solidFill>
                <a:ea typeface="宋体" panose="02010600030101010101" pitchFamily="2" charset="-122"/>
              </a:endParaRPr>
            </a:p>
          </p:txBody>
        </p:sp>
      </p:grpSp>
      <p:grpSp>
        <p:nvGrpSpPr>
          <p:cNvPr id="19" name="组合 18"/>
          <p:cNvGrpSpPr/>
          <p:nvPr/>
        </p:nvGrpSpPr>
        <p:grpSpPr>
          <a:xfrm rot="0">
            <a:off x="196215" y="4097020"/>
            <a:ext cx="5507990" cy="699770"/>
            <a:chOff x="862619" y="1302609"/>
            <a:chExt cx="4132488" cy="524845"/>
          </a:xfrm>
        </p:grpSpPr>
        <p:sp>
          <p:nvSpPr>
            <p:cNvPr id="20" name="Arrow: Pentagon 23"/>
            <p:cNvSpPr/>
            <p:nvPr/>
          </p:nvSpPr>
          <p:spPr>
            <a:xfrm>
              <a:off x="862619" y="1436824"/>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dirty="0" smtClean="0"/>
                <a:t>06</a:t>
              </a:r>
              <a:endParaRPr lang="en-US" sz="2665" b="1" dirty="0"/>
            </a:p>
          </p:txBody>
        </p:sp>
        <p:sp>
          <p:nvSpPr>
            <p:cNvPr id="21" name="Rectangle 24"/>
            <p:cNvSpPr/>
            <p:nvPr/>
          </p:nvSpPr>
          <p:spPr>
            <a:xfrm>
              <a:off x="1357995" y="1302609"/>
              <a:ext cx="3637112" cy="524845"/>
            </a:xfrm>
            <a:prstGeom prst="rect">
              <a:avLst/>
            </a:prstGeom>
          </p:spPr>
          <p:txBody>
            <a:bodyPr wrap="none" anchor="ctr">
              <a:normAutofit/>
            </a:bodyPr>
            <a:p>
              <a:r>
                <a:rPr lang="zh-CN" altLang="en-US" sz="2000" b="1" dirty="0">
                  <a:solidFill>
                    <a:schemeClr val="tx1">
                      <a:lumMod val="75000"/>
                      <a:lumOff val="25000"/>
                    </a:schemeClr>
                  </a:solidFill>
                </a:rPr>
                <a:t>高新技术企业、科技型中小企业延长亏损结转弥补期限</a:t>
              </a:r>
              <a:endParaRPr lang="zh-CN" altLang="en-US" sz="2000" b="1" dirty="0">
                <a:solidFill>
                  <a:schemeClr val="tx1">
                    <a:lumMod val="75000"/>
                    <a:lumOff val="25000"/>
                  </a:schemeClr>
                </a:solidFill>
              </a:endParaRPr>
            </a:p>
          </p:txBody>
        </p:sp>
      </p:grpSp>
      <p:grpSp>
        <p:nvGrpSpPr>
          <p:cNvPr id="38" name="组合 37"/>
          <p:cNvGrpSpPr/>
          <p:nvPr/>
        </p:nvGrpSpPr>
        <p:grpSpPr>
          <a:xfrm rot="0">
            <a:off x="195580" y="4663440"/>
            <a:ext cx="5507990" cy="699770"/>
            <a:chOff x="862619" y="1302609"/>
            <a:chExt cx="4132488" cy="524845"/>
          </a:xfrm>
        </p:grpSpPr>
        <p:sp>
          <p:nvSpPr>
            <p:cNvPr id="39" name="Arrow: Pentagon 23"/>
            <p:cNvSpPr/>
            <p:nvPr/>
          </p:nvSpPr>
          <p:spPr>
            <a:xfrm>
              <a:off x="862619" y="1436824"/>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dirty="0" smtClean="0"/>
                <a:t>07</a:t>
              </a:r>
              <a:endParaRPr lang="en-US" sz="2665" b="1" dirty="0"/>
            </a:p>
          </p:txBody>
        </p:sp>
        <p:sp>
          <p:nvSpPr>
            <p:cNvPr id="40" name="Rectangle 24"/>
            <p:cNvSpPr/>
            <p:nvPr/>
          </p:nvSpPr>
          <p:spPr>
            <a:xfrm>
              <a:off x="1357995" y="1302609"/>
              <a:ext cx="3637112" cy="524845"/>
            </a:xfrm>
            <a:prstGeom prst="rect">
              <a:avLst/>
            </a:prstGeom>
          </p:spPr>
          <p:txBody>
            <a:bodyPr wrap="none" anchor="ctr">
              <a:normAutofit/>
            </a:bodyPr>
            <a:p>
              <a:r>
                <a:rPr lang="en-US" altLang="zh-CN" sz="2000" b="1" dirty="0">
                  <a:solidFill>
                    <a:schemeClr val="tx1">
                      <a:lumMod val="75000"/>
                      <a:lumOff val="25000"/>
                    </a:schemeClr>
                  </a:solidFill>
                </a:rPr>
                <a:t>2018</a:t>
              </a:r>
              <a:r>
                <a:rPr lang="zh-CN" altLang="en-US" sz="2000" b="1" dirty="0">
                  <a:solidFill>
                    <a:schemeClr val="tx1">
                      <a:lumMod val="75000"/>
                      <a:lumOff val="25000"/>
                    </a:schemeClr>
                  </a:solidFill>
                  <a:ea typeface="宋体" panose="02010600030101010101" pitchFamily="2" charset="-122"/>
                </a:rPr>
                <a:t>年进一步扩大小型微利企业所得税优惠政策范围</a:t>
              </a:r>
              <a:endParaRPr lang="zh-CN" altLang="en-US" sz="2000" b="1" dirty="0">
                <a:solidFill>
                  <a:schemeClr val="tx1">
                    <a:lumMod val="75000"/>
                    <a:lumOff val="25000"/>
                  </a:schemeClr>
                </a:solidFill>
                <a:ea typeface="宋体" panose="02010600030101010101" pitchFamily="2" charset="-122"/>
              </a:endParaRPr>
            </a:p>
          </p:txBody>
        </p:sp>
      </p:grpSp>
      <p:grpSp>
        <p:nvGrpSpPr>
          <p:cNvPr id="41" name="组合 40"/>
          <p:cNvGrpSpPr/>
          <p:nvPr/>
        </p:nvGrpSpPr>
        <p:grpSpPr>
          <a:xfrm rot="0">
            <a:off x="200660" y="5256530"/>
            <a:ext cx="5507990" cy="699770"/>
            <a:chOff x="862619" y="1302609"/>
            <a:chExt cx="4132488" cy="524845"/>
          </a:xfrm>
        </p:grpSpPr>
        <p:sp>
          <p:nvSpPr>
            <p:cNvPr id="42" name="Arrow: Pentagon 23"/>
            <p:cNvSpPr/>
            <p:nvPr/>
          </p:nvSpPr>
          <p:spPr>
            <a:xfrm>
              <a:off x="862619" y="1436824"/>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dirty="0" smtClean="0"/>
                <a:t>08</a:t>
              </a:r>
              <a:endParaRPr lang="en-US" sz="2665" b="1" dirty="0"/>
            </a:p>
          </p:txBody>
        </p:sp>
        <p:sp>
          <p:nvSpPr>
            <p:cNvPr id="59" name="Rectangle 24"/>
            <p:cNvSpPr/>
            <p:nvPr/>
          </p:nvSpPr>
          <p:spPr>
            <a:xfrm>
              <a:off x="1357995" y="1302609"/>
              <a:ext cx="3637112" cy="524845"/>
            </a:xfrm>
            <a:prstGeom prst="rect">
              <a:avLst/>
            </a:prstGeom>
          </p:spPr>
          <p:txBody>
            <a:bodyPr wrap="none" anchor="ctr">
              <a:normAutofit/>
            </a:bodyPr>
            <a:p>
              <a:r>
                <a:rPr lang="zh-CN" altLang="en-US" sz="2000" b="1" dirty="0">
                  <a:solidFill>
                    <a:schemeClr val="tx1">
                      <a:lumMod val="75000"/>
                      <a:lumOff val="25000"/>
                    </a:schemeClr>
                  </a:solidFill>
                </a:rPr>
                <a:t>研发费用加计扣除比例提高</a:t>
              </a:r>
              <a:endParaRPr lang="zh-CN" altLang="en-US" sz="2000" b="1" dirty="0">
                <a:solidFill>
                  <a:schemeClr val="tx1">
                    <a:lumMod val="75000"/>
                    <a:lumOff val="25000"/>
                  </a:schemeClr>
                </a:solidFill>
              </a:endParaRPr>
            </a:p>
          </p:txBody>
        </p:sp>
      </p:grpSp>
      <p:sp>
        <p:nvSpPr>
          <p:cNvPr id="61" name="文本框 60"/>
          <p:cNvSpPr txBox="1"/>
          <p:nvPr userDrawn="1"/>
        </p:nvSpPr>
        <p:spPr>
          <a:xfrm>
            <a:off x="11788140" y="6422390"/>
            <a:ext cx="299085" cy="368300"/>
          </a:xfrm>
          <a:prstGeom prst="rect">
            <a:avLst/>
          </a:prstGeom>
          <a:noFill/>
        </p:spPr>
        <p:txBody>
          <a:bodyPr wrap="square" rtlCol="0" anchor="t">
            <a:spAutoFit/>
          </a:bodyPr>
          <a:p>
            <a:r>
              <a:rPr lang="en-US" b="1" dirty="0">
                <a:cs typeface="+mn-ea"/>
                <a:sym typeface="+mn-lt"/>
              </a:rPr>
              <a:t>3</a:t>
            </a:r>
            <a:endParaRPr lang="en-US"/>
          </a:p>
        </p:txBody>
      </p:sp>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0">
            <a:off x="1086485" y="844550"/>
            <a:ext cx="9727565" cy="1466215"/>
            <a:chOff x="2750" y="2072"/>
            <a:chExt cx="13980" cy="2309"/>
          </a:xfrm>
        </p:grpSpPr>
        <p:sp>
          <p:nvSpPr>
            <p:cNvPr id="10" name="Rectangle 24"/>
            <p:cNvSpPr/>
            <p:nvPr/>
          </p:nvSpPr>
          <p:spPr>
            <a:xfrm>
              <a:off x="2750" y="2072"/>
              <a:ext cx="13215" cy="1102"/>
            </a:xfrm>
            <a:prstGeom prst="rect">
              <a:avLst/>
            </a:prstGeom>
          </p:spPr>
          <p:txBody>
            <a:bodyPr wrap="none" anchor="ctr">
              <a:normAutofit/>
            </a:bodyPr>
            <a:p>
              <a:pPr algn="l"/>
              <a:r>
                <a:rPr lang="zh-CN" altLang="en-US" sz="2000" b="1" dirty="0">
                  <a:solidFill>
                    <a:schemeClr val="tx1">
                      <a:lumMod val="75000"/>
                      <a:lumOff val="25000"/>
                    </a:schemeClr>
                  </a:solidFill>
                  <a:ea typeface="Segoe Print" panose="02000600000000000000" charset="0"/>
                </a:rPr>
                <a:t>问题一、小型微利企业普惠性所得税减免政策的主要内容是什么?</a:t>
              </a:r>
              <a:endParaRPr lang="zh-CN" altLang="en-US" sz="2000" b="1" dirty="0">
                <a:solidFill>
                  <a:schemeClr val="tx1">
                    <a:lumMod val="75000"/>
                    <a:lumOff val="25000"/>
                  </a:schemeClr>
                </a:solidFill>
                <a:ea typeface="Segoe Print" panose="02000600000000000000" charset="0"/>
              </a:endParaRPr>
            </a:p>
          </p:txBody>
        </p:sp>
        <p:sp>
          <p:nvSpPr>
            <p:cNvPr id="43" name="Rectangle 15"/>
            <p:cNvSpPr/>
            <p:nvPr/>
          </p:nvSpPr>
          <p:spPr>
            <a:xfrm>
              <a:off x="2894" y="2917"/>
              <a:ext cx="13836" cy="146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sz="1400" dirty="0">
                  <a:solidFill>
                    <a:schemeClr val="tx1">
                      <a:lumMod val="75000"/>
                      <a:lumOff val="25000"/>
                    </a:schemeClr>
                  </a:solidFill>
                  <a:cs typeface="Segoe Print" panose="02000600000000000000" charset="0"/>
                  <a:sym typeface="+mn-lt"/>
                </a:rPr>
                <a:t>自2019年1月1日至2021年12月31日，对小型微利企业年应纳税所得额不超过100万元的部分，减按25</a:t>
              </a:r>
              <a:r>
                <a:rPr lang="en-US" sz="1400" dirty="0">
                  <a:solidFill>
                    <a:schemeClr val="tx1">
                      <a:lumMod val="75000"/>
                      <a:lumOff val="25000"/>
                    </a:schemeClr>
                  </a:solidFill>
                  <a:cs typeface="Segoe Print" panose="02000600000000000000" charset="0"/>
                  <a:sym typeface="+mn-lt"/>
                </a:rPr>
                <a:t>%</a:t>
              </a:r>
              <a:r>
                <a:rPr sz="1400" dirty="0">
                  <a:solidFill>
                    <a:schemeClr val="tx1">
                      <a:lumMod val="75000"/>
                      <a:lumOff val="25000"/>
                    </a:schemeClr>
                  </a:solidFill>
                  <a:cs typeface="Segoe Print" panose="02000600000000000000" charset="0"/>
                  <a:sym typeface="+mn-lt"/>
                </a:rPr>
                <a:t>计入应纳税所</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得额，按20</a:t>
              </a:r>
              <a:r>
                <a:rPr lang="en-US" sz="1400" dirty="0">
                  <a:solidFill>
                    <a:schemeClr val="tx1">
                      <a:lumMod val="75000"/>
                      <a:lumOff val="25000"/>
                    </a:schemeClr>
                  </a:solidFill>
                  <a:cs typeface="Segoe Print" panose="02000600000000000000" charset="0"/>
                  <a:sym typeface="+mn-lt"/>
                </a:rPr>
                <a:t>%</a:t>
              </a:r>
              <a:r>
                <a:rPr sz="1400" dirty="0">
                  <a:solidFill>
                    <a:schemeClr val="tx1">
                      <a:lumMod val="75000"/>
                      <a:lumOff val="25000"/>
                    </a:schemeClr>
                  </a:solidFill>
                  <a:cs typeface="Segoe Print" panose="02000600000000000000" charset="0"/>
                  <a:sym typeface="+mn-lt"/>
                </a:rPr>
                <a:t>的税率缴纳企业所得税;对年应纳税所得额超过100万元但不超过300万元的部分，减接50</a:t>
              </a:r>
              <a:r>
                <a:rPr lang="en-US" sz="1400" dirty="0">
                  <a:solidFill>
                    <a:schemeClr val="tx1">
                      <a:lumMod val="75000"/>
                      <a:lumOff val="25000"/>
                    </a:schemeClr>
                  </a:solidFill>
                  <a:cs typeface="Segoe Print" panose="02000600000000000000" charset="0"/>
                  <a:sym typeface="+mn-lt"/>
                </a:rPr>
                <a:t>%</a:t>
              </a:r>
              <a:r>
                <a:rPr sz="1400" dirty="0">
                  <a:solidFill>
                    <a:schemeClr val="tx1">
                      <a:lumMod val="75000"/>
                      <a:lumOff val="25000"/>
                    </a:schemeClr>
                  </a:solidFill>
                  <a:cs typeface="Segoe Print" panose="02000600000000000000" charset="0"/>
                  <a:sym typeface="+mn-lt"/>
                </a:rPr>
                <a:t>计入应纳税所</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得额，按20</a:t>
              </a:r>
              <a:r>
                <a:rPr lang="en-US" sz="1400" dirty="0">
                  <a:solidFill>
                    <a:schemeClr val="tx1">
                      <a:lumMod val="75000"/>
                      <a:lumOff val="25000"/>
                    </a:schemeClr>
                  </a:solidFill>
                  <a:cs typeface="Segoe Print" panose="02000600000000000000" charset="0"/>
                  <a:sym typeface="+mn-lt"/>
                </a:rPr>
                <a:t>%</a:t>
              </a:r>
              <a:r>
                <a:rPr sz="1400" dirty="0">
                  <a:solidFill>
                    <a:schemeClr val="tx1">
                      <a:lumMod val="75000"/>
                      <a:lumOff val="25000"/>
                    </a:schemeClr>
                  </a:solidFill>
                  <a:cs typeface="Segoe Print" panose="02000600000000000000" charset="0"/>
                  <a:sym typeface="+mn-lt"/>
                </a:rPr>
                <a:t>的税率缴纳企业所得税。</a:t>
              </a:r>
              <a:endParaRPr sz="1400" dirty="0">
                <a:solidFill>
                  <a:schemeClr val="tx1">
                    <a:lumMod val="75000"/>
                    <a:lumOff val="25000"/>
                  </a:schemeClr>
                </a:solidFill>
                <a:cs typeface="Segoe Print" panose="02000600000000000000" charset="0"/>
                <a:sym typeface="+mn-lt"/>
              </a:endParaRPr>
            </a:p>
          </p:txBody>
        </p:sp>
      </p:grpSp>
      <p:grpSp>
        <p:nvGrpSpPr>
          <p:cNvPr id="5" name="组合 4"/>
          <p:cNvGrpSpPr/>
          <p:nvPr/>
        </p:nvGrpSpPr>
        <p:grpSpPr>
          <a:xfrm rot="0">
            <a:off x="1078230" y="2209165"/>
            <a:ext cx="9879965" cy="1156970"/>
            <a:chOff x="2750" y="3919"/>
            <a:chExt cx="15559" cy="1822"/>
          </a:xfrm>
        </p:grpSpPr>
        <p:sp>
          <p:nvSpPr>
            <p:cNvPr id="2" name="Rectangle 24"/>
            <p:cNvSpPr/>
            <p:nvPr/>
          </p:nvSpPr>
          <p:spPr>
            <a:xfrm>
              <a:off x="2750" y="3919"/>
              <a:ext cx="12720" cy="1102"/>
            </a:xfrm>
            <a:prstGeom prst="rect">
              <a:avLst/>
            </a:prstGeom>
          </p:spPr>
          <p:txBody>
            <a:bodyPr wrap="none" anchor="ctr">
              <a:normAutofit/>
            </a:bodyPr>
            <a:p>
              <a:pPr algn="l"/>
              <a:r>
                <a:rPr lang="zh-CN" altLang="en-US" sz="2000" b="1" dirty="0">
                  <a:solidFill>
                    <a:schemeClr val="tx1">
                      <a:lumMod val="75000"/>
                      <a:lumOff val="25000"/>
                    </a:schemeClr>
                  </a:solidFill>
                  <a:ea typeface="Segoe Print" panose="02000600000000000000" charset="0"/>
                </a:rPr>
                <a:t>问题二、小型微利企业的条件是什么?</a:t>
              </a:r>
              <a:endParaRPr lang="zh-CN" altLang="en-US" sz="2000" b="1" dirty="0">
                <a:solidFill>
                  <a:schemeClr val="tx1">
                    <a:lumMod val="75000"/>
                    <a:lumOff val="25000"/>
                  </a:schemeClr>
                </a:solidFill>
                <a:ea typeface="Segoe Print" panose="02000600000000000000" charset="0"/>
              </a:endParaRPr>
            </a:p>
          </p:txBody>
        </p:sp>
        <p:sp>
          <p:nvSpPr>
            <p:cNvPr id="4" name="Rectangle 15"/>
            <p:cNvSpPr/>
            <p:nvPr/>
          </p:nvSpPr>
          <p:spPr>
            <a:xfrm>
              <a:off x="2864" y="4717"/>
              <a:ext cx="15445" cy="102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答:小型微利企业是指从事国家非限制和区禁止行业，且同时符合年度应纳税所得额不超过300万元、从业人数不超过300人、</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资产总额不超过5000万元等三个条件的企业。</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grpSp>
        <p:nvGrpSpPr>
          <p:cNvPr id="39" name="组合 38"/>
          <p:cNvGrpSpPr/>
          <p:nvPr/>
        </p:nvGrpSpPr>
        <p:grpSpPr>
          <a:xfrm>
            <a:off x="2540" y="280670"/>
            <a:ext cx="11457940" cy="924560"/>
            <a:chOff x="4" y="456"/>
            <a:chExt cx="18044" cy="1456"/>
          </a:xfrm>
        </p:grpSpPr>
        <p:sp>
          <p:nvSpPr>
            <p:cNvPr id="20" name="菱形 19"/>
            <p:cNvSpPr/>
            <p:nvPr/>
          </p:nvSpPr>
          <p:spPr>
            <a:xfrm>
              <a:off x="419" y="456"/>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25"/>
              <a:ext cx="12238" cy="872"/>
            </a:xfrm>
            <a:prstGeom prst="rect">
              <a:avLst/>
            </a:prstGeom>
            <a:noFill/>
          </p:spPr>
          <p:txBody>
            <a:bodyPr vert="horz" wrap="square" lIns="102974" tIns="0" rIns="102974" bIns="0" rtlCol="0" anchor="t">
              <a:spAutoFit/>
            </a:bodyPr>
            <a:lstStyle/>
            <a:p>
              <a:pPr>
                <a:lnSpc>
                  <a:spcPct val="150000"/>
                </a:lnSpc>
              </a:pPr>
              <a:r>
                <a:rPr lang="en-US" altLang="zh-CN" sz="2400" b="1" dirty="0">
                  <a:solidFill>
                    <a:schemeClr val="tx1">
                      <a:lumMod val="75000"/>
                      <a:lumOff val="25000"/>
                    </a:schemeClr>
                  </a:solidFill>
                  <a:sym typeface="+mn-ea"/>
                </a:rPr>
                <a:t>2019</a:t>
              </a:r>
              <a:r>
                <a:rPr lang="zh-CN" altLang="en-US" sz="2400" b="1" dirty="0">
                  <a:solidFill>
                    <a:schemeClr val="tx1">
                      <a:lumMod val="75000"/>
                      <a:lumOff val="25000"/>
                    </a:schemeClr>
                  </a:solidFill>
                  <a:ea typeface="宋体" panose="02010600030101010101" pitchFamily="2" charset="-122"/>
                  <a:sym typeface="+mn-ea"/>
                </a:rPr>
                <a:t>年小型微利企业普惠性企业所得税减免政策</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75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flipV="1">
              <a:off x="12188" y="1122"/>
              <a:ext cx="5860" cy="8"/>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38840" y="-78105"/>
            <a:ext cx="1390015" cy="1390015"/>
          </a:xfrm>
          <a:prstGeom prst="rect">
            <a:avLst/>
          </a:prstGeom>
        </p:spPr>
      </p:pic>
      <p:grpSp>
        <p:nvGrpSpPr>
          <p:cNvPr id="48" name="组合 47"/>
          <p:cNvGrpSpPr/>
          <p:nvPr/>
        </p:nvGrpSpPr>
        <p:grpSpPr>
          <a:xfrm>
            <a:off x="59055" y="3298825"/>
            <a:ext cx="11468305" cy="3190875"/>
            <a:chOff x="121" y="5195"/>
            <a:chExt cx="18060" cy="5025"/>
          </a:xfrm>
        </p:grpSpPr>
        <p:grpSp>
          <p:nvGrpSpPr>
            <p:cNvPr id="40" name="组合 39"/>
            <p:cNvGrpSpPr/>
            <p:nvPr/>
          </p:nvGrpSpPr>
          <p:grpSpPr>
            <a:xfrm>
              <a:off x="121" y="5195"/>
              <a:ext cx="18059" cy="1456"/>
              <a:chOff x="277" y="5303"/>
              <a:chExt cx="18059" cy="1456"/>
            </a:xfrm>
          </p:grpSpPr>
          <p:sp>
            <p:nvSpPr>
              <p:cNvPr id="22" name="菱形 21"/>
              <p:cNvSpPr/>
              <p:nvPr/>
            </p:nvSpPr>
            <p:spPr>
              <a:xfrm>
                <a:off x="692" y="5303"/>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3" name="TextBox 97"/>
              <p:cNvSpPr txBox="1"/>
              <p:nvPr/>
            </p:nvSpPr>
            <p:spPr>
              <a:xfrm>
                <a:off x="2095" y="5528"/>
                <a:ext cx="12238"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75000"/>
                        <a:lumOff val="25000"/>
                      </a:schemeClr>
                    </a:solidFill>
                    <a:ea typeface="宋体" panose="02010600030101010101" pitchFamily="2" charset="-122"/>
                    <a:sym typeface="+mn-ea"/>
                  </a:rPr>
                  <a:t>技术先进型服务企业（服务贸易类）减按</a:t>
                </a:r>
                <a:r>
                  <a:rPr lang="en-US" altLang="zh-CN" sz="2400" b="1" dirty="0">
                    <a:solidFill>
                      <a:schemeClr val="tx1">
                        <a:lumMod val="75000"/>
                        <a:lumOff val="25000"/>
                      </a:schemeClr>
                    </a:solidFill>
                    <a:ea typeface="宋体" panose="02010600030101010101" pitchFamily="2" charset="-122"/>
                    <a:sym typeface="+mn-ea"/>
                  </a:rPr>
                  <a:t>15%</a:t>
                </a:r>
                <a:r>
                  <a:rPr lang="zh-CN" altLang="en-US" sz="2400" b="1" dirty="0">
                    <a:solidFill>
                      <a:schemeClr val="tx1">
                        <a:lumMod val="75000"/>
                        <a:lumOff val="25000"/>
                      </a:schemeClr>
                    </a:solidFill>
                    <a:ea typeface="宋体" panose="02010600030101010101" pitchFamily="2" charset="-122"/>
                    <a:sym typeface="+mn-ea"/>
                  </a:rPr>
                  <a:t>税率优惠</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36" name="文本框 35"/>
              <p:cNvSpPr txBox="1"/>
              <p:nvPr/>
            </p:nvSpPr>
            <p:spPr bwMode="auto">
              <a:xfrm>
                <a:off x="277" y="5605"/>
                <a:ext cx="2286" cy="82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02</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8" name="直接连接符 37"/>
              <p:cNvCxnSpPr/>
              <p:nvPr/>
            </p:nvCxnSpPr>
            <p:spPr>
              <a:xfrm flipV="1">
                <a:off x="13800" y="5999"/>
                <a:ext cx="4536" cy="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rot="0">
              <a:off x="1726" y="6250"/>
              <a:ext cx="16455" cy="1429"/>
              <a:chOff x="2750" y="2072"/>
              <a:chExt cx="15017" cy="1429"/>
            </a:xfrm>
          </p:grpSpPr>
          <p:sp>
            <p:nvSpPr>
              <p:cNvPr id="42" name="Rectangle 24"/>
              <p:cNvSpPr/>
              <p:nvPr/>
            </p:nvSpPr>
            <p:spPr>
              <a:xfrm>
                <a:off x="2750" y="2072"/>
                <a:ext cx="15017" cy="1102"/>
              </a:xfrm>
              <a:prstGeom prst="rect">
                <a:avLst/>
              </a:prstGeom>
            </p:spPr>
            <p:txBody>
              <a:bodyPr wrap="none" anchor="ctr">
                <a:normAutofit lnSpcReduction="10000"/>
              </a:bodyPr>
              <a:p>
                <a:pPr algn="l"/>
                <a:r>
                  <a:rPr lang="zh-CN" altLang="en-US" sz="2000" b="1" dirty="0">
                    <a:solidFill>
                      <a:schemeClr val="tx1">
                        <a:lumMod val="75000"/>
                        <a:lumOff val="25000"/>
                      </a:schemeClr>
                    </a:solidFill>
                    <a:ea typeface="Segoe Print" panose="02000600000000000000" charset="0"/>
                  </a:rPr>
                  <a:t>问题三、技术先进型服务企业(服务贸易类)什么时候起可享受减按15</a:t>
                </a:r>
                <a:r>
                  <a:rPr lang="en-US" altLang="zh-CN" sz="2000" b="1" dirty="0">
                    <a:solidFill>
                      <a:schemeClr val="tx1">
                        <a:lumMod val="75000"/>
                        <a:lumOff val="25000"/>
                      </a:schemeClr>
                    </a:solidFill>
                    <a:ea typeface="Segoe Print" panose="02000600000000000000" charset="0"/>
                  </a:rPr>
                  <a:t>%</a:t>
                </a:r>
                <a:r>
                  <a:rPr lang="zh-CN" altLang="en-US" sz="2000" b="1" dirty="0">
                    <a:solidFill>
                      <a:schemeClr val="tx1">
                        <a:lumMod val="75000"/>
                        <a:lumOff val="25000"/>
                      </a:schemeClr>
                    </a:solidFill>
                    <a:ea typeface="Segoe Print" panose="02000600000000000000" charset="0"/>
                  </a:rPr>
                  <a:t>税率缴纳企业所得税?</a:t>
                </a:r>
                <a:endParaRPr lang="zh-CN" altLang="en-US" sz="2000" b="1" dirty="0">
                  <a:solidFill>
                    <a:schemeClr val="tx1">
                      <a:lumMod val="75000"/>
                      <a:lumOff val="25000"/>
                    </a:schemeClr>
                  </a:solidFill>
                  <a:ea typeface="Segoe Print" panose="02000600000000000000" charset="0"/>
                </a:endParaRPr>
              </a:p>
            </p:txBody>
          </p:sp>
          <p:sp>
            <p:nvSpPr>
              <p:cNvPr id="44" name="Rectangle 15"/>
              <p:cNvSpPr/>
              <p:nvPr/>
            </p:nvSpPr>
            <p:spPr>
              <a:xfrm>
                <a:off x="2894" y="2917"/>
                <a:ext cx="13836" cy="58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sz="1400" dirty="0">
                    <a:solidFill>
                      <a:schemeClr val="tx1">
                        <a:lumMod val="75000"/>
                        <a:lumOff val="25000"/>
                      </a:schemeClr>
                    </a:solidFill>
                    <a:cs typeface="Segoe Print" panose="02000600000000000000" charset="0"/>
                    <a:sym typeface="+mn-lt"/>
                  </a:rPr>
                  <a:t>自2018年1月1日起，对经认定的技术先进型服务企业(服务贸易类)，减按15</a:t>
                </a:r>
                <a:r>
                  <a:rPr lang="en-US" sz="1400" dirty="0">
                    <a:solidFill>
                      <a:schemeClr val="tx1">
                        <a:lumMod val="75000"/>
                        <a:lumOff val="25000"/>
                      </a:schemeClr>
                    </a:solidFill>
                    <a:cs typeface="Segoe Print" panose="02000600000000000000" charset="0"/>
                    <a:sym typeface="+mn-lt"/>
                  </a:rPr>
                  <a:t>%</a:t>
                </a:r>
                <a:r>
                  <a:rPr sz="1400" dirty="0">
                    <a:solidFill>
                      <a:schemeClr val="tx1">
                        <a:lumMod val="75000"/>
                        <a:lumOff val="25000"/>
                      </a:schemeClr>
                    </a:solidFill>
                    <a:cs typeface="Segoe Print" panose="02000600000000000000" charset="0"/>
                    <a:sym typeface="+mn-lt"/>
                  </a:rPr>
                  <a:t>的税率征收企业所得税。</a:t>
                </a:r>
                <a:endParaRPr sz="1400" dirty="0">
                  <a:solidFill>
                    <a:schemeClr val="tx1">
                      <a:lumMod val="75000"/>
                      <a:lumOff val="25000"/>
                    </a:schemeClr>
                  </a:solidFill>
                  <a:cs typeface="Segoe Print" panose="02000600000000000000" charset="0"/>
                  <a:sym typeface="+mn-lt"/>
                </a:endParaRPr>
              </a:p>
            </p:txBody>
          </p:sp>
        </p:grpSp>
        <p:grpSp>
          <p:nvGrpSpPr>
            <p:cNvPr id="45" name="组合 44"/>
            <p:cNvGrpSpPr/>
            <p:nvPr/>
          </p:nvGrpSpPr>
          <p:grpSpPr>
            <a:xfrm rot="0">
              <a:off x="1726" y="7629"/>
              <a:ext cx="15546" cy="2591"/>
              <a:chOff x="2763" y="4031"/>
              <a:chExt cx="15546" cy="2591"/>
            </a:xfrm>
          </p:grpSpPr>
          <p:sp>
            <p:nvSpPr>
              <p:cNvPr id="46" name="Rectangle 24"/>
              <p:cNvSpPr/>
              <p:nvPr/>
            </p:nvSpPr>
            <p:spPr>
              <a:xfrm>
                <a:off x="2763" y="4031"/>
                <a:ext cx="12720" cy="998"/>
              </a:xfrm>
              <a:prstGeom prst="rect">
                <a:avLst/>
              </a:prstGeom>
            </p:spPr>
            <p:txBody>
              <a:bodyPr wrap="none" anchor="ctr">
                <a:normAutofit lnSpcReduction="10000"/>
              </a:bodyPr>
              <a:p>
                <a:pPr algn="l"/>
                <a:r>
                  <a:rPr lang="zh-CN" altLang="en-US" sz="2000" b="1" dirty="0">
                    <a:solidFill>
                      <a:schemeClr val="tx1">
                        <a:lumMod val="75000"/>
                        <a:lumOff val="25000"/>
                      </a:schemeClr>
                    </a:solidFill>
                    <a:ea typeface="Segoe Print" panose="02000600000000000000" charset="0"/>
                  </a:rPr>
                  <a:t>问题四、技术先进型服务企业(服务贸易类)如何确认?</a:t>
                </a:r>
                <a:endParaRPr lang="zh-CN" altLang="en-US" sz="2000" b="1" dirty="0">
                  <a:solidFill>
                    <a:schemeClr val="tx1">
                      <a:lumMod val="75000"/>
                      <a:lumOff val="25000"/>
                    </a:schemeClr>
                  </a:solidFill>
                  <a:ea typeface="Segoe Print" panose="02000600000000000000" charset="0"/>
                </a:endParaRPr>
              </a:p>
            </p:txBody>
          </p:sp>
          <p:sp>
            <p:nvSpPr>
              <p:cNvPr id="47" name="Rectangle 15"/>
              <p:cNvSpPr/>
              <p:nvPr/>
            </p:nvSpPr>
            <p:spPr>
              <a:xfrm>
                <a:off x="2864" y="4717"/>
                <a:ext cx="15445" cy="1905"/>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答:符合条件的技术先进型服务企业应向所在省级科技部门提出申请，由省级科技部门会同题本级商务、财政、税务和发展</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改革部门联合评审后发文认定。符合条件的技术先进型服务企业须在商务部</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服务贸易统计监测管理信息系统(服务外包信</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息管理应用)</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中填报企业基本信息，按时报送数据。</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技术先进型服务企业</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服务贸易类</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享受优惠政策采取</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自行判别、申报享受、相关资料留存备查</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的办理方式。</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grpSp>
      <p:sp>
        <p:nvSpPr>
          <p:cNvPr id="61" name="文本框 60"/>
          <p:cNvSpPr txBox="1"/>
          <p:nvPr userDrawn="1"/>
        </p:nvSpPr>
        <p:spPr>
          <a:xfrm>
            <a:off x="11788140" y="6422390"/>
            <a:ext cx="299085" cy="368300"/>
          </a:xfrm>
          <a:prstGeom prst="rect">
            <a:avLst/>
          </a:prstGeom>
          <a:noFill/>
        </p:spPr>
        <p:txBody>
          <a:bodyPr wrap="square" rtlCol="0" anchor="t">
            <a:spAutoFit/>
          </a:bodyPr>
          <a:p>
            <a:r>
              <a:rPr lang="en-US" b="1" dirty="0">
                <a:cs typeface="+mn-ea"/>
                <a:sym typeface="+mn-lt"/>
              </a:rPr>
              <a:t>4</a:t>
            </a:r>
            <a:endParaRPr lang="en-US"/>
          </a:p>
        </p:txBody>
      </p:sp>
    </p:spTree>
  </p:cSld>
  <p:clrMapOvr>
    <a:masterClrMapping/>
  </p:clrMapOvr>
  <p:transition spd="slow" advTm="0">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0">
            <a:off x="1086485" y="844550"/>
            <a:ext cx="9727565" cy="1186815"/>
            <a:chOff x="2750" y="2072"/>
            <a:chExt cx="13980" cy="1869"/>
          </a:xfrm>
        </p:grpSpPr>
        <p:sp>
          <p:nvSpPr>
            <p:cNvPr id="10" name="Rectangle 24"/>
            <p:cNvSpPr/>
            <p:nvPr/>
          </p:nvSpPr>
          <p:spPr>
            <a:xfrm>
              <a:off x="2750" y="2072"/>
              <a:ext cx="13215" cy="1102"/>
            </a:xfrm>
            <a:prstGeom prst="rect">
              <a:avLst/>
            </a:prstGeom>
          </p:spPr>
          <p:txBody>
            <a:bodyPr wrap="none" anchor="ctr">
              <a:normAutofit lnSpcReduction="10000"/>
            </a:bodyPr>
            <a:p>
              <a:pPr algn="l"/>
              <a:r>
                <a:rPr lang="zh-CN" altLang="en-US" sz="2000" b="1" dirty="0">
                  <a:solidFill>
                    <a:schemeClr val="tx1">
                      <a:lumMod val="75000"/>
                      <a:lumOff val="25000"/>
                    </a:schemeClr>
                  </a:solidFill>
                  <a:ea typeface="Segoe Print" panose="02000600000000000000" charset="0"/>
                </a:rPr>
                <a:t>问题五、企业职工教育经费税前扣除有哪些新的规定?</a:t>
              </a:r>
              <a:endParaRPr lang="zh-CN" altLang="en-US" sz="2000" b="1" dirty="0">
                <a:solidFill>
                  <a:schemeClr val="tx1">
                    <a:lumMod val="75000"/>
                    <a:lumOff val="25000"/>
                  </a:schemeClr>
                </a:solidFill>
                <a:ea typeface="Segoe Print" panose="02000600000000000000" charset="0"/>
              </a:endParaRPr>
            </a:p>
          </p:txBody>
        </p:sp>
        <p:sp>
          <p:nvSpPr>
            <p:cNvPr id="43" name="Rectangle 15"/>
            <p:cNvSpPr/>
            <p:nvPr/>
          </p:nvSpPr>
          <p:spPr>
            <a:xfrm>
              <a:off x="2894" y="2917"/>
              <a:ext cx="13836" cy="102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sz="1400" dirty="0">
                  <a:solidFill>
                    <a:schemeClr val="tx1">
                      <a:lumMod val="75000"/>
                      <a:lumOff val="25000"/>
                    </a:schemeClr>
                  </a:solidFill>
                  <a:cs typeface="Segoe Print" panose="02000600000000000000" charset="0"/>
                  <a:sym typeface="+mn-lt"/>
                </a:rPr>
                <a:t>自2018年1月1日起，企业发生的职工教息育经费支出，不超过工资薪金总额8</a:t>
              </a:r>
              <a:r>
                <a:rPr lang="en-US" sz="1400" dirty="0">
                  <a:solidFill>
                    <a:schemeClr val="tx1">
                      <a:lumMod val="75000"/>
                      <a:lumOff val="25000"/>
                    </a:schemeClr>
                  </a:solidFill>
                  <a:cs typeface="Segoe Print" panose="02000600000000000000" charset="0"/>
                  <a:sym typeface="+mn-lt"/>
                </a:rPr>
                <a:t>%</a:t>
              </a:r>
              <a:r>
                <a:rPr sz="1400" dirty="0">
                  <a:solidFill>
                    <a:schemeClr val="tx1">
                      <a:lumMod val="75000"/>
                      <a:lumOff val="25000"/>
                    </a:schemeClr>
                  </a:solidFill>
                  <a:cs typeface="Segoe Print" panose="02000600000000000000" charset="0"/>
                  <a:sym typeface="+mn-lt"/>
                </a:rPr>
                <a:t>的部分，准予在计算企业所得税应纳税</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所得额时扣除;超过部分，准予在以后纳税年度结转扣除。</a:t>
              </a:r>
              <a:endParaRPr sz="1400" dirty="0">
                <a:solidFill>
                  <a:schemeClr val="tx1">
                    <a:lumMod val="75000"/>
                    <a:lumOff val="25000"/>
                  </a:schemeClr>
                </a:solidFill>
                <a:cs typeface="Segoe Print" panose="02000600000000000000" charset="0"/>
                <a:sym typeface="+mn-lt"/>
              </a:endParaRPr>
            </a:p>
          </p:txBody>
        </p:sp>
      </p:grpSp>
      <p:grpSp>
        <p:nvGrpSpPr>
          <p:cNvPr id="39" name="组合 38"/>
          <p:cNvGrpSpPr/>
          <p:nvPr/>
        </p:nvGrpSpPr>
        <p:grpSpPr>
          <a:xfrm>
            <a:off x="2540" y="280670"/>
            <a:ext cx="11457940" cy="924560"/>
            <a:chOff x="4" y="456"/>
            <a:chExt cx="18044" cy="1456"/>
          </a:xfrm>
        </p:grpSpPr>
        <p:sp>
          <p:nvSpPr>
            <p:cNvPr id="20" name="菱形 19"/>
            <p:cNvSpPr/>
            <p:nvPr/>
          </p:nvSpPr>
          <p:spPr>
            <a:xfrm>
              <a:off x="419" y="456"/>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25"/>
              <a:ext cx="12238"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75000"/>
                      <a:lumOff val="25000"/>
                    </a:schemeClr>
                  </a:solidFill>
                  <a:ea typeface="宋体" panose="02010600030101010101" pitchFamily="2" charset="-122"/>
                  <a:sym typeface="+mn-ea"/>
                </a:rPr>
                <a:t>企业职工教育经费税前扣除比例提高</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758"/>
              <a:ext cx="2286" cy="82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03</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flipV="1">
              <a:off x="9762" y="1122"/>
              <a:ext cx="8286" cy="25"/>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38840" y="-78105"/>
            <a:ext cx="1390015" cy="1390015"/>
          </a:xfrm>
          <a:prstGeom prst="rect">
            <a:avLst/>
          </a:prstGeom>
        </p:spPr>
      </p:pic>
      <p:grpSp>
        <p:nvGrpSpPr>
          <p:cNvPr id="48" name="组合 47"/>
          <p:cNvGrpSpPr/>
          <p:nvPr/>
        </p:nvGrpSpPr>
        <p:grpSpPr>
          <a:xfrm>
            <a:off x="-12065" y="2294255"/>
            <a:ext cx="11468100" cy="3272155"/>
            <a:chOff x="121" y="5195"/>
            <a:chExt cx="18060" cy="5153"/>
          </a:xfrm>
        </p:grpSpPr>
        <p:grpSp>
          <p:nvGrpSpPr>
            <p:cNvPr id="40" name="组合 39"/>
            <p:cNvGrpSpPr/>
            <p:nvPr/>
          </p:nvGrpSpPr>
          <p:grpSpPr>
            <a:xfrm>
              <a:off x="121" y="5195"/>
              <a:ext cx="18059" cy="1456"/>
              <a:chOff x="277" y="5303"/>
              <a:chExt cx="18059" cy="1456"/>
            </a:xfrm>
          </p:grpSpPr>
          <p:sp>
            <p:nvSpPr>
              <p:cNvPr id="22" name="菱形 21"/>
              <p:cNvSpPr/>
              <p:nvPr/>
            </p:nvSpPr>
            <p:spPr>
              <a:xfrm>
                <a:off x="692" y="5303"/>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3" name="TextBox 97"/>
              <p:cNvSpPr txBox="1"/>
              <p:nvPr/>
            </p:nvSpPr>
            <p:spPr>
              <a:xfrm>
                <a:off x="2095" y="5528"/>
                <a:ext cx="12238"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75000"/>
                        <a:lumOff val="25000"/>
                      </a:schemeClr>
                    </a:solidFill>
                    <a:sym typeface="+mn-ea"/>
                  </a:rPr>
                  <a:t>设备 器具扣除有关企业所得税政策</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36" name="文本框 35"/>
              <p:cNvSpPr txBox="1"/>
              <p:nvPr/>
            </p:nvSpPr>
            <p:spPr bwMode="auto">
              <a:xfrm>
                <a:off x="277" y="5605"/>
                <a:ext cx="2286" cy="82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04</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8" name="直接连接符 37"/>
              <p:cNvCxnSpPr/>
              <p:nvPr/>
            </p:nvCxnSpPr>
            <p:spPr>
              <a:xfrm flipV="1">
                <a:off x="9740" y="5999"/>
                <a:ext cx="8596" cy="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rot="0">
              <a:off x="1726" y="6250"/>
              <a:ext cx="16455" cy="2750"/>
              <a:chOff x="2750" y="2072"/>
              <a:chExt cx="15017" cy="2750"/>
            </a:xfrm>
          </p:grpSpPr>
          <p:sp>
            <p:nvSpPr>
              <p:cNvPr id="42" name="Rectangle 24"/>
              <p:cNvSpPr/>
              <p:nvPr/>
            </p:nvSpPr>
            <p:spPr>
              <a:xfrm>
                <a:off x="2750" y="2072"/>
                <a:ext cx="15017" cy="1102"/>
              </a:xfrm>
              <a:prstGeom prst="rect">
                <a:avLst/>
              </a:prstGeom>
            </p:spPr>
            <p:txBody>
              <a:bodyPr wrap="none" anchor="ctr">
                <a:normAutofit lnSpcReduction="10000"/>
              </a:bodyPr>
              <a:p>
                <a:pPr algn="l"/>
                <a:r>
                  <a:rPr lang="zh-CN" altLang="en-US" sz="2000" b="1" dirty="0">
                    <a:solidFill>
                      <a:schemeClr val="tx1">
                        <a:lumMod val="75000"/>
                        <a:lumOff val="25000"/>
                      </a:schemeClr>
                    </a:solidFill>
                    <a:ea typeface="Segoe Print" panose="02000600000000000000" charset="0"/>
                  </a:rPr>
                  <a:t>问题六、企业符合什么条件的设备、器具可一次性税前扣除?</a:t>
                </a:r>
                <a:endParaRPr lang="zh-CN" altLang="en-US" sz="2000" b="1" dirty="0">
                  <a:solidFill>
                    <a:schemeClr val="tx1">
                      <a:lumMod val="75000"/>
                      <a:lumOff val="25000"/>
                    </a:schemeClr>
                  </a:solidFill>
                  <a:ea typeface="Segoe Print" panose="02000600000000000000" charset="0"/>
                </a:endParaRPr>
              </a:p>
            </p:txBody>
          </p:sp>
          <p:sp>
            <p:nvSpPr>
              <p:cNvPr id="44" name="Rectangle 15"/>
              <p:cNvSpPr/>
              <p:nvPr/>
            </p:nvSpPr>
            <p:spPr>
              <a:xfrm>
                <a:off x="2894" y="2917"/>
                <a:ext cx="13836" cy="1905"/>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sz="1400" dirty="0">
                    <a:solidFill>
                      <a:schemeClr val="tx1">
                        <a:lumMod val="75000"/>
                        <a:lumOff val="25000"/>
                      </a:schemeClr>
                    </a:solidFill>
                    <a:cs typeface="Segoe Print" panose="02000600000000000000" charset="0"/>
                    <a:sym typeface="+mn-lt"/>
                  </a:rPr>
                  <a:t>企业在2018年1月1日至2020年12月31日期间新购进的设备、器具</a:t>
                </a:r>
                <a:r>
                  <a:rPr lang="zh-CN" sz="1400" dirty="0">
                    <a:solidFill>
                      <a:schemeClr val="tx1">
                        <a:lumMod val="75000"/>
                        <a:lumOff val="25000"/>
                      </a:schemeClr>
                    </a:solidFill>
                    <a:ea typeface="宋体" panose="02010600030101010101" pitchFamily="2" charset="-122"/>
                    <a:cs typeface="Segoe Print" panose="02000600000000000000" charset="0"/>
                    <a:sym typeface="+mn-lt"/>
                  </a:rPr>
                  <a:t>，</a:t>
                </a:r>
                <a:r>
                  <a:rPr sz="1400" dirty="0">
                    <a:solidFill>
                      <a:schemeClr val="tx1">
                        <a:lumMod val="75000"/>
                        <a:lumOff val="25000"/>
                      </a:schemeClr>
                    </a:solidFill>
                    <a:cs typeface="Segoe Print" panose="02000600000000000000" charset="0"/>
                    <a:sym typeface="+mn-lt"/>
                  </a:rPr>
                  <a:t>单位价值不超过500万元的，允许一次性计入当期</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成本费用在计算应纳税所得额时扣除，不再分年度计算折旧</a:t>
                </a:r>
                <a:r>
                  <a:rPr lang="zh-CN" sz="1400" dirty="0">
                    <a:solidFill>
                      <a:schemeClr val="tx1">
                        <a:lumMod val="75000"/>
                        <a:lumOff val="25000"/>
                      </a:schemeClr>
                    </a:solidFill>
                    <a:ea typeface="宋体" panose="02010600030101010101" pitchFamily="2" charset="-122"/>
                    <a:cs typeface="Segoe Print" panose="02000600000000000000" charset="0"/>
                    <a:sym typeface="+mn-lt"/>
                  </a:rPr>
                  <a:t>；</a:t>
                </a:r>
                <a:r>
                  <a:rPr sz="1400" dirty="0">
                    <a:solidFill>
                      <a:schemeClr val="tx1">
                        <a:lumMod val="75000"/>
                        <a:lumOff val="25000"/>
                      </a:schemeClr>
                    </a:solidFill>
                    <a:cs typeface="Segoe Print" panose="02000600000000000000" charset="0"/>
                    <a:sym typeface="+mn-lt"/>
                  </a:rPr>
                  <a:t>单位价值超过500万元的，仍按企业所得税法实施条例、</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《财政部国家税务总局关于完善固定资产加速折旧企业所得税政策的通知》(财税(2014)75号)、《财政部国家税务总局</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关于进步完善固定资产加速折旧企业所得税政策的通知》(财税2015106号)等相关规定执行。</a:t>
                </a:r>
                <a:endParaRPr sz="1400" dirty="0">
                  <a:solidFill>
                    <a:schemeClr val="tx1">
                      <a:lumMod val="75000"/>
                      <a:lumOff val="25000"/>
                    </a:schemeClr>
                  </a:solidFill>
                  <a:cs typeface="Segoe Print" panose="02000600000000000000" charset="0"/>
                  <a:sym typeface="+mn-lt"/>
                </a:endParaRPr>
              </a:p>
            </p:txBody>
          </p:sp>
        </p:grpSp>
        <p:grpSp>
          <p:nvGrpSpPr>
            <p:cNvPr id="45" name="组合 44"/>
            <p:cNvGrpSpPr/>
            <p:nvPr/>
          </p:nvGrpSpPr>
          <p:grpSpPr>
            <a:xfrm rot="0">
              <a:off x="1713" y="8945"/>
              <a:ext cx="15559" cy="1403"/>
              <a:chOff x="2750" y="5347"/>
              <a:chExt cx="15559" cy="1403"/>
            </a:xfrm>
          </p:grpSpPr>
          <p:sp>
            <p:nvSpPr>
              <p:cNvPr id="46" name="Rectangle 24"/>
              <p:cNvSpPr/>
              <p:nvPr/>
            </p:nvSpPr>
            <p:spPr>
              <a:xfrm>
                <a:off x="2750" y="5347"/>
                <a:ext cx="12720" cy="998"/>
              </a:xfrm>
              <a:prstGeom prst="rect">
                <a:avLst/>
              </a:prstGeom>
            </p:spPr>
            <p:txBody>
              <a:bodyPr wrap="none" anchor="ctr">
                <a:normAutofit lnSpcReduction="10000"/>
              </a:bodyPr>
              <a:p>
                <a:pPr algn="l"/>
                <a:r>
                  <a:rPr lang="zh-CN" altLang="en-US" sz="2000" b="1" dirty="0">
                    <a:solidFill>
                      <a:schemeClr val="tx1">
                        <a:lumMod val="75000"/>
                        <a:lumOff val="25000"/>
                      </a:schemeClr>
                    </a:solidFill>
                    <a:ea typeface="Segoe Print" panose="02000600000000000000" charset="0"/>
                  </a:rPr>
                  <a:t>问题七、一次性税前扣除的设备、器具范围有哪些?</a:t>
                </a:r>
                <a:endParaRPr lang="zh-CN" altLang="en-US" sz="2000" b="1" dirty="0">
                  <a:solidFill>
                    <a:schemeClr val="tx1">
                      <a:lumMod val="75000"/>
                      <a:lumOff val="25000"/>
                    </a:schemeClr>
                  </a:solidFill>
                  <a:ea typeface="Segoe Print" panose="02000600000000000000" charset="0"/>
                </a:endParaRPr>
              </a:p>
            </p:txBody>
          </p:sp>
          <p:sp>
            <p:nvSpPr>
              <p:cNvPr id="47" name="Rectangle 15"/>
              <p:cNvSpPr/>
              <p:nvPr/>
            </p:nvSpPr>
            <p:spPr>
              <a:xfrm>
                <a:off x="2864" y="6166"/>
                <a:ext cx="15445" cy="58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答:所称设备、器具，是指除房屋、建筑物以外的固定资产。</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grpSp>
      <p:sp>
        <p:nvSpPr>
          <p:cNvPr id="61" name="文本框 60"/>
          <p:cNvSpPr txBox="1"/>
          <p:nvPr userDrawn="1"/>
        </p:nvSpPr>
        <p:spPr>
          <a:xfrm>
            <a:off x="11788140" y="6422390"/>
            <a:ext cx="299085" cy="368300"/>
          </a:xfrm>
          <a:prstGeom prst="rect">
            <a:avLst/>
          </a:prstGeom>
          <a:noFill/>
        </p:spPr>
        <p:txBody>
          <a:bodyPr wrap="square" rtlCol="0" anchor="t">
            <a:spAutoFit/>
          </a:bodyPr>
          <a:p>
            <a:r>
              <a:rPr lang="en-US" b="1" dirty="0">
                <a:cs typeface="+mn-ea"/>
                <a:sym typeface="+mn-lt"/>
              </a:rPr>
              <a:t>5</a:t>
            </a:r>
            <a:endParaRPr lang="en-US"/>
          </a:p>
        </p:txBody>
      </p:sp>
    </p:spTree>
  </p:cSld>
  <p:clrMapOvr>
    <a:masterClrMapping/>
  </p:clrMapOvr>
  <p:transition spd="slow" advTm="0">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0">
            <a:off x="1086485" y="1102360"/>
            <a:ext cx="9727565" cy="1466215"/>
            <a:chOff x="2750" y="2072"/>
            <a:chExt cx="13980" cy="2309"/>
          </a:xfrm>
        </p:grpSpPr>
        <p:sp>
          <p:nvSpPr>
            <p:cNvPr id="10" name="Rectangle 24"/>
            <p:cNvSpPr/>
            <p:nvPr/>
          </p:nvSpPr>
          <p:spPr>
            <a:xfrm>
              <a:off x="2750" y="2072"/>
              <a:ext cx="13215" cy="1102"/>
            </a:xfrm>
            <a:prstGeom prst="rect">
              <a:avLst/>
            </a:prstGeom>
          </p:spPr>
          <p:txBody>
            <a:bodyPr wrap="none" anchor="ctr">
              <a:normAutofit lnSpcReduction="10000"/>
            </a:bodyPr>
            <a:p>
              <a:pPr algn="l"/>
              <a:r>
                <a:rPr lang="zh-CN" altLang="en-US" sz="2000" b="1" dirty="0">
                  <a:solidFill>
                    <a:schemeClr val="tx1">
                      <a:lumMod val="75000"/>
                      <a:lumOff val="25000"/>
                    </a:schemeClr>
                  </a:solidFill>
                  <a:ea typeface="Segoe Print" panose="02000600000000000000" charset="0"/>
                </a:rPr>
                <a:t>问题八、</a:t>
              </a:r>
              <a:r>
                <a:rPr lang="zh-CN" altLang="en-US" sz="2000" b="1" dirty="0">
                  <a:solidFill>
                    <a:schemeClr val="tx1">
                      <a:lumMod val="75000"/>
                      <a:lumOff val="25000"/>
                    </a:schemeClr>
                  </a:solidFill>
                  <a:ea typeface="Segoe Print" panose="02000600000000000000" charset="0"/>
                  <a:sym typeface="+mn-lt"/>
                </a:rPr>
                <a:t>委托境外进行研发活动所发生的费用税前加计扣除的主要内容是什么</a:t>
              </a:r>
              <a:r>
                <a:rPr lang="zh-CN" altLang="en-US" sz="2000" b="1" dirty="0">
                  <a:solidFill>
                    <a:schemeClr val="tx1">
                      <a:lumMod val="75000"/>
                      <a:lumOff val="25000"/>
                    </a:schemeClr>
                  </a:solidFill>
                  <a:ea typeface="Segoe Print" panose="02000600000000000000" charset="0"/>
                </a:rPr>
                <a:t>?</a:t>
              </a:r>
              <a:endParaRPr lang="zh-CN" altLang="en-US" sz="2000" b="1" dirty="0">
                <a:solidFill>
                  <a:schemeClr val="tx1">
                    <a:lumMod val="75000"/>
                    <a:lumOff val="25000"/>
                  </a:schemeClr>
                </a:solidFill>
                <a:ea typeface="Segoe Print" panose="02000600000000000000" charset="0"/>
              </a:endParaRPr>
            </a:p>
          </p:txBody>
        </p:sp>
        <p:sp>
          <p:nvSpPr>
            <p:cNvPr id="43" name="Rectangle 15"/>
            <p:cNvSpPr/>
            <p:nvPr/>
          </p:nvSpPr>
          <p:spPr>
            <a:xfrm>
              <a:off x="2894" y="2917"/>
              <a:ext cx="13836" cy="146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答:委托境外进行研发活动所发生的费用(不包括委托境外个人进行的研发活动)，按照费用实际发生额的80</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计入委托方的</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委托境外研发费用。委托境外研发费用不超过境内符合条件的研发费用三分之二的部分，可以按规定在企业所得税前加</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计扣除</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grpSp>
        <p:nvGrpSpPr>
          <p:cNvPr id="39" name="组合 38"/>
          <p:cNvGrpSpPr/>
          <p:nvPr/>
        </p:nvGrpSpPr>
        <p:grpSpPr>
          <a:xfrm>
            <a:off x="2540" y="280670"/>
            <a:ext cx="11457940" cy="924560"/>
            <a:chOff x="4" y="456"/>
            <a:chExt cx="18044" cy="1456"/>
          </a:xfrm>
        </p:grpSpPr>
        <p:sp>
          <p:nvSpPr>
            <p:cNvPr id="20" name="菱形 19"/>
            <p:cNvSpPr/>
            <p:nvPr/>
          </p:nvSpPr>
          <p:spPr>
            <a:xfrm>
              <a:off x="419" y="456"/>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25"/>
              <a:ext cx="12238" cy="872"/>
            </a:xfrm>
            <a:prstGeom prst="rect">
              <a:avLst/>
            </a:prstGeom>
            <a:noFill/>
          </p:spPr>
          <p:txBody>
            <a:bodyPr vert="horz" wrap="square" lIns="102974" tIns="0" rIns="102974" bIns="0" rtlCol="0" anchor="t">
              <a:spAutoFit/>
            </a:bodyPr>
            <a:lstStyle/>
            <a:p>
              <a:pPr>
                <a:lnSpc>
                  <a:spcPct val="150000"/>
                </a:lnSpc>
              </a:pPr>
              <a:r>
                <a:rPr lang="zh-CN" sz="2400" b="1" dirty="0">
                  <a:solidFill>
                    <a:schemeClr val="tx1">
                      <a:lumMod val="75000"/>
                      <a:lumOff val="25000"/>
                    </a:schemeClr>
                  </a:solidFill>
                  <a:ea typeface="宋体" panose="02010600030101010101" pitchFamily="2" charset="-122"/>
                  <a:sym typeface="+mn-ea"/>
                </a:rPr>
                <a:t>企业委托境外研究开发费用按照规定税前加计扣除</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758"/>
              <a:ext cx="2286" cy="82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05</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flipV="1">
              <a:off x="12708" y="1122"/>
              <a:ext cx="5340" cy="10"/>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38840" y="-78105"/>
            <a:ext cx="1390015" cy="1390015"/>
          </a:xfrm>
          <a:prstGeom prst="rect">
            <a:avLst/>
          </a:prstGeom>
        </p:spPr>
      </p:pic>
      <p:sp>
        <p:nvSpPr>
          <p:cNvPr id="61" name="文本框 60"/>
          <p:cNvSpPr txBox="1"/>
          <p:nvPr userDrawn="1"/>
        </p:nvSpPr>
        <p:spPr>
          <a:xfrm>
            <a:off x="11788140" y="6422390"/>
            <a:ext cx="299085" cy="368300"/>
          </a:xfrm>
          <a:prstGeom prst="rect">
            <a:avLst/>
          </a:prstGeom>
          <a:noFill/>
        </p:spPr>
        <p:txBody>
          <a:bodyPr wrap="square" rtlCol="0" anchor="t">
            <a:spAutoFit/>
          </a:bodyPr>
          <a:p>
            <a:r>
              <a:rPr lang="en-US"/>
              <a:t>6</a:t>
            </a:r>
            <a:endParaRPr lang="en-US"/>
          </a:p>
        </p:txBody>
      </p:sp>
      <p:grpSp>
        <p:nvGrpSpPr>
          <p:cNvPr id="2" name="组合 1"/>
          <p:cNvGrpSpPr/>
          <p:nvPr/>
        </p:nvGrpSpPr>
        <p:grpSpPr>
          <a:xfrm rot="0">
            <a:off x="1057910" y="2574925"/>
            <a:ext cx="9727565" cy="1186815"/>
            <a:chOff x="2750" y="2072"/>
            <a:chExt cx="13980" cy="1869"/>
          </a:xfrm>
        </p:grpSpPr>
        <p:sp>
          <p:nvSpPr>
            <p:cNvPr id="3" name="Rectangle 24"/>
            <p:cNvSpPr/>
            <p:nvPr/>
          </p:nvSpPr>
          <p:spPr>
            <a:xfrm>
              <a:off x="2750" y="2072"/>
              <a:ext cx="13215" cy="1102"/>
            </a:xfrm>
            <a:prstGeom prst="rect">
              <a:avLst/>
            </a:prstGeom>
          </p:spPr>
          <p:txBody>
            <a:bodyPr wrap="none" anchor="ctr">
              <a:normAutofit lnSpcReduction="10000"/>
            </a:bodyPr>
            <a:p>
              <a:pPr algn="l"/>
              <a:r>
                <a:rPr lang="zh-CN" altLang="en-US" sz="2000" b="1" dirty="0">
                  <a:solidFill>
                    <a:schemeClr val="tx1">
                      <a:lumMod val="75000"/>
                      <a:lumOff val="25000"/>
                    </a:schemeClr>
                  </a:solidFill>
                  <a:ea typeface="Segoe Print" panose="02000600000000000000" charset="0"/>
                </a:rPr>
                <a:t>问题九</a:t>
              </a:r>
              <a:r>
                <a:rPr lang="zh-CN" altLang="en-US" sz="2000" b="1" dirty="0">
                  <a:solidFill>
                    <a:schemeClr val="tx1">
                      <a:lumMod val="75000"/>
                      <a:lumOff val="25000"/>
                    </a:schemeClr>
                  </a:solidFill>
                  <a:ea typeface="Segoe Print" panose="02000600000000000000" charset="0"/>
                </a:rPr>
                <a:t>、委托境外研究开发支出应当符合什么原则?</a:t>
              </a:r>
              <a:endParaRPr lang="zh-CN" altLang="en-US" sz="2000" b="1" dirty="0">
                <a:solidFill>
                  <a:schemeClr val="tx1">
                    <a:lumMod val="75000"/>
                    <a:lumOff val="25000"/>
                  </a:schemeClr>
                </a:solidFill>
                <a:ea typeface="Segoe Print" panose="02000600000000000000" charset="0"/>
              </a:endParaRPr>
            </a:p>
          </p:txBody>
        </p:sp>
        <p:sp>
          <p:nvSpPr>
            <p:cNvPr id="4" name="Rectangle 15"/>
            <p:cNvSpPr/>
            <p:nvPr/>
          </p:nvSpPr>
          <p:spPr>
            <a:xfrm>
              <a:off x="2894" y="2917"/>
              <a:ext cx="13836" cy="102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sz="1400" dirty="0">
                  <a:solidFill>
                    <a:schemeClr val="tx1">
                      <a:lumMod val="75000"/>
                      <a:lumOff val="25000"/>
                    </a:schemeClr>
                  </a:solidFill>
                  <a:cs typeface="Segoe Print" panose="02000600000000000000" charset="0"/>
                  <a:sym typeface="+mn-lt"/>
                </a:rPr>
                <a:t>委托境外研究开发支出应当符合独立交易原则，委托方和受托方存在关联关系的，受托方应向委托方提供研发项目费</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用支出明细情况</a:t>
              </a:r>
              <a:r>
                <a:rPr lang="zh-CN" sz="1400" dirty="0">
                  <a:solidFill>
                    <a:schemeClr val="tx1">
                      <a:lumMod val="75000"/>
                      <a:lumOff val="25000"/>
                    </a:schemeClr>
                  </a:solidFill>
                  <a:ea typeface="宋体" panose="02010600030101010101" pitchFamily="2" charset="-122"/>
                  <a:cs typeface="Segoe Print" panose="02000600000000000000" charset="0"/>
                  <a:sym typeface="+mn-lt"/>
                </a:rPr>
                <a:t>。</a:t>
              </a:r>
              <a:endParaRPr lang="zh-CN"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grpSp>
        <p:nvGrpSpPr>
          <p:cNvPr id="5" name="组合 4"/>
          <p:cNvGrpSpPr/>
          <p:nvPr/>
        </p:nvGrpSpPr>
        <p:grpSpPr>
          <a:xfrm rot="0">
            <a:off x="1017270" y="3721100"/>
            <a:ext cx="9727565" cy="1186815"/>
            <a:chOff x="2750" y="2072"/>
            <a:chExt cx="13980" cy="1869"/>
          </a:xfrm>
        </p:grpSpPr>
        <p:sp>
          <p:nvSpPr>
            <p:cNvPr id="6" name="Rectangle 24"/>
            <p:cNvSpPr/>
            <p:nvPr/>
          </p:nvSpPr>
          <p:spPr>
            <a:xfrm>
              <a:off x="2750" y="2072"/>
              <a:ext cx="13215" cy="1102"/>
            </a:xfrm>
            <a:prstGeom prst="rect">
              <a:avLst/>
            </a:prstGeom>
          </p:spPr>
          <p:txBody>
            <a:bodyPr wrap="none" anchor="ctr">
              <a:normAutofit lnSpcReduction="10000"/>
            </a:bodyPr>
            <a:p>
              <a:pPr algn="l"/>
              <a:r>
                <a:rPr lang="zh-CN" altLang="en-US" sz="2000" b="1" dirty="0">
                  <a:solidFill>
                    <a:schemeClr val="tx1">
                      <a:lumMod val="75000"/>
                      <a:lumOff val="25000"/>
                    </a:schemeClr>
                  </a:solidFill>
                  <a:ea typeface="Segoe Print" panose="02000600000000000000" charset="0"/>
                </a:rPr>
                <a:t>问题十、委托境外进行研发活动所发生的费用税前加计扣除需要具备哪些条件?</a:t>
              </a:r>
              <a:endParaRPr lang="zh-CN" altLang="en-US" sz="2000" b="1" dirty="0">
                <a:solidFill>
                  <a:schemeClr val="tx1">
                    <a:lumMod val="75000"/>
                    <a:lumOff val="25000"/>
                  </a:schemeClr>
                </a:solidFill>
                <a:ea typeface="Segoe Print" panose="02000600000000000000" charset="0"/>
              </a:endParaRPr>
            </a:p>
          </p:txBody>
        </p:sp>
        <p:sp>
          <p:nvSpPr>
            <p:cNvPr id="7" name="Rectangle 15"/>
            <p:cNvSpPr/>
            <p:nvPr/>
          </p:nvSpPr>
          <p:spPr>
            <a:xfrm>
              <a:off x="2894" y="2917"/>
              <a:ext cx="13836" cy="102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sz="1400" dirty="0">
                  <a:solidFill>
                    <a:schemeClr val="tx1">
                      <a:lumMod val="75000"/>
                      <a:lumOff val="25000"/>
                    </a:schemeClr>
                  </a:solidFill>
                  <a:cs typeface="Segoe Print" panose="02000600000000000000" charset="0"/>
                  <a:sym typeface="+mn-lt"/>
                </a:rPr>
                <a:t>委托境外进行研发活动应签订技术开发合同，并由委托方到科技行政主管部门进行登记。相关事项按技术合同认定登</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记管理办法及技术合同认定规则执行。</a:t>
              </a:r>
              <a:endParaRPr sz="1400" dirty="0">
                <a:solidFill>
                  <a:schemeClr val="tx1">
                    <a:lumMod val="75000"/>
                    <a:lumOff val="25000"/>
                  </a:schemeClr>
                </a:solidFill>
                <a:cs typeface="Segoe Print" panose="02000600000000000000" charset="0"/>
                <a:sym typeface="+mn-lt"/>
              </a:endParaRPr>
            </a:p>
          </p:txBody>
        </p:sp>
      </p:grpSp>
    </p:spTree>
  </p:cSld>
  <p:clrMapOvr>
    <a:masterClrMapping/>
  </p:clrMapOvr>
  <p:transition spd="slow" advTm="0">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38840" y="-78105"/>
            <a:ext cx="1390015" cy="1390015"/>
          </a:xfrm>
          <a:prstGeom prst="rect">
            <a:avLst/>
          </a:prstGeom>
        </p:spPr>
      </p:pic>
      <p:grpSp>
        <p:nvGrpSpPr>
          <p:cNvPr id="40" name="组合 39"/>
          <p:cNvGrpSpPr/>
          <p:nvPr/>
        </p:nvGrpSpPr>
        <p:grpSpPr>
          <a:xfrm rot="0">
            <a:off x="-7620" y="104140"/>
            <a:ext cx="11467465" cy="924560"/>
            <a:chOff x="277" y="5303"/>
            <a:chExt cx="18059" cy="1456"/>
          </a:xfrm>
        </p:grpSpPr>
        <p:sp>
          <p:nvSpPr>
            <p:cNvPr id="22" name="菱形 21"/>
            <p:cNvSpPr/>
            <p:nvPr/>
          </p:nvSpPr>
          <p:spPr>
            <a:xfrm>
              <a:off x="692" y="5303"/>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3" name="TextBox 97"/>
            <p:cNvSpPr txBox="1"/>
            <p:nvPr/>
          </p:nvSpPr>
          <p:spPr>
            <a:xfrm>
              <a:off x="2095" y="5528"/>
              <a:ext cx="12238"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75000"/>
                      <a:lumOff val="25000"/>
                    </a:schemeClr>
                  </a:solidFill>
                  <a:sym typeface="+mn-ea"/>
                </a:rPr>
                <a:t>设备 器具扣除有关企业所得税政策</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36" name="文本框 35"/>
            <p:cNvSpPr txBox="1"/>
            <p:nvPr/>
          </p:nvSpPr>
          <p:spPr bwMode="auto">
            <a:xfrm>
              <a:off x="277" y="5605"/>
              <a:ext cx="2286" cy="82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06</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8" name="直接连接符 37"/>
            <p:cNvCxnSpPr/>
            <p:nvPr/>
          </p:nvCxnSpPr>
          <p:spPr>
            <a:xfrm flipV="1">
              <a:off x="9740" y="5999"/>
              <a:ext cx="8596" cy="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rot="0">
            <a:off x="1011555" y="645795"/>
            <a:ext cx="10448925" cy="1106805"/>
            <a:chOff x="2750" y="2072"/>
            <a:chExt cx="15017" cy="1743"/>
          </a:xfrm>
        </p:grpSpPr>
        <p:sp>
          <p:nvSpPr>
            <p:cNvPr id="42" name="Rectangle 24"/>
            <p:cNvSpPr/>
            <p:nvPr/>
          </p:nvSpPr>
          <p:spPr>
            <a:xfrm>
              <a:off x="2750" y="2072"/>
              <a:ext cx="15017" cy="1102"/>
            </a:xfrm>
            <a:prstGeom prst="rect">
              <a:avLst/>
            </a:prstGeom>
          </p:spPr>
          <p:txBody>
            <a:bodyPr wrap="none" anchor="ctr">
              <a:normAutofit lnSpcReduction="10000"/>
            </a:bodyPr>
            <a:p>
              <a:pPr algn="l"/>
              <a:r>
                <a:rPr lang="zh-CN" altLang="en-US" sz="2000" b="1" dirty="0">
                  <a:solidFill>
                    <a:schemeClr val="tx1">
                      <a:lumMod val="75000"/>
                      <a:lumOff val="25000"/>
                    </a:schemeClr>
                  </a:solidFill>
                  <a:ea typeface="Segoe Print" panose="02000600000000000000" charset="0"/>
                </a:rPr>
                <a:t>问题十一</a:t>
              </a:r>
              <a:r>
                <a:rPr lang="en-US" altLang="zh-CN" sz="2000" b="1" dirty="0">
                  <a:solidFill>
                    <a:schemeClr val="tx1">
                      <a:lumMod val="75000"/>
                      <a:lumOff val="25000"/>
                    </a:schemeClr>
                  </a:solidFill>
                  <a:ea typeface="Segoe Print" panose="02000600000000000000" charset="0"/>
                </a:rPr>
                <a:t>:</a:t>
              </a:r>
              <a:r>
                <a:rPr lang="zh-CN" altLang="en-US" sz="2000" b="1" dirty="0">
                  <a:solidFill>
                    <a:schemeClr val="tx1">
                      <a:lumMod val="75000"/>
                      <a:lumOff val="25000"/>
                    </a:schemeClr>
                  </a:solidFill>
                  <a:ea typeface="Segoe Print" panose="02000600000000000000" charset="0"/>
                </a:rPr>
                <a:t>高新技术企业、科技型中小企业延长亏损结转弥补期限政策主要内容是什么?</a:t>
              </a:r>
              <a:endParaRPr lang="zh-CN" altLang="en-US" sz="2000" b="1" dirty="0">
                <a:solidFill>
                  <a:schemeClr val="tx1">
                    <a:lumMod val="75000"/>
                    <a:lumOff val="25000"/>
                  </a:schemeClr>
                </a:solidFill>
                <a:ea typeface="Segoe Print" panose="02000600000000000000" charset="0"/>
              </a:endParaRPr>
            </a:p>
          </p:txBody>
        </p:sp>
        <p:sp>
          <p:nvSpPr>
            <p:cNvPr id="44" name="Rectangle 15"/>
            <p:cNvSpPr/>
            <p:nvPr/>
          </p:nvSpPr>
          <p:spPr>
            <a:xfrm>
              <a:off x="2894" y="2791"/>
              <a:ext cx="13836" cy="102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sz="1400" dirty="0">
                  <a:solidFill>
                    <a:schemeClr val="tx1">
                      <a:lumMod val="75000"/>
                      <a:lumOff val="25000"/>
                    </a:schemeClr>
                  </a:solidFill>
                  <a:cs typeface="Segoe Print" panose="02000600000000000000" charset="0"/>
                  <a:sym typeface="+mn-lt"/>
                </a:rPr>
                <a:t>自2018年1月1日起，当年具备高新技术企业或科技型中小企业资格(以下统称资格)的企业，其具备资格年度之前5个年</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度发生的尚未弥补完的亏损，准予结转以后年度弥补，最长结转年限由5年延长至10年。</a:t>
              </a:r>
              <a:endParaRPr sz="1400" dirty="0">
                <a:solidFill>
                  <a:schemeClr val="tx1">
                    <a:lumMod val="75000"/>
                    <a:lumOff val="25000"/>
                  </a:schemeClr>
                </a:solidFill>
                <a:cs typeface="Segoe Print" panose="02000600000000000000" charset="0"/>
                <a:sym typeface="+mn-lt"/>
              </a:endParaRPr>
            </a:p>
          </p:txBody>
        </p:sp>
      </p:grpSp>
      <p:grpSp>
        <p:nvGrpSpPr>
          <p:cNvPr id="45" name="组合 44"/>
          <p:cNvGrpSpPr/>
          <p:nvPr/>
        </p:nvGrpSpPr>
        <p:grpSpPr>
          <a:xfrm rot="0">
            <a:off x="1003300" y="1601470"/>
            <a:ext cx="9879965" cy="1316355"/>
            <a:chOff x="2750" y="5347"/>
            <a:chExt cx="15559" cy="2073"/>
          </a:xfrm>
        </p:grpSpPr>
        <p:sp>
          <p:nvSpPr>
            <p:cNvPr id="46" name="Rectangle 24"/>
            <p:cNvSpPr/>
            <p:nvPr/>
          </p:nvSpPr>
          <p:spPr>
            <a:xfrm>
              <a:off x="2750" y="5347"/>
              <a:ext cx="12720" cy="998"/>
            </a:xfrm>
            <a:prstGeom prst="rect">
              <a:avLst/>
            </a:prstGeom>
          </p:spPr>
          <p:txBody>
            <a:bodyPr wrap="none" anchor="ctr">
              <a:normAutofit lnSpcReduction="10000"/>
            </a:bodyPr>
            <a:p>
              <a:pPr algn="l"/>
              <a:r>
                <a:rPr lang="zh-CN" altLang="en-US" sz="2000" b="1" dirty="0">
                  <a:solidFill>
                    <a:schemeClr val="tx1">
                      <a:lumMod val="75000"/>
                      <a:lumOff val="25000"/>
                    </a:schemeClr>
                  </a:solidFill>
                  <a:ea typeface="Segoe Print" panose="02000600000000000000" charset="0"/>
                </a:rPr>
                <a:t>问题十二</a:t>
              </a:r>
              <a:r>
                <a:rPr lang="en-US" altLang="zh-CN" sz="2000" b="1" dirty="0">
                  <a:solidFill>
                    <a:schemeClr val="tx1">
                      <a:lumMod val="75000"/>
                      <a:lumOff val="25000"/>
                    </a:schemeClr>
                  </a:solidFill>
                  <a:ea typeface="Segoe Print" panose="02000600000000000000" charset="0"/>
                </a:rPr>
                <a:t>:</a:t>
              </a:r>
              <a:r>
                <a:rPr lang="zh-CN" altLang="en-US" sz="2000" b="1" dirty="0">
                  <a:solidFill>
                    <a:schemeClr val="tx1">
                      <a:lumMod val="75000"/>
                      <a:lumOff val="25000"/>
                    </a:schemeClr>
                  </a:solidFill>
                  <a:ea typeface="Segoe Print" panose="02000600000000000000" charset="0"/>
                </a:rPr>
                <a:t>高新技术企业、科技型中小企业是什么样类型的企业?</a:t>
              </a:r>
              <a:endParaRPr lang="zh-CN" altLang="en-US" sz="2000" b="1" dirty="0">
                <a:solidFill>
                  <a:schemeClr val="tx1">
                    <a:lumMod val="75000"/>
                    <a:lumOff val="25000"/>
                  </a:schemeClr>
                </a:solidFill>
                <a:ea typeface="Segoe Print" panose="02000600000000000000" charset="0"/>
              </a:endParaRPr>
            </a:p>
          </p:txBody>
        </p:sp>
        <p:sp>
          <p:nvSpPr>
            <p:cNvPr id="47" name="Rectangle 15"/>
            <p:cNvSpPr/>
            <p:nvPr/>
          </p:nvSpPr>
          <p:spPr>
            <a:xfrm>
              <a:off x="2864" y="5956"/>
              <a:ext cx="15445" cy="146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答:所称高新技术企业，是指按照《科技部、财政部国家税务总局关于修订印发</a:t>
              </a:r>
              <a:r>
                <a:rPr lang="zh-CN" altLang="en-US" sz="1400" dirty="0">
                  <a:solidFill>
                    <a:schemeClr val="tx1">
                      <a:lumMod val="75000"/>
                      <a:lumOff val="25000"/>
                    </a:schemeClr>
                  </a:solidFill>
                  <a:ea typeface="Segoe Print" panose="02000600000000000000" charset="0"/>
                  <a:cs typeface="Segoe Print" panose="02000600000000000000" charset="0"/>
                  <a:sym typeface="+mn-ea"/>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高新技术企业认定管理办法</a:t>
              </a:r>
              <a:r>
                <a:rPr lang="zh-CN" altLang="en-US"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的通知》</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（国科发火</a:t>
              </a:r>
              <a:r>
                <a:rPr lang="zh-CN" altLang="en-US" sz="1400">
                  <a:latin typeface="微软雅黑" panose="020B0503020204020204" pitchFamily="34" charset="-122"/>
                  <a:ea typeface="微软雅黑" panose="020B0503020204020204" pitchFamily="34" charset="-122"/>
                  <a:sym typeface="+mn-ea"/>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2016</a:t>
              </a:r>
              <a:r>
                <a:rPr lang="zh-CN" altLang="en-US" sz="1400">
                  <a:latin typeface="微软雅黑" panose="020B0503020204020204" pitchFamily="34" charset="-122"/>
                  <a:ea typeface="微软雅黑" panose="020B0503020204020204" pitchFamily="34" charset="-122"/>
                  <a:sym typeface="+mn-ea"/>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32号）规定认定的高新技术企业；所称科技型中小企业，是指按照《科技部、财政部、国家税务总</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局关于印发</a:t>
              </a:r>
              <a:r>
                <a:rPr lang="zh-CN" altLang="en-US" sz="1400" dirty="0">
                  <a:solidFill>
                    <a:schemeClr val="tx1">
                      <a:lumMod val="75000"/>
                      <a:lumOff val="25000"/>
                    </a:schemeClr>
                  </a:solidFill>
                  <a:ea typeface="Segoe Print" panose="02000600000000000000" charset="0"/>
                  <a:cs typeface="Segoe Print" panose="02000600000000000000" charset="0"/>
                  <a:sym typeface="+mn-ea"/>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科技型中小企业评价办法〉的通知》（国科发政</a:t>
              </a:r>
              <a:r>
                <a:rPr lang="zh-CN" altLang="en-US" sz="1400">
                  <a:latin typeface="微软雅黑" panose="020B0503020204020204" pitchFamily="34" charset="-122"/>
                  <a:ea typeface="微软雅黑" panose="020B0503020204020204" pitchFamily="34" charset="-122"/>
                  <a:sym typeface="+mn-ea"/>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2017</a:t>
              </a:r>
              <a:r>
                <a:rPr lang="zh-CN" altLang="en-US" sz="1400">
                  <a:latin typeface="微软雅黑" panose="020B0503020204020204" pitchFamily="34" charset="-122"/>
                  <a:ea typeface="微软雅黑" panose="020B0503020204020204" pitchFamily="34" charset="-122"/>
                  <a:sym typeface="+mn-ea"/>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115号）规定取得科技型中小企业登记编号的企业。</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sp>
        <p:nvSpPr>
          <p:cNvPr id="61" name="文本框 60"/>
          <p:cNvSpPr txBox="1"/>
          <p:nvPr userDrawn="1"/>
        </p:nvSpPr>
        <p:spPr>
          <a:xfrm>
            <a:off x="11788140" y="6422390"/>
            <a:ext cx="299085" cy="368300"/>
          </a:xfrm>
          <a:prstGeom prst="rect">
            <a:avLst/>
          </a:prstGeom>
          <a:noFill/>
        </p:spPr>
        <p:txBody>
          <a:bodyPr wrap="square" rtlCol="0" anchor="t">
            <a:spAutoFit/>
          </a:bodyPr>
          <a:p>
            <a:r>
              <a:rPr lang="en-US"/>
              <a:t>7</a:t>
            </a:r>
            <a:endParaRPr lang="en-US"/>
          </a:p>
        </p:txBody>
      </p:sp>
      <p:grpSp>
        <p:nvGrpSpPr>
          <p:cNvPr id="8" name="组合 7"/>
          <p:cNvGrpSpPr/>
          <p:nvPr/>
        </p:nvGrpSpPr>
        <p:grpSpPr>
          <a:xfrm rot="0">
            <a:off x="977900" y="2715895"/>
            <a:ext cx="10448925" cy="1612900"/>
            <a:chOff x="2750" y="2282"/>
            <a:chExt cx="15017" cy="2540"/>
          </a:xfrm>
        </p:grpSpPr>
        <p:sp>
          <p:nvSpPr>
            <p:cNvPr id="11" name="Rectangle 24"/>
            <p:cNvSpPr/>
            <p:nvPr/>
          </p:nvSpPr>
          <p:spPr>
            <a:xfrm>
              <a:off x="2750" y="2282"/>
              <a:ext cx="15017" cy="1102"/>
            </a:xfrm>
            <a:prstGeom prst="rect">
              <a:avLst/>
            </a:prstGeom>
          </p:spPr>
          <p:txBody>
            <a:bodyPr wrap="none" anchor="ctr">
              <a:normAutofit lnSpcReduction="10000"/>
            </a:bodyPr>
            <a:p>
              <a:pPr algn="l"/>
              <a:r>
                <a:rPr lang="zh-CN" altLang="en-US" sz="2000" b="1" dirty="0">
                  <a:solidFill>
                    <a:schemeClr val="tx1">
                      <a:lumMod val="75000"/>
                      <a:lumOff val="25000"/>
                    </a:schemeClr>
                  </a:solidFill>
                  <a:ea typeface="Segoe Print" panose="02000600000000000000" charset="0"/>
                </a:rPr>
                <a:t>问题十三</a:t>
              </a:r>
              <a:r>
                <a:rPr lang="en-US" altLang="zh-CN" sz="2000" b="1" dirty="0">
                  <a:solidFill>
                    <a:schemeClr val="tx1">
                      <a:lumMod val="75000"/>
                      <a:lumOff val="25000"/>
                    </a:schemeClr>
                  </a:solidFill>
                  <a:ea typeface="Segoe Print" panose="02000600000000000000" charset="0"/>
                </a:rPr>
                <a:t>:</a:t>
              </a:r>
              <a:r>
                <a:rPr lang="zh-CN" altLang="en-US" sz="2000" b="1" dirty="0">
                  <a:solidFill>
                    <a:schemeClr val="tx1">
                      <a:lumMod val="75000"/>
                      <a:lumOff val="25000"/>
                    </a:schemeClr>
                  </a:solidFill>
                  <a:ea typeface="Segoe Print" panose="02000600000000000000" charset="0"/>
                </a:rPr>
                <a:t>如何确认高新技术企业、科技型中小企业延长亏损结转弥补期限政策中亏损弥补的年度?</a:t>
              </a:r>
              <a:endParaRPr lang="zh-CN" altLang="en-US" sz="2000" b="1" dirty="0">
                <a:solidFill>
                  <a:schemeClr val="tx1">
                    <a:lumMod val="75000"/>
                    <a:lumOff val="25000"/>
                  </a:schemeClr>
                </a:solidFill>
                <a:ea typeface="Segoe Print" panose="02000600000000000000" charset="0"/>
              </a:endParaRPr>
            </a:p>
          </p:txBody>
        </p:sp>
        <p:sp>
          <p:nvSpPr>
            <p:cNvPr id="12" name="Rectangle 15"/>
            <p:cNvSpPr/>
            <p:nvPr/>
          </p:nvSpPr>
          <p:spPr>
            <a:xfrm>
              <a:off x="2894" y="2917"/>
              <a:ext cx="13836" cy="1905"/>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sz="1400" dirty="0">
                  <a:solidFill>
                    <a:schemeClr val="tx1">
                      <a:lumMod val="75000"/>
                      <a:lumOff val="25000"/>
                    </a:schemeClr>
                  </a:solidFill>
                  <a:cs typeface="Segoe Print" panose="02000600000000000000" charset="0"/>
                  <a:sym typeface="+mn-lt"/>
                </a:rPr>
                <a:t>企业在2018年1月1日至2020年12月31日期间新购进的设备、器具</a:t>
              </a:r>
              <a:r>
                <a:rPr lang="zh-CN" sz="1400" dirty="0">
                  <a:solidFill>
                    <a:schemeClr val="tx1">
                      <a:lumMod val="75000"/>
                      <a:lumOff val="25000"/>
                    </a:schemeClr>
                  </a:solidFill>
                  <a:ea typeface="宋体" panose="02010600030101010101" pitchFamily="2" charset="-122"/>
                  <a:cs typeface="Segoe Print" panose="02000600000000000000" charset="0"/>
                  <a:sym typeface="+mn-lt"/>
                </a:rPr>
                <a:t>，</a:t>
              </a:r>
              <a:r>
                <a:rPr sz="1400" dirty="0">
                  <a:solidFill>
                    <a:schemeClr val="tx1">
                      <a:lumMod val="75000"/>
                      <a:lumOff val="25000"/>
                    </a:schemeClr>
                  </a:solidFill>
                  <a:cs typeface="Segoe Print" panose="02000600000000000000" charset="0"/>
                  <a:sym typeface="+mn-lt"/>
                </a:rPr>
                <a:t>单位价值不超过500万元的，允许一次性计入当期</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成本费用在计算应纳税所得额时扣除，不再分年度计算折旧</a:t>
              </a:r>
              <a:r>
                <a:rPr lang="zh-CN" sz="1400" dirty="0">
                  <a:solidFill>
                    <a:schemeClr val="tx1">
                      <a:lumMod val="75000"/>
                      <a:lumOff val="25000"/>
                    </a:schemeClr>
                  </a:solidFill>
                  <a:ea typeface="宋体" panose="02010600030101010101" pitchFamily="2" charset="-122"/>
                  <a:cs typeface="Segoe Print" panose="02000600000000000000" charset="0"/>
                  <a:sym typeface="+mn-lt"/>
                </a:rPr>
                <a:t>；</a:t>
              </a:r>
              <a:r>
                <a:rPr sz="1400" dirty="0">
                  <a:solidFill>
                    <a:schemeClr val="tx1">
                      <a:lumMod val="75000"/>
                      <a:lumOff val="25000"/>
                    </a:schemeClr>
                  </a:solidFill>
                  <a:cs typeface="Segoe Print" panose="02000600000000000000" charset="0"/>
                  <a:sym typeface="+mn-lt"/>
                </a:rPr>
                <a:t>单位价值超过500万元的，仍按企业所得税法实施条例、</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《财政部国家税务总局关于完善固定资产加速折旧企业所得税政策的通知》(财税(2014)75号)、《财政部国家税务总局</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关于进步完善固定资产加速折旧企业所得税政策的通知》(财税2015106号)等相关规定执行。</a:t>
              </a:r>
              <a:endParaRPr sz="1400" dirty="0">
                <a:solidFill>
                  <a:schemeClr val="tx1">
                    <a:lumMod val="75000"/>
                    <a:lumOff val="25000"/>
                  </a:schemeClr>
                </a:solidFill>
                <a:cs typeface="Segoe Print" panose="02000600000000000000" charset="0"/>
                <a:sym typeface="+mn-lt"/>
              </a:endParaRPr>
            </a:p>
          </p:txBody>
        </p:sp>
      </p:grpSp>
      <p:grpSp>
        <p:nvGrpSpPr>
          <p:cNvPr id="21" name="组合 20"/>
          <p:cNvGrpSpPr/>
          <p:nvPr/>
        </p:nvGrpSpPr>
        <p:grpSpPr>
          <a:xfrm rot="0">
            <a:off x="1005840" y="4226560"/>
            <a:ext cx="9879965" cy="2647950"/>
            <a:chOff x="2750" y="5375"/>
            <a:chExt cx="15559" cy="4170"/>
          </a:xfrm>
        </p:grpSpPr>
        <p:sp>
          <p:nvSpPr>
            <p:cNvPr id="24" name="Rectangle 24"/>
            <p:cNvSpPr/>
            <p:nvPr/>
          </p:nvSpPr>
          <p:spPr>
            <a:xfrm>
              <a:off x="2750" y="5375"/>
              <a:ext cx="12720" cy="1161"/>
            </a:xfrm>
            <a:prstGeom prst="rect">
              <a:avLst/>
            </a:prstGeom>
          </p:spPr>
          <p:txBody>
            <a:bodyPr wrap="none" anchor="ctr">
              <a:normAutofit/>
            </a:bodyPr>
            <a:p>
              <a:pPr algn="l"/>
              <a:r>
                <a:rPr lang="zh-CN" altLang="en-US" sz="2000" b="1" dirty="0">
                  <a:solidFill>
                    <a:schemeClr val="tx1">
                      <a:lumMod val="75000"/>
                      <a:lumOff val="25000"/>
                    </a:schemeClr>
                  </a:solidFill>
                  <a:ea typeface="Segoe Print" panose="02000600000000000000" charset="0"/>
                </a:rPr>
                <a:t>问题十四</a:t>
              </a:r>
              <a:r>
                <a:rPr lang="en-US" altLang="zh-CN" sz="2000" b="1" dirty="0">
                  <a:solidFill>
                    <a:schemeClr val="tx1">
                      <a:lumMod val="75000"/>
                      <a:lumOff val="25000"/>
                    </a:schemeClr>
                  </a:solidFill>
                  <a:ea typeface="Segoe Print" panose="02000600000000000000" charset="0"/>
                </a:rPr>
                <a:t>:</a:t>
              </a:r>
              <a:r>
                <a:rPr lang="zh-CN" altLang="en-US" sz="2000" b="1" dirty="0">
                  <a:solidFill>
                    <a:schemeClr val="tx1">
                      <a:lumMod val="75000"/>
                      <a:lumOff val="25000"/>
                    </a:schemeClr>
                  </a:solidFill>
                  <a:ea typeface="Segoe Print" panose="02000600000000000000" charset="0"/>
                </a:rPr>
                <a:t>企业发生符合特殊性税务处理规定的合并或分立重组事项的，如何执</a:t>
              </a:r>
              <a:r>
                <a:rPr lang="zh-CN" altLang="en-US" sz="2000" b="1" dirty="0">
                  <a:solidFill>
                    <a:schemeClr val="tx1">
                      <a:lumMod val="75000"/>
                      <a:lumOff val="25000"/>
                    </a:schemeClr>
                  </a:solidFill>
                  <a:ea typeface="Segoe Print" panose="02000600000000000000" charset="0"/>
                  <a:sym typeface="+mn-ea"/>
                </a:rPr>
                <a:t>行高新</a:t>
              </a:r>
              <a:endParaRPr lang="zh-CN" altLang="en-US" sz="2000" b="1" dirty="0">
                <a:solidFill>
                  <a:schemeClr val="tx1">
                    <a:lumMod val="75000"/>
                    <a:lumOff val="25000"/>
                  </a:schemeClr>
                </a:solidFill>
                <a:ea typeface="Segoe Print" panose="02000600000000000000" charset="0"/>
              </a:endParaRPr>
            </a:p>
            <a:p>
              <a:pPr algn="l"/>
              <a:r>
                <a:rPr lang="zh-CN" altLang="en-US" sz="2000" b="1" dirty="0">
                  <a:solidFill>
                    <a:schemeClr val="tx1">
                      <a:lumMod val="75000"/>
                      <a:lumOff val="25000"/>
                    </a:schemeClr>
                  </a:solidFill>
                  <a:ea typeface="Segoe Print" panose="02000600000000000000" charset="0"/>
                </a:rPr>
                <a:t>                技术企业、科技型中小企业延长亏损结转弥补期限政策?</a:t>
              </a:r>
              <a:endParaRPr lang="zh-CN" altLang="en-US" sz="2000" b="1" dirty="0">
                <a:solidFill>
                  <a:schemeClr val="tx1">
                    <a:lumMod val="75000"/>
                    <a:lumOff val="25000"/>
                  </a:schemeClr>
                </a:solidFill>
                <a:ea typeface="Segoe Print" panose="02000600000000000000" charset="0"/>
              </a:endParaRPr>
            </a:p>
          </p:txBody>
        </p:sp>
        <p:sp>
          <p:nvSpPr>
            <p:cNvPr id="25" name="Rectangle 15"/>
            <p:cNvSpPr/>
            <p:nvPr/>
          </p:nvSpPr>
          <p:spPr>
            <a:xfrm>
              <a:off x="2864" y="6320"/>
              <a:ext cx="15445" cy="3225"/>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答:企业发生符合特殊性税务处理规定的合并或分立重组事项的，其尚未弥补完的亏损，按照《财政部国家税务总局关于企业重组业务企业所得税处理若干问题的通知》（财税</a:t>
              </a:r>
              <a:r>
                <a:rPr lang="zh-CN" altLang="en-US" sz="1400">
                  <a:latin typeface="微软雅黑" panose="020B0503020204020204" pitchFamily="34" charset="-122"/>
                  <a:ea typeface="微软雅黑" panose="020B0503020204020204" pitchFamily="34" charset="-122"/>
                  <a:sym typeface="+mn-ea"/>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20</a:t>
              </a:r>
              <a:r>
                <a:rPr lang="en-US" altLang="zh-CN" sz="1400" dirty="0">
                  <a:solidFill>
                    <a:schemeClr val="tx1">
                      <a:lumMod val="75000"/>
                      <a:lumOff val="25000"/>
                    </a:schemeClr>
                  </a:solidFill>
                  <a:ea typeface="Segoe Print" panose="02000600000000000000" charset="0"/>
                  <a:cs typeface="Segoe Print" panose="02000600000000000000" charset="0"/>
                  <a:sym typeface="+mn-lt"/>
                </a:rPr>
                <a:t>09</a:t>
              </a:r>
              <a:r>
                <a:rPr lang="zh-CN" altLang="en-US" sz="1400">
                  <a:latin typeface="微软雅黑" panose="020B0503020204020204" pitchFamily="34" charset="-122"/>
                  <a:ea typeface="微软雅黑" panose="020B0503020204020204" pitchFamily="34" charset="-122"/>
                  <a:sym typeface="+mn-ea"/>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59号）和《国家税务总局关于延长高新技术企业和科技型中小企业亏损结转弥补年限有关企业所得税处理问题的公告》（国家税务总局公告2018年第45号）有关规定进行税务处理</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（1）合并企业承继被合并企业尚未弥补完的亏损的结转年限，按照被合并企业的亏损结转年限确定</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（2）分立企业承继被分立企业尚未弥补完的亏损的结转年限，按照被分立企业的亏损结转年限确定</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（3）合并企业或分立企业具备资格的，其承继被合并企业或被分立企业尚未弥补完的亏损的结转年限，按照财税</a:t>
              </a:r>
              <a:r>
                <a:rPr lang="zh-CN" altLang="en-US" sz="1400">
                  <a:latin typeface="微软雅黑" panose="020B0503020204020204" pitchFamily="34" charset="-122"/>
                  <a:ea typeface="微软雅黑" panose="020B0503020204020204" pitchFamily="34" charset="-122"/>
                  <a:sym typeface="+mn-ea"/>
                </a:rPr>
                <a:t>〔</a:t>
              </a:r>
              <a:r>
                <a:rPr lang="zh-CN" altLang="en-US" sz="1400" dirty="0">
                  <a:solidFill>
                    <a:schemeClr val="tx1">
                      <a:lumMod val="75000"/>
                      <a:lumOff val="25000"/>
                    </a:schemeClr>
                  </a:solidFill>
                  <a:ea typeface="Segoe Print" panose="02000600000000000000" charset="0"/>
                  <a:cs typeface="Segoe Print" panose="02000600000000000000" charset="0"/>
                  <a:sym typeface="+mn-lt"/>
                </a:rPr>
                <a:t>20</a:t>
              </a:r>
              <a:r>
                <a:rPr lang="en-US" altLang="zh-CN" sz="1400" dirty="0">
                  <a:solidFill>
                    <a:schemeClr val="tx1">
                      <a:lumMod val="75000"/>
                      <a:lumOff val="25000"/>
                    </a:schemeClr>
                  </a:solidFill>
                  <a:ea typeface="Segoe Print" panose="02000600000000000000" charset="0"/>
                  <a:cs typeface="Segoe Print" panose="02000600000000000000" charset="0"/>
                  <a:sym typeface="+mn-lt"/>
                </a:rPr>
                <a:t>09</a:t>
              </a:r>
              <a:r>
                <a:rPr lang="zh-CN" altLang="en-US" sz="1400">
                  <a:latin typeface="微软雅黑" panose="020B0503020204020204" pitchFamily="34" charset="-122"/>
                  <a:ea typeface="微软雅黑" panose="020B0503020204020204" pitchFamily="34" charset="-122"/>
                  <a:sym typeface="+mn-ea"/>
                </a:rPr>
                <a:t>〕</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59号第一条和2018年第45号公告第一条规定处理。</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spTree>
  </p:cSld>
  <p:clrMapOvr>
    <a:masterClrMapping/>
  </p:clrMapOvr>
  <p:transition spd="slow" advTm="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38840" y="-78105"/>
            <a:ext cx="1390015" cy="1390015"/>
          </a:xfrm>
          <a:prstGeom prst="rect">
            <a:avLst/>
          </a:prstGeom>
        </p:spPr>
      </p:pic>
      <p:sp>
        <p:nvSpPr>
          <p:cNvPr id="61" name="文本框 60"/>
          <p:cNvSpPr txBox="1"/>
          <p:nvPr userDrawn="1"/>
        </p:nvSpPr>
        <p:spPr>
          <a:xfrm>
            <a:off x="11788140" y="6422390"/>
            <a:ext cx="299085" cy="368300"/>
          </a:xfrm>
          <a:prstGeom prst="rect">
            <a:avLst/>
          </a:prstGeom>
          <a:noFill/>
        </p:spPr>
        <p:txBody>
          <a:bodyPr wrap="square" rtlCol="0" anchor="t">
            <a:spAutoFit/>
          </a:bodyPr>
          <a:p>
            <a:r>
              <a:rPr lang="en-US"/>
              <a:t>8</a:t>
            </a:r>
            <a:endParaRPr lang="en-US"/>
          </a:p>
        </p:txBody>
      </p:sp>
      <p:grpSp>
        <p:nvGrpSpPr>
          <p:cNvPr id="5" name="组合 4"/>
          <p:cNvGrpSpPr/>
          <p:nvPr/>
        </p:nvGrpSpPr>
        <p:grpSpPr>
          <a:xfrm>
            <a:off x="-7620" y="153670"/>
            <a:ext cx="11466830" cy="2903220"/>
            <a:chOff x="-12" y="242"/>
            <a:chExt cx="18058" cy="4572"/>
          </a:xfrm>
        </p:grpSpPr>
        <p:grpSp>
          <p:nvGrpSpPr>
            <p:cNvPr id="40" name="组合 39"/>
            <p:cNvGrpSpPr/>
            <p:nvPr/>
          </p:nvGrpSpPr>
          <p:grpSpPr>
            <a:xfrm rot="0">
              <a:off x="-12" y="242"/>
              <a:ext cx="18059" cy="1456"/>
              <a:chOff x="277" y="5303"/>
              <a:chExt cx="18059" cy="1456"/>
            </a:xfrm>
          </p:grpSpPr>
          <p:sp>
            <p:nvSpPr>
              <p:cNvPr id="22" name="菱形 21"/>
              <p:cNvSpPr/>
              <p:nvPr/>
            </p:nvSpPr>
            <p:spPr>
              <a:xfrm>
                <a:off x="692" y="5303"/>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3" name="TextBox 97"/>
              <p:cNvSpPr txBox="1"/>
              <p:nvPr/>
            </p:nvSpPr>
            <p:spPr>
              <a:xfrm>
                <a:off x="2095" y="5528"/>
                <a:ext cx="12238" cy="872"/>
              </a:xfrm>
              <a:prstGeom prst="rect">
                <a:avLst/>
              </a:prstGeom>
              <a:noFill/>
            </p:spPr>
            <p:txBody>
              <a:bodyPr vert="horz" wrap="square" lIns="102974" tIns="0" rIns="102974" bIns="0" rtlCol="0" anchor="t">
                <a:spAutoFit/>
              </a:bodyPr>
              <a:lstStyle/>
              <a:p>
                <a:pPr>
                  <a:lnSpc>
                    <a:spcPct val="150000"/>
                  </a:lnSpc>
                </a:pPr>
                <a:r>
                  <a:rPr lang="en-US" altLang="zh-CN" sz="2400" b="1" dirty="0">
                    <a:solidFill>
                      <a:schemeClr val="tx1">
                        <a:lumMod val="75000"/>
                        <a:lumOff val="25000"/>
                      </a:schemeClr>
                    </a:solidFill>
                    <a:sym typeface="+mn-ea"/>
                  </a:rPr>
                  <a:t>2018</a:t>
                </a:r>
                <a:r>
                  <a:rPr lang="zh-CN" altLang="en-US" sz="2400" b="1" dirty="0">
                    <a:solidFill>
                      <a:schemeClr val="tx1">
                        <a:lumMod val="75000"/>
                        <a:lumOff val="25000"/>
                      </a:schemeClr>
                    </a:solidFill>
                    <a:ea typeface="宋体" panose="02010600030101010101" pitchFamily="2" charset="-122"/>
                    <a:sym typeface="+mn-ea"/>
                  </a:rPr>
                  <a:t>年进一步扩大小型微利企业所得税优惠政策范围</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36" name="文本框 35"/>
              <p:cNvSpPr txBox="1"/>
              <p:nvPr/>
            </p:nvSpPr>
            <p:spPr bwMode="auto">
              <a:xfrm>
                <a:off x="277" y="5605"/>
                <a:ext cx="2286" cy="82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07</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8" name="直接连接符 37"/>
              <p:cNvCxnSpPr/>
              <p:nvPr/>
            </p:nvCxnSpPr>
            <p:spPr>
              <a:xfrm flipV="1">
                <a:off x="13445" y="5999"/>
                <a:ext cx="4891" cy="16"/>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rot="0">
              <a:off x="1584" y="1294"/>
              <a:ext cx="15559" cy="3520"/>
              <a:chOff x="2750" y="5375"/>
              <a:chExt cx="15559" cy="3520"/>
            </a:xfrm>
          </p:grpSpPr>
          <p:sp>
            <p:nvSpPr>
              <p:cNvPr id="24" name="Rectangle 24"/>
              <p:cNvSpPr/>
              <p:nvPr/>
            </p:nvSpPr>
            <p:spPr>
              <a:xfrm>
                <a:off x="2750" y="5375"/>
                <a:ext cx="12720" cy="864"/>
              </a:xfrm>
              <a:prstGeom prst="rect">
                <a:avLst/>
              </a:prstGeom>
            </p:spPr>
            <p:txBody>
              <a:bodyPr wrap="none" anchor="ctr">
                <a:normAutofit/>
              </a:bodyPr>
              <a:p>
                <a:pPr algn="l"/>
                <a:r>
                  <a:rPr lang="zh-CN" altLang="en-US" sz="2000" b="1" dirty="0">
                    <a:solidFill>
                      <a:schemeClr val="tx1">
                        <a:lumMod val="75000"/>
                        <a:lumOff val="25000"/>
                      </a:schemeClr>
                    </a:solidFill>
                    <a:ea typeface="Segoe Print" panose="02000600000000000000" charset="0"/>
                  </a:rPr>
                  <a:t>问题十五</a:t>
                </a:r>
                <a:r>
                  <a:rPr lang="en-US" altLang="zh-CN" sz="2000" b="1" dirty="0">
                    <a:solidFill>
                      <a:schemeClr val="tx1">
                        <a:lumMod val="75000"/>
                        <a:lumOff val="25000"/>
                      </a:schemeClr>
                    </a:solidFill>
                    <a:ea typeface="Segoe Print" panose="02000600000000000000" charset="0"/>
                  </a:rPr>
                  <a:t>:</a:t>
                </a:r>
                <a:r>
                  <a:rPr lang="zh-CN" altLang="en-US" sz="2000" b="1" dirty="0">
                    <a:solidFill>
                      <a:schemeClr val="tx1">
                        <a:lumMod val="75000"/>
                        <a:lumOff val="25000"/>
                      </a:schemeClr>
                    </a:solidFill>
                    <a:ea typeface="Segoe Print" panose="02000600000000000000" charset="0"/>
                  </a:rPr>
                  <a:t>2018年扩大小型微利企业所得税优惠政策范围的主要内容是什么?</a:t>
                </a:r>
                <a:endParaRPr lang="zh-CN" altLang="en-US" sz="2000" b="1" dirty="0">
                  <a:solidFill>
                    <a:schemeClr val="tx1">
                      <a:lumMod val="75000"/>
                      <a:lumOff val="25000"/>
                    </a:schemeClr>
                  </a:solidFill>
                  <a:ea typeface="Segoe Print" panose="02000600000000000000" charset="0"/>
                </a:endParaRPr>
              </a:p>
            </p:txBody>
          </p:sp>
          <p:sp>
            <p:nvSpPr>
              <p:cNvPr id="25" name="Rectangle 15"/>
              <p:cNvSpPr/>
              <p:nvPr/>
            </p:nvSpPr>
            <p:spPr>
              <a:xfrm>
                <a:off x="2864" y="6110"/>
                <a:ext cx="15445" cy="2785"/>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sz="1400"/>
                  <a:t>该政策适用于2018年度汇算清缴。自2018年1月1日至2018年12月31日，将小型微利企业的年应纳税所得额上限由50万</a:t>
                </a:r>
                <a:endParaRPr sz="1400"/>
              </a:p>
              <a:p>
                <a:pPr>
                  <a:lnSpc>
                    <a:spcPct val="130000"/>
                  </a:lnSpc>
                </a:pPr>
                <a:r>
                  <a:rPr sz="1400"/>
                  <a:t>    元提高至100万元，对年应纳税所得额低于100万元（含100万元）的小型微利企业，其所得减按50</a:t>
                </a:r>
                <a:r>
                  <a:rPr lang="en-US" sz="1400"/>
                  <a:t>%</a:t>
                </a:r>
                <a:r>
                  <a:rPr sz="1400"/>
                  <a:t>计入应纳税所得额，</a:t>
                </a:r>
                <a:endParaRPr sz="1400"/>
              </a:p>
              <a:p>
                <a:pPr>
                  <a:lnSpc>
                    <a:spcPct val="130000"/>
                  </a:lnSpc>
                </a:pPr>
                <a:r>
                  <a:rPr sz="1400"/>
                  <a:t>    按20</a:t>
                </a:r>
                <a:r>
                  <a:rPr lang="en-US" sz="1400"/>
                  <a:t>%</a:t>
                </a:r>
                <a:r>
                  <a:rPr sz="1400"/>
                  <a:t>的税率缴纳企业所得税。</a:t>
                </a:r>
                <a:endParaRPr sz="1400"/>
              </a:p>
              <a:p>
                <a:pPr>
                  <a:lnSpc>
                    <a:spcPct val="130000"/>
                  </a:lnSpc>
                </a:pPr>
                <a:r>
                  <a:rPr sz="1400"/>
                  <a:t>2</a:t>
                </a:r>
                <a:r>
                  <a:rPr lang="en-US" sz="1400"/>
                  <a:t>.</a:t>
                </a:r>
                <a:r>
                  <a:rPr sz="1400"/>
                  <a:t>小型微利企业，是指从事国家非限制和禁止行业，并符合下列条件的企业：</a:t>
                </a:r>
                <a:endParaRPr sz="1400"/>
              </a:p>
              <a:p>
                <a:pPr>
                  <a:lnSpc>
                    <a:spcPct val="130000"/>
                  </a:lnSpc>
                </a:pPr>
                <a:r>
                  <a:rPr sz="1400"/>
                  <a:t>（1）工业企业，年度应纳税所得额不超过100万元，从业人数不超过100人，资产总额不超过3000万元；</a:t>
                </a:r>
                <a:endParaRPr sz="1400"/>
              </a:p>
              <a:p>
                <a:pPr>
                  <a:lnSpc>
                    <a:spcPct val="130000"/>
                  </a:lnSpc>
                </a:pPr>
                <a:r>
                  <a:rPr sz="1400"/>
                  <a:t>（2）其他企业，年度应纳税所得额不超过100万元，从业人数不超过80人，资产总额不超过1000万元。</a:t>
                </a:r>
                <a:endParaRPr sz="1400"/>
              </a:p>
            </p:txBody>
          </p:sp>
        </p:grpSp>
      </p:grpSp>
      <p:grpSp>
        <p:nvGrpSpPr>
          <p:cNvPr id="6" name="组合 5"/>
          <p:cNvGrpSpPr/>
          <p:nvPr/>
        </p:nvGrpSpPr>
        <p:grpSpPr>
          <a:xfrm>
            <a:off x="2540" y="2884805"/>
            <a:ext cx="11467465" cy="2064385"/>
            <a:chOff x="-12" y="242"/>
            <a:chExt cx="18059" cy="3251"/>
          </a:xfrm>
        </p:grpSpPr>
        <p:grpSp>
          <p:nvGrpSpPr>
            <p:cNvPr id="7" name="组合 6"/>
            <p:cNvGrpSpPr/>
            <p:nvPr/>
          </p:nvGrpSpPr>
          <p:grpSpPr>
            <a:xfrm rot="0">
              <a:off x="-12" y="242"/>
              <a:ext cx="18059" cy="1456"/>
              <a:chOff x="277" y="5303"/>
              <a:chExt cx="18059" cy="1456"/>
            </a:xfrm>
          </p:grpSpPr>
          <p:sp>
            <p:nvSpPr>
              <p:cNvPr id="10" name="菱形 9"/>
              <p:cNvSpPr/>
              <p:nvPr/>
            </p:nvSpPr>
            <p:spPr>
              <a:xfrm>
                <a:off x="692" y="5303"/>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16" name="TextBox 97"/>
              <p:cNvSpPr txBox="1"/>
              <p:nvPr/>
            </p:nvSpPr>
            <p:spPr>
              <a:xfrm>
                <a:off x="2095" y="5528"/>
                <a:ext cx="12238"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75000"/>
                        <a:lumOff val="25000"/>
                      </a:schemeClr>
                    </a:solidFill>
                    <a:sym typeface="+mn-ea"/>
                  </a:rPr>
                  <a:t>研发费用加计扣除比例提高</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17" name="文本框 16"/>
              <p:cNvSpPr txBox="1"/>
              <p:nvPr/>
            </p:nvSpPr>
            <p:spPr bwMode="auto">
              <a:xfrm>
                <a:off x="277" y="5605"/>
                <a:ext cx="2286" cy="82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08</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18" name="直接连接符 17"/>
              <p:cNvCxnSpPr/>
              <p:nvPr/>
            </p:nvCxnSpPr>
            <p:spPr>
              <a:xfrm flipV="1">
                <a:off x="8115" y="5999"/>
                <a:ext cx="10221" cy="16"/>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rot="0">
              <a:off x="1584" y="1294"/>
              <a:ext cx="15559" cy="2199"/>
              <a:chOff x="2750" y="5375"/>
              <a:chExt cx="15559" cy="2199"/>
            </a:xfrm>
          </p:grpSpPr>
          <p:sp>
            <p:nvSpPr>
              <p:cNvPr id="20" name="Rectangle 24"/>
              <p:cNvSpPr/>
              <p:nvPr/>
            </p:nvSpPr>
            <p:spPr>
              <a:xfrm>
                <a:off x="2750" y="5375"/>
                <a:ext cx="12720" cy="864"/>
              </a:xfrm>
              <a:prstGeom prst="rect">
                <a:avLst/>
              </a:prstGeom>
            </p:spPr>
            <p:txBody>
              <a:bodyPr wrap="none" anchor="ctr">
                <a:normAutofit/>
              </a:bodyPr>
              <a:p>
                <a:pPr algn="l"/>
                <a:r>
                  <a:rPr lang="zh-CN" altLang="en-US" sz="2000" b="1" dirty="0">
                    <a:solidFill>
                      <a:schemeClr val="tx1">
                        <a:lumMod val="75000"/>
                        <a:lumOff val="25000"/>
                      </a:schemeClr>
                    </a:solidFill>
                    <a:ea typeface="Segoe Print" panose="02000600000000000000" charset="0"/>
                  </a:rPr>
                  <a:t>问题十六</a:t>
                </a:r>
                <a:r>
                  <a:rPr lang="en-US" altLang="zh-CN" sz="2000" b="1" dirty="0">
                    <a:solidFill>
                      <a:schemeClr val="tx1">
                        <a:lumMod val="75000"/>
                        <a:lumOff val="25000"/>
                      </a:schemeClr>
                    </a:solidFill>
                    <a:ea typeface="Segoe Print" panose="02000600000000000000" charset="0"/>
                  </a:rPr>
                  <a:t>:</a:t>
                </a:r>
                <a:r>
                  <a:rPr lang="zh-CN" altLang="en-US" sz="2000" b="1" dirty="0">
                    <a:solidFill>
                      <a:schemeClr val="tx1">
                        <a:lumMod val="75000"/>
                        <a:lumOff val="25000"/>
                      </a:schemeClr>
                    </a:solidFill>
                    <a:ea typeface="Segoe Print" panose="02000600000000000000" charset="0"/>
                  </a:rPr>
                  <a:t>研发费用加计扣除比例提高政策主要内容是什么?</a:t>
                </a:r>
                <a:endParaRPr lang="zh-CN" altLang="en-US" sz="2000" b="1" dirty="0">
                  <a:solidFill>
                    <a:schemeClr val="tx1">
                      <a:lumMod val="75000"/>
                      <a:lumOff val="25000"/>
                    </a:schemeClr>
                  </a:solidFill>
                  <a:ea typeface="Segoe Print" panose="02000600000000000000" charset="0"/>
                </a:endParaRPr>
              </a:p>
            </p:txBody>
          </p:sp>
          <p:sp>
            <p:nvSpPr>
              <p:cNvPr id="26" name="Rectangle 15"/>
              <p:cNvSpPr/>
              <p:nvPr/>
            </p:nvSpPr>
            <p:spPr>
              <a:xfrm>
                <a:off x="2864" y="6110"/>
                <a:ext cx="15445" cy="146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sz="1400"/>
                  <a:t>企业开展研发活动中实际发生的研发费用，未形成无形资产计入当期损益的，在按规定据实扣除的基础上，在2018年1月1日至2020年12月31日期间，再按照实际发生额的75％在税前加计扣除；形成无形资产的，在上述期间按照无形资产成本的175％在税前</a:t>
                </a:r>
                <a:r>
                  <a:rPr lang="zh-CN" sz="1400">
                    <a:ea typeface="宋体" panose="02010600030101010101" pitchFamily="2" charset="-122"/>
                  </a:rPr>
                  <a:t>摊</a:t>
                </a:r>
                <a:r>
                  <a:rPr sz="1400"/>
                  <a:t>销。</a:t>
                </a:r>
                <a:endParaRPr sz="1400"/>
              </a:p>
            </p:txBody>
          </p:sp>
        </p:grpSp>
      </p:grpSp>
    </p:spTree>
  </p:cSld>
  <p:clrMapOvr>
    <a:masterClrMapping/>
  </p:clrMapOvr>
  <p:transition spd="slow" advTm="0">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53134" y="924139"/>
            <a:ext cx="4847971" cy="4492454"/>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5564" y="2895643"/>
            <a:ext cx="3441493" cy="3439604"/>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7021" y="1187936"/>
            <a:ext cx="4858755" cy="1982430"/>
          </a:xfrm>
          <a:prstGeom prst="rect">
            <a:avLst/>
          </a:prstGeom>
        </p:spPr>
      </p:pic>
      <p:sp>
        <p:nvSpPr>
          <p:cNvPr id="14" name="TextBox 84"/>
          <p:cNvSpPr txBox="1"/>
          <p:nvPr/>
        </p:nvSpPr>
        <p:spPr>
          <a:xfrm>
            <a:off x="57785" y="6263005"/>
            <a:ext cx="4132580" cy="542290"/>
          </a:xfrm>
          <a:prstGeom prst="rect">
            <a:avLst/>
          </a:prstGeom>
          <a:solidFill>
            <a:schemeClr val="accent2"/>
          </a:solidFill>
        </p:spPr>
        <p:txBody>
          <a:bodyPr wrap="square" rtlCol="0">
            <a:spAutoFit/>
          </a:bodyPr>
          <a:p>
            <a:r>
              <a:rPr lang="zh-CN" altLang="en-US" sz="1465" dirty="0">
                <a:solidFill>
                  <a:schemeClr val="bg1"/>
                </a:solidFill>
                <a:latin typeface="微软雅黑" panose="020B0503020204020204" pitchFamily="34" charset="-122"/>
                <a:ea typeface="微软雅黑" panose="020B0503020204020204" pitchFamily="34" charset="-122"/>
                <a:cs typeface="Segoe Print" panose="02000600000000000000" charset="0"/>
                <a:sym typeface="+mn-lt"/>
              </a:rPr>
              <a:t>本文档内容摘自湖北省税务局企业所得税减税降费政策宣传手册，如有侵权，联系我们删除。</a:t>
            </a:r>
            <a:endParaRPr lang="zh-CN" altLang="en-US" sz="1465" dirty="0">
              <a:solidFill>
                <a:schemeClr val="bg1"/>
              </a:solidFill>
              <a:latin typeface="微软雅黑" panose="020B0503020204020204" pitchFamily="34" charset="-122"/>
              <a:ea typeface="微软雅黑" panose="020B0503020204020204" pitchFamily="34" charset="-122"/>
              <a:cs typeface="Segoe Print" panose="02000600000000000000" charset="0"/>
              <a:sym typeface="+mn-lt"/>
            </a:endParaRPr>
          </a:p>
        </p:txBody>
      </p:sp>
      <p:sp>
        <p:nvSpPr>
          <p:cNvPr id="15" name="TextBox 7"/>
          <p:cNvSpPr>
            <a:spLocks noChangeArrowheads="1"/>
          </p:cNvSpPr>
          <p:nvPr/>
        </p:nvSpPr>
        <p:spPr bwMode="auto">
          <a:xfrm>
            <a:off x="698365" y="2272880"/>
            <a:ext cx="7496959" cy="1477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defRPr/>
            </a:pPr>
            <a:r>
              <a:rPr lang="zh-CN" altLang="en-US" sz="9600" b="1" dirty="0" smtClean="0">
                <a:solidFill>
                  <a:schemeClr val="accent2"/>
                </a:solidFill>
                <a:latin typeface="Segoe Print" panose="02000600000000000000" charset="0"/>
                <a:ea typeface="Segoe Print" panose="02000600000000000000" charset="0"/>
                <a:cs typeface="Segoe Print" panose="02000600000000000000" charset="0"/>
                <a:sym typeface="+mn-lt"/>
              </a:rPr>
              <a:t>感谢收看</a:t>
            </a:r>
            <a:endParaRPr lang="zh-CN" altLang="en-US" sz="3600" b="1" dirty="0">
              <a:solidFill>
                <a:schemeClr val="tx1">
                  <a:lumMod val="75000"/>
                  <a:lumOff val="25000"/>
                </a:schemeClr>
              </a:solidFill>
              <a:latin typeface="Segoe Print" panose="02000600000000000000" charset="0"/>
              <a:ea typeface="Segoe Print" panose="02000600000000000000" charset="0"/>
              <a:cs typeface="Segoe Print" panose="02000600000000000000" charset="0"/>
              <a:sym typeface="+mn-lt"/>
            </a:endParaRPr>
          </a:p>
        </p:txBody>
      </p:sp>
      <p:sp>
        <p:nvSpPr>
          <p:cNvPr id="16" name="文本框 15"/>
          <p:cNvSpPr txBox="1"/>
          <p:nvPr userDrawn="1"/>
        </p:nvSpPr>
        <p:spPr>
          <a:xfrm>
            <a:off x="11624945" y="6436995"/>
            <a:ext cx="493395" cy="368300"/>
          </a:xfrm>
          <a:prstGeom prst="rect">
            <a:avLst/>
          </a:prstGeom>
          <a:noFill/>
        </p:spPr>
        <p:txBody>
          <a:bodyPr wrap="square" rtlCol="0" anchor="t">
            <a:spAutoFit/>
          </a:bodyPr>
          <a:p>
            <a:r>
              <a:rPr lang="en-US" b="1" dirty="0">
                <a:cs typeface="+mn-ea"/>
                <a:sym typeface="+mn-lt"/>
              </a:rPr>
              <a:t>9</a:t>
            </a:r>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500" autoRev="1" fill="hold">
                                          <p:stCondLst>
                                            <p:cond delay="0"/>
                                          </p:stCondLst>
                                        </p:cTn>
                                        <p:tgtEl>
                                          <p:spTgt spid="15"/>
                                        </p:tgtEl>
                                        <p:attrNameLst>
                                          <p:attrName>ppt_w</p:attrName>
                                        </p:attrNameLst>
                                      </p:cBhvr>
                                    </p:anim>
                                    <p:anim by="(#ppt_w*0.50)" calcmode="lin" valueType="num">
                                      <p:cBhvr>
                                        <p:cTn id="8" dur="500" decel="50000" autoRev="1" fill="hold">
                                          <p:stCondLst>
                                            <p:cond delay="0"/>
                                          </p:stCondLst>
                                        </p:cTn>
                                        <p:tgtEl>
                                          <p:spTgt spid="15"/>
                                        </p:tgtEl>
                                        <p:attrNameLst>
                                          <p:attrName>ppt_x</p:attrName>
                                        </p:attrNameLst>
                                      </p:cBhvr>
                                    </p:anim>
                                    <p:anim from="(-#ppt_h/2)" to="(#ppt_y)" calcmode="lin" valueType="num">
                                      <p:cBhvr>
                                        <p:cTn id="9" dur="1000" fill="hold">
                                          <p:stCondLst>
                                            <p:cond delay="0"/>
                                          </p:stCondLst>
                                        </p:cTn>
                                        <p:tgtEl>
                                          <p:spTgt spid="15"/>
                                        </p:tgtEl>
                                        <p:attrNameLst>
                                          <p:attrName>ppt_y</p:attrName>
                                        </p:attrNameLst>
                                      </p:cBhvr>
                                    </p:anim>
                                    <p:animRot by="21600000">
                                      <p:cBhvr>
                                        <p:cTn id="10" dur="1000" fill="hold">
                                          <p:stCondLst>
                                            <p:cond delay="0"/>
                                          </p:stCondLst>
                                        </p:cTn>
                                        <p:tgtEl>
                                          <p:spTgt spid="15"/>
                                        </p:tgtEl>
                                        <p:attrNameLst>
                                          <p:attrName>r</p:attrName>
                                        </p:attrNameLst>
                                      </p:cBhvr>
                                    </p:animRot>
                                  </p:childTnLst>
                                </p:cTn>
                              </p:par>
                            </p:childTnLst>
                          </p:cTn>
                        </p:par>
                        <p:par>
                          <p:cTn id="11" fill="hold">
                            <p:stCondLst>
                              <p:cond delay="1299"/>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15"/>
                                        </p:tgtEl>
                                      </p:cBhvr>
                                      <p:to x="80000" y="100000"/>
                                    </p:animScale>
                                    <p:anim by="(#ppt_w*0.10)" calcmode="lin" valueType="num">
                                      <p:cBhvr>
                                        <p:cTn id="14" dur="250" autoRev="1" fill="hold">
                                          <p:stCondLst>
                                            <p:cond delay="0"/>
                                          </p:stCondLst>
                                        </p:cTn>
                                        <p:tgtEl>
                                          <p:spTgt spid="15"/>
                                        </p:tgtEl>
                                        <p:attrNameLst>
                                          <p:attrName>ppt_x</p:attrName>
                                        </p:attrNameLst>
                                      </p:cBhvr>
                                    </p:anim>
                                    <p:anim by="(-#ppt_w*0.10)" calcmode="lin" valueType="num">
                                      <p:cBhvr>
                                        <p:cTn id="15" dur="250" autoRev="1" fill="hold">
                                          <p:stCondLst>
                                            <p:cond delay="0"/>
                                          </p:stCondLst>
                                        </p:cTn>
                                        <p:tgtEl>
                                          <p:spTgt spid="15"/>
                                        </p:tgtEl>
                                        <p:attrNameLst>
                                          <p:attrName>ppt_y</p:attrName>
                                        </p:attrNameLst>
                                      </p:cBhvr>
                                    </p:anim>
                                    <p:animRot by="-480000">
                                      <p:cBhvr>
                                        <p:cTn id="16" dur="250" autoRev="1"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Lst>
  </p:timing>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自定义 10">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F49180"/>
      </a:accent6>
      <a:hlink>
        <a:srgbClr val="2998E3"/>
      </a:hlink>
      <a:folHlink>
        <a:srgbClr val="7F723D"/>
      </a:folHlink>
    </a:clrScheme>
    <a:fontScheme name="4mlcop4k">
      <a:majorFont>
        <a:latin typeface="Arial"/>
        <a:ea typeface="LiSu"/>
        <a:cs typeface=""/>
      </a:majorFont>
      <a:minorFont>
        <a:latin typeface="Arial"/>
        <a:ea typeface="LiSu"/>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3315</Words>
  <Application>WPS 演示</Application>
  <PresentationFormat>宽屏</PresentationFormat>
  <Paragraphs>194</Paragraphs>
  <Slides>9</Slides>
  <Notes>15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vt:i4>
      </vt:variant>
    </vt:vector>
  </HeadingPairs>
  <TitlesOfParts>
    <vt:vector size="22" baseType="lpstr">
      <vt:lpstr>Arial</vt:lpstr>
      <vt:lpstr>宋体</vt:lpstr>
      <vt:lpstr>Wingdings</vt:lpstr>
      <vt:lpstr>微软雅黑</vt:lpstr>
      <vt:lpstr>Segoe Print</vt:lpstr>
      <vt:lpstr>NumberOnly</vt:lpstr>
      <vt:lpstr>Calibri</vt:lpstr>
      <vt:lpstr>黑体</vt:lpstr>
      <vt:lpstr>Segoe UI Light</vt:lpstr>
      <vt:lpstr>Arial Unicode MS</vt:lpstr>
      <vt:lpstr>LiSu</vt:lpstr>
      <vt:lpstr>等线</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倚栏听风</cp:lastModifiedBy>
  <cp:revision>175</cp:revision>
  <dcterms:created xsi:type="dcterms:W3CDTF">2017-08-18T03:02:00Z</dcterms:created>
  <dcterms:modified xsi:type="dcterms:W3CDTF">2019-05-08T01:37:11Z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2052-11.1.0.8597</vt:lpwstr>
  </property>
</Properties>
</file>