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8"/>
  </p:handoutMasterIdLst>
  <p:sldIdLst>
    <p:sldId id="416" r:id="rId3"/>
    <p:sldId id="413" r:id="rId5"/>
    <p:sldId id="391" r:id="rId6"/>
    <p:sldId id="420" r:id="rId7"/>
    <p:sldId id="422" r:id="rId8"/>
    <p:sldId id="424" r:id="rId9"/>
    <p:sldId id="426" r:id="rId10"/>
    <p:sldId id="427" r:id="rId11"/>
    <p:sldId id="428" r:id="rId12"/>
    <p:sldId id="429" r:id="rId13"/>
    <p:sldId id="430" r:id="rId14"/>
    <p:sldId id="431" r:id="rId15"/>
    <p:sldId id="432" r:id="rId16"/>
    <p:sldId id="415" r:id="rId17"/>
  </p:sldIdLst>
  <p:sldSz cx="12192000" cy="6858000"/>
  <p:notesSz cx="6858000" cy="9144000"/>
  <p:custDataLst>
    <p:tags r:id="rId2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7743" autoAdjust="0"/>
    <p:restoredTop sz="96469" autoAdjust="0"/>
  </p:normalViewPr>
  <p:slideViewPr>
    <p:cSldViewPr snapToGrid="0">
      <p:cViewPr>
        <p:scale>
          <a:sx n="77" d="100"/>
          <a:sy n="77" d="100"/>
        </p:scale>
        <p:origin x="1056" y="79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gs" Target="tags/tag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1BDB567-E19E-42EB-A1AB-1B4118597FC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016975-1D4D-491B-8EC5-CCC6AF49DF0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2104626" y="2473391"/>
            <a:ext cx="1518557" cy="151855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5280239" y="2473390"/>
            <a:ext cx="1518557" cy="151855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455853" y="2473391"/>
            <a:ext cx="1518557" cy="151855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240658" y="1996967"/>
            <a:ext cx="1601553" cy="278524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988029" y="1996966"/>
            <a:ext cx="1601553" cy="278524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735400" y="1996966"/>
            <a:ext cx="1601553" cy="278524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77351" y="2423266"/>
            <a:ext cx="2399430" cy="204757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915843" y="2423266"/>
            <a:ext cx="2399430" cy="204757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254335" y="2423266"/>
            <a:ext cx="2399430" cy="204757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12" name="图片占位符 4"/>
          <p:cNvSpPr>
            <a:spLocks noGrp="1"/>
          </p:cNvSpPr>
          <p:nvPr>
            <p:ph type="pic" sz="quarter" idx="13"/>
          </p:nvPr>
        </p:nvSpPr>
        <p:spPr>
          <a:xfrm>
            <a:off x="9043645" y="2584454"/>
            <a:ext cx="1136634" cy="113141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5" name="图片占位符 4"/>
          <p:cNvSpPr>
            <a:spLocks noGrp="1"/>
          </p:cNvSpPr>
          <p:nvPr>
            <p:ph type="pic" sz="quarter" idx="10"/>
          </p:nvPr>
        </p:nvSpPr>
        <p:spPr>
          <a:xfrm>
            <a:off x="1974861" y="2584456"/>
            <a:ext cx="1136634" cy="113141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426216" y="2584454"/>
            <a:ext cx="1136634" cy="113141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6877572" y="2584454"/>
            <a:ext cx="1136634" cy="113141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379096" y="2199380"/>
            <a:ext cx="2813941" cy="155505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689031" y="4019006"/>
            <a:ext cx="2813941" cy="155505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7998965" y="2238194"/>
            <a:ext cx="2813941" cy="155505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019176" y="4002590"/>
            <a:ext cx="3173667" cy="184784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509167" y="3981450"/>
            <a:ext cx="3173667" cy="184784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7999159" y="3981451"/>
            <a:ext cx="3173667" cy="184784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880972" y="1973765"/>
            <a:ext cx="3665876" cy="165932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7139656" y="1973766"/>
            <a:ext cx="3665876" cy="165932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148500" y="2046176"/>
            <a:ext cx="2713978" cy="1639094"/>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800552" y="2046176"/>
            <a:ext cx="2713978" cy="1639094"/>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452604" y="2046177"/>
            <a:ext cx="2713978" cy="1639094"/>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282068" y="1884558"/>
            <a:ext cx="1956587" cy="271358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674614" y="1884557"/>
            <a:ext cx="1956587" cy="271358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9067160" y="1884557"/>
            <a:ext cx="1956587" cy="271358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499348" y="3005965"/>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3392572" y="3005964"/>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5285794" y="3005964"/>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13" name="图片占位符 4"/>
          <p:cNvSpPr>
            <a:spLocks noGrp="1"/>
          </p:cNvSpPr>
          <p:nvPr>
            <p:ph type="pic" sz="quarter" idx="13"/>
          </p:nvPr>
        </p:nvSpPr>
        <p:spPr>
          <a:xfrm>
            <a:off x="7179016" y="3005964"/>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4" name="图片占位符 4"/>
          <p:cNvSpPr>
            <a:spLocks noGrp="1"/>
          </p:cNvSpPr>
          <p:nvPr>
            <p:ph type="pic" sz="quarter" idx="14"/>
          </p:nvPr>
        </p:nvSpPr>
        <p:spPr>
          <a:xfrm>
            <a:off x="9072238" y="3005964"/>
            <a:ext cx="1471345" cy="110351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391932" y="1964922"/>
            <a:ext cx="4440897" cy="243562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346165" y="1964921"/>
            <a:ext cx="4440897" cy="243562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7" name="图片占位符 4"/>
          <p:cNvSpPr>
            <a:spLocks noGrp="1"/>
          </p:cNvSpPr>
          <p:nvPr>
            <p:ph type="pic" sz="quarter" idx="12"/>
          </p:nvPr>
        </p:nvSpPr>
        <p:spPr>
          <a:xfrm>
            <a:off x="6587140" y="1966049"/>
            <a:ext cx="4311519" cy="353704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0" name="图片占位符 4"/>
          <p:cNvSpPr>
            <a:spLocks noGrp="1"/>
          </p:cNvSpPr>
          <p:nvPr>
            <p:ph type="pic" sz="quarter" idx="12"/>
          </p:nvPr>
        </p:nvSpPr>
        <p:spPr>
          <a:xfrm>
            <a:off x="1422211" y="4212506"/>
            <a:ext cx="1318367" cy="130578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21" name="图片占位符 4"/>
          <p:cNvSpPr>
            <a:spLocks noGrp="1"/>
          </p:cNvSpPr>
          <p:nvPr>
            <p:ph type="pic" sz="quarter" idx="13"/>
          </p:nvPr>
        </p:nvSpPr>
        <p:spPr>
          <a:xfrm>
            <a:off x="6432361" y="4199925"/>
            <a:ext cx="1318367" cy="130578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5" name="图片占位符 4"/>
          <p:cNvSpPr>
            <a:spLocks noGrp="1"/>
          </p:cNvSpPr>
          <p:nvPr>
            <p:ph type="pic" sz="quarter" idx="10"/>
          </p:nvPr>
        </p:nvSpPr>
        <p:spPr>
          <a:xfrm>
            <a:off x="1422211" y="2191992"/>
            <a:ext cx="1318367" cy="130578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432361" y="2179411"/>
            <a:ext cx="1318367" cy="130578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14" name="图片占位符 4"/>
          <p:cNvSpPr>
            <a:spLocks noGrp="1"/>
          </p:cNvSpPr>
          <p:nvPr>
            <p:ph type="pic" sz="quarter" idx="13"/>
          </p:nvPr>
        </p:nvSpPr>
        <p:spPr>
          <a:xfrm>
            <a:off x="4296148" y="390294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15" name="图片占位符 4"/>
          <p:cNvSpPr>
            <a:spLocks noGrp="1"/>
          </p:cNvSpPr>
          <p:nvPr>
            <p:ph type="pic" sz="quarter" idx="14"/>
          </p:nvPr>
        </p:nvSpPr>
        <p:spPr>
          <a:xfrm>
            <a:off x="6737723" y="390294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6" name="图片占位符 4"/>
          <p:cNvSpPr>
            <a:spLocks noGrp="1"/>
          </p:cNvSpPr>
          <p:nvPr>
            <p:ph type="pic" sz="quarter" idx="15"/>
          </p:nvPr>
        </p:nvSpPr>
        <p:spPr>
          <a:xfrm>
            <a:off x="9153230" y="390294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5" name="图片占位符 4"/>
          <p:cNvSpPr>
            <a:spLocks noGrp="1"/>
          </p:cNvSpPr>
          <p:nvPr>
            <p:ph type="pic" sz="quarter" idx="10"/>
          </p:nvPr>
        </p:nvSpPr>
        <p:spPr>
          <a:xfrm>
            <a:off x="4322216" y="186459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6" name="图片占位符 4"/>
          <p:cNvSpPr>
            <a:spLocks noGrp="1"/>
          </p:cNvSpPr>
          <p:nvPr>
            <p:ph type="pic" sz="quarter" idx="11"/>
          </p:nvPr>
        </p:nvSpPr>
        <p:spPr>
          <a:xfrm>
            <a:off x="6763791" y="186459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9179298" y="1864594"/>
            <a:ext cx="1701132" cy="17271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3762394" y="1774377"/>
            <a:ext cx="1727911"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817367" y="1774377"/>
            <a:ext cx="1727200"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019175" y="2228851"/>
            <a:ext cx="2305050" cy="30098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3615579" y="2228850"/>
            <a:ext cx="2305050" cy="30098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6238877" y="2228850"/>
            <a:ext cx="2305050" cy="300989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2093871" y="2351914"/>
            <a:ext cx="1518557" cy="1518557"/>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5259439" y="2351914"/>
            <a:ext cx="1518557" cy="1518557"/>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394162" y="2363533"/>
            <a:ext cx="1518557" cy="1518557"/>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6" name="图片占位符 4"/>
          <p:cNvSpPr>
            <a:spLocks noGrp="1"/>
          </p:cNvSpPr>
          <p:nvPr>
            <p:ph type="pic" sz="quarter" idx="10"/>
          </p:nvPr>
        </p:nvSpPr>
        <p:spPr>
          <a:xfrm>
            <a:off x="1133476" y="2103438"/>
            <a:ext cx="2922815"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1"/>
          </p:nvPr>
        </p:nvSpPr>
        <p:spPr>
          <a:xfrm>
            <a:off x="4633460" y="2103438"/>
            <a:ext cx="2922815"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8" name="图片占位符 4"/>
          <p:cNvSpPr>
            <a:spLocks noGrp="1"/>
          </p:cNvSpPr>
          <p:nvPr>
            <p:ph type="pic" sz="quarter" idx="12"/>
          </p:nvPr>
        </p:nvSpPr>
        <p:spPr>
          <a:xfrm>
            <a:off x="8133444" y="2103438"/>
            <a:ext cx="2922815" cy="172720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8" name="图片占位符 4"/>
          <p:cNvSpPr>
            <a:spLocks noGrp="1"/>
          </p:cNvSpPr>
          <p:nvPr>
            <p:ph type="pic" sz="quarter" idx="10"/>
          </p:nvPr>
        </p:nvSpPr>
        <p:spPr>
          <a:xfrm>
            <a:off x="1764936" y="2041275"/>
            <a:ext cx="2848763" cy="2869956"/>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par>
    </p:tnLst>
  </p:timing>
  <p:hf hdr="0" ft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图片占位符 4"/>
          <p:cNvSpPr>
            <a:spLocks noGrp="1"/>
          </p:cNvSpPr>
          <p:nvPr>
            <p:ph type="pic" sz="quarter" idx="11"/>
          </p:nvPr>
        </p:nvSpPr>
        <p:spPr>
          <a:xfrm>
            <a:off x="9528379" y="2468958"/>
            <a:ext cx="1146848" cy="203096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8" name="图片占位符 4"/>
          <p:cNvSpPr>
            <a:spLocks noGrp="1"/>
          </p:cNvSpPr>
          <p:nvPr>
            <p:ph type="pic" sz="quarter" idx="10"/>
          </p:nvPr>
        </p:nvSpPr>
        <p:spPr>
          <a:xfrm>
            <a:off x="7042077" y="2476596"/>
            <a:ext cx="1146848" cy="203096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7" name="图片占位符 4"/>
          <p:cNvSpPr>
            <a:spLocks noGrp="1"/>
          </p:cNvSpPr>
          <p:nvPr>
            <p:ph type="pic" sz="quarter" idx="12"/>
          </p:nvPr>
        </p:nvSpPr>
        <p:spPr>
          <a:xfrm>
            <a:off x="8307326" y="2244611"/>
            <a:ext cx="1400216" cy="2479655"/>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par>
    </p:tnLst>
  </p:timing>
  <p:hf hdr="0" ft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715476" y="2256271"/>
            <a:ext cx="2640345" cy="227901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7935703" y="2256271"/>
            <a:ext cx="2640345" cy="227901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1495249" y="2305688"/>
            <a:ext cx="2640345" cy="2279012"/>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par>
    </p:tnLst>
  </p:timing>
  <p:hf hdr="0" ft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2" name="图片占位符 4"/>
          <p:cNvSpPr>
            <a:spLocks noGrp="1"/>
          </p:cNvSpPr>
          <p:nvPr>
            <p:ph type="pic" sz="quarter" idx="13"/>
          </p:nvPr>
        </p:nvSpPr>
        <p:spPr>
          <a:xfrm>
            <a:off x="9295072" y="2103861"/>
            <a:ext cx="1544464" cy="213002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5" name="图片占位符 4"/>
          <p:cNvSpPr>
            <a:spLocks noGrp="1"/>
          </p:cNvSpPr>
          <p:nvPr>
            <p:ph type="pic" sz="quarter" idx="10"/>
          </p:nvPr>
        </p:nvSpPr>
        <p:spPr>
          <a:xfrm>
            <a:off x="4206506" y="2106444"/>
            <a:ext cx="1544464" cy="213002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750789" y="2103861"/>
            <a:ext cx="1544464" cy="213002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1662223" y="2103861"/>
            <a:ext cx="1544464" cy="2130028"/>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par>
    </p:tnLst>
  </p:timing>
  <p:hf hdr="0" ft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192170" y="2888135"/>
            <a:ext cx="2166654" cy="259238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6462195" y="2877451"/>
            <a:ext cx="2166654" cy="2592387"/>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8" name="Picture Placeholder 10"/>
          <p:cNvSpPr>
            <a:spLocks noGrp="1"/>
          </p:cNvSpPr>
          <p:nvPr>
            <p:ph type="pic" sz="quarter" idx="18"/>
          </p:nvPr>
        </p:nvSpPr>
        <p:spPr>
          <a:xfrm>
            <a:off x="4778361" y="1320403"/>
            <a:ext cx="2722907" cy="2762251"/>
          </a:xfrm>
          <a:prstGeom prst="rect">
            <a:avLst/>
          </a:prstGeom>
        </p:spPr>
        <p:txBody>
          <a:bodyPr lIns="68580" tIns="34290" rIns="68580" bIns="34290"/>
          <a:lstStyle/>
          <a:p>
            <a:endParaRPr lang="id-ID"/>
          </a:p>
        </p:txBody>
      </p:sp>
      <p:sp>
        <p:nvSpPr>
          <p:cNvPr id="11" name="Picture Placeholder 10"/>
          <p:cNvSpPr>
            <a:spLocks noGrp="1"/>
          </p:cNvSpPr>
          <p:nvPr>
            <p:ph type="pic" sz="quarter" idx="21"/>
          </p:nvPr>
        </p:nvSpPr>
        <p:spPr>
          <a:xfrm>
            <a:off x="8167816" y="1320402"/>
            <a:ext cx="2722907" cy="2762251"/>
          </a:xfrm>
          <a:prstGeom prst="rect">
            <a:avLst/>
          </a:prstGeom>
        </p:spPr>
        <p:txBody>
          <a:bodyPr lIns="68580" tIns="34290" rIns="68580" bIns="34290"/>
          <a:lstStyle/>
          <a:p>
            <a:endParaRPr lang="id-ID"/>
          </a:p>
        </p:txBody>
      </p:sp>
      <p:sp>
        <p:nvSpPr>
          <p:cNvPr id="4" name="Picture Placeholder 10"/>
          <p:cNvSpPr>
            <a:spLocks noGrp="1"/>
          </p:cNvSpPr>
          <p:nvPr>
            <p:ph type="pic" sz="quarter" idx="22"/>
          </p:nvPr>
        </p:nvSpPr>
        <p:spPr>
          <a:xfrm>
            <a:off x="1388906" y="1320403"/>
            <a:ext cx="2722907" cy="2762251"/>
          </a:xfrm>
          <a:prstGeom prst="rect">
            <a:avLst/>
          </a:prstGeom>
        </p:spPr>
        <p:txBody>
          <a:bodyPr lIns="68580" tIns="34290" rIns="68580" bIns="34290"/>
          <a:lstStyle/>
          <a:p>
            <a:endParaRPr lang="id-ID"/>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4" grpId="0"/>
    </p:bldLst>
  </p:timing>
  <p:hf hdr="0" ftr="0"/>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393825" y="2293938"/>
            <a:ext cx="2505075" cy="2582862"/>
          </a:xfrm>
          <a:prstGeom prst="rect">
            <a:avLst/>
          </a:prstGeom>
        </p:spPr>
        <p:txBody>
          <a:bodyPr/>
          <a:lstStyle/>
          <a:p>
            <a:endParaRPr lang="zh-CN" altLang="en-US"/>
          </a:p>
        </p:txBody>
      </p:sp>
      <p:sp>
        <p:nvSpPr>
          <p:cNvPr id="8" name="图片占位符 6"/>
          <p:cNvSpPr>
            <a:spLocks noGrp="1"/>
          </p:cNvSpPr>
          <p:nvPr>
            <p:ph type="pic" sz="quarter" idx="11"/>
          </p:nvPr>
        </p:nvSpPr>
        <p:spPr>
          <a:xfrm>
            <a:off x="4771041" y="3346833"/>
            <a:ext cx="1552845" cy="1601676"/>
          </a:xfrm>
          <a:prstGeom prst="rect">
            <a:avLst/>
          </a:prstGeom>
        </p:spPr>
        <p:txBody>
          <a:bodyPr/>
          <a:lstStyle/>
          <a:p>
            <a:endParaRPr lang="zh-CN" altLang="en-US"/>
          </a:p>
        </p:txBody>
      </p:sp>
      <p:sp>
        <p:nvSpPr>
          <p:cNvPr id="9" name="图片占位符 6"/>
          <p:cNvSpPr>
            <a:spLocks noGrp="1"/>
          </p:cNvSpPr>
          <p:nvPr>
            <p:ph type="pic" sz="quarter" idx="12"/>
          </p:nvPr>
        </p:nvSpPr>
        <p:spPr>
          <a:xfrm>
            <a:off x="6890126" y="3346833"/>
            <a:ext cx="1552845" cy="1601676"/>
          </a:xfrm>
          <a:prstGeom prst="rect">
            <a:avLst/>
          </a:prstGeom>
        </p:spPr>
        <p:txBody>
          <a:bodyPr/>
          <a:lstStyle/>
          <a:p>
            <a:endParaRPr lang="zh-CN" altLang="en-US"/>
          </a:p>
        </p:txBody>
      </p:sp>
      <p:sp>
        <p:nvSpPr>
          <p:cNvPr id="10" name="图片占位符 6"/>
          <p:cNvSpPr>
            <a:spLocks noGrp="1"/>
          </p:cNvSpPr>
          <p:nvPr>
            <p:ph type="pic" sz="quarter" idx="13"/>
          </p:nvPr>
        </p:nvSpPr>
        <p:spPr>
          <a:xfrm>
            <a:off x="9009212" y="3346833"/>
            <a:ext cx="1552845" cy="1601676"/>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5448300" y="3662363"/>
            <a:ext cx="5353050" cy="1754187"/>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par>
    </p:tnLst>
  </p:timing>
  <p:hf hdr="0" ftr="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604838" y="923925"/>
            <a:ext cx="4105275" cy="2366963"/>
          </a:xfrm>
          <a:prstGeom prst="rect">
            <a:avLst/>
          </a:prstGeom>
        </p:spPr>
        <p:txBody>
          <a:bodyPr/>
          <a:lstStyle/>
          <a:p>
            <a:endParaRPr lang="zh-CN" altLang="en-US"/>
          </a:p>
        </p:txBody>
      </p:sp>
      <p:sp>
        <p:nvSpPr>
          <p:cNvPr id="13" name="图片占位符 2"/>
          <p:cNvSpPr>
            <a:spLocks noGrp="1"/>
          </p:cNvSpPr>
          <p:nvPr>
            <p:ph type="pic" sz="quarter" idx="11"/>
          </p:nvPr>
        </p:nvSpPr>
        <p:spPr>
          <a:xfrm>
            <a:off x="4786631" y="923925"/>
            <a:ext cx="2669540" cy="3431540"/>
          </a:xfrm>
          <a:prstGeom prst="rect">
            <a:avLst/>
          </a:prstGeom>
        </p:spPr>
        <p:txBody>
          <a:bodyPr/>
          <a:lstStyle/>
          <a:p>
            <a:endParaRPr lang="zh-CN" altLang="en-US"/>
          </a:p>
        </p:txBody>
      </p:sp>
      <p:sp>
        <p:nvSpPr>
          <p:cNvPr id="14" name="图片占位符 2"/>
          <p:cNvSpPr>
            <a:spLocks noGrp="1"/>
          </p:cNvSpPr>
          <p:nvPr>
            <p:ph type="pic" sz="quarter" idx="12"/>
          </p:nvPr>
        </p:nvSpPr>
        <p:spPr>
          <a:xfrm>
            <a:off x="2062480" y="3366452"/>
            <a:ext cx="2647633" cy="2646998"/>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par>
    </p:tnLst>
  </p:timing>
  <p:hf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193800" y="1219200"/>
            <a:ext cx="4421188" cy="4419600"/>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par>
    </p:tnLst>
  </p:timing>
  <p:hf hdr="0" ftr="0"/>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6096000" y="0"/>
            <a:ext cx="6096000" cy="6858000"/>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8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C32ACE2F-0FD3-4AE8-A06B-E483ABC43E56}" type="datetime1">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t>1</a:t>
            </a: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7A3169A7-6C50-4A1E-B68E-05EE048AB255}" type="slidenum">
              <a:rPr lang="zh-CN" altLang="en-US" smtClean="0"/>
            </a:fld>
            <a:endParaRPr lang="zh-CN" altLang="en-US"/>
          </a:p>
        </p:txBody>
      </p:sp>
      <p:sp>
        <p:nvSpPr>
          <p:cNvPr id="6" name="图片占位符 5"/>
          <p:cNvSpPr>
            <a:spLocks noGrp="1"/>
          </p:cNvSpPr>
          <p:nvPr>
            <p:ph type="pic" sz="quarter" idx="13"/>
          </p:nvPr>
        </p:nvSpPr>
        <p:spPr>
          <a:xfrm>
            <a:off x="5875338" y="1754188"/>
            <a:ext cx="4997450" cy="3681412"/>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9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C32ACE2F-0FD3-4AE8-A06B-E483ABC43E56}" type="datetime1">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t>1</a:t>
            </a: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7A3169A7-6C50-4A1E-B68E-05EE048AB255}" type="slidenum">
              <a:rPr lang="zh-CN" altLang="en-US" smtClean="0"/>
            </a:fld>
            <a:endParaRPr lang="zh-CN" altLang="en-US"/>
          </a:p>
        </p:txBody>
      </p:sp>
      <p:sp>
        <p:nvSpPr>
          <p:cNvPr id="6" name="图片占位符 5"/>
          <p:cNvSpPr>
            <a:spLocks noGrp="1"/>
          </p:cNvSpPr>
          <p:nvPr>
            <p:ph type="pic" sz="quarter" idx="13"/>
          </p:nvPr>
        </p:nvSpPr>
        <p:spPr>
          <a:xfrm>
            <a:off x="5875338" y="1754188"/>
            <a:ext cx="4997450" cy="3681412"/>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71_标题幻灯片">
    <p:spTree>
      <p:nvGrpSpPr>
        <p:cNvPr id="1" name=""/>
        <p:cNvGrpSpPr/>
        <p:nvPr/>
      </p:nvGrpSpPr>
      <p:grpSpPr>
        <a:xfrm>
          <a:off x="0" y="0"/>
          <a:ext cx="0" cy="0"/>
          <a:chOff x="0" y="0"/>
          <a:chExt cx="0" cy="0"/>
        </a:xfrm>
      </p:grpSpPr>
      <p:sp>
        <p:nvSpPr>
          <p:cNvPr id="2" name="图片占位符 7"/>
          <p:cNvSpPr>
            <a:spLocks noGrp="1"/>
          </p:cNvSpPr>
          <p:nvPr>
            <p:ph type="pic" sz="quarter" idx="10"/>
          </p:nvPr>
        </p:nvSpPr>
        <p:spPr>
          <a:xfrm>
            <a:off x="4071122" y="2154253"/>
            <a:ext cx="3539500" cy="2431814"/>
          </a:xfrm>
          <a:prstGeom prst="rect">
            <a:avLst/>
          </a:prstGeom>
          <a:effectLst>
            <a:outerShdw blurRad="63500" sx="102000" sy="102000" algn="ctr" rotWithShape="0">
              <a:prstClr val="black">
                <a:alpha val="40000"/>
              </a:prstClr>
            </a:outerShdw>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hdr="0" ftr="0"/>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1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C32ACE2F-0FD3-4AE8-A06B-E483ABC43E56}" type="datetime1">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t>1</a:t>
            </a: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7A3169A7-6C50-4A1E-B68E-05EE048AB255}" type="slidenum">
              <a:rPr lang="zh-CN" altLang="en-US" smtClean="0"/>
            </a:fld>
            <a:endParaRPr lang="zh-CN" altLang="en-US"/>
          </a:p>
        </p:txBody>
      </p:sp>
      <p:sp>
        <p:nvSpPr>
          <p:cNvPr id="6" name="图片占位符 5"/>
          <p:cNvSpPr>
            <a:spLocks noGrp="1"/>
          </p:cNvSpPr>
          <p:nvPr>
            <p:ph type="pic" sz="quarter" idx="13"/>
          </p:nvPr>
        </p:nvSpPr>
        <p:spPr>
          <a:xfrm>
            <a:off x="5875338" y="1754188"/>
            <a:ext cx="4997450" cy="3681412"/>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811931" y="2073381"/>
            <a:ext cx="2174132" cy="144942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4987544" y="2073380"/>
            <a:ext cx="2174132" cy="144942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8163158" y="2073381"/>
            <a:ext cx="2174132" cy="1449420"/>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2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C32ACE2F-0FD3-4AE8-A06B-E483ABC43E56}" type="datetime1">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t>1</a:t>
            </a: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7A3169A7-6C50-4A1E-B68E-05EE048AB255}" type="slidenum">
              <a:rPr lang="zh-CN" altLang="en-US" smtClean="0"/>
            </a:fld>
            <a:endParaRPr lang="zh-CN" altLang="en-US"/>
          </a:p>
        </p:txBody>
      </p:sp>
      <p:sp>
        <p:nvSpPr>
          <p:cNvPr id="6" name="图片占位符 5"/>
          <p:cNvSpPr>
            <a:spLocks noGrp="1"/>
          </p:cNvSpPr>
          <p:nvPr>
            <p:ph type="pic" sz="quarter" idx="13"/>
          </p:nvPr>
        </p:nvSpPr>
        <p:spPr>
          <a:xfrm>
            <a:off x="5875338" y="1754188"/>
            <a:ext cx="4997450" cy="3681412"/>
          </a:xfrm>
          <a:prstGeom prst="rect">
            <a:avLst/>
          </a:prstGeom>
        </p:spPr>
        <p:txBody>
          <a:bodyPr/>
          <a:lstStyle/>
          <a:p>
            <a:endParaRPr lang="zh-CN" altLang="en-US"/>
          </a:p>
        </p:txBody>
      </p:sp>
    </p:spTree>
  </p:cSld>
  <p:clrMapOvr>
    <a:masterClrMapping/>
  </p:clrMapOvr>
  <p:timing>
    <p:tnLst>
      <p:par>
        <p:cTn id="1" dur="indefinite" restart="never" nodeType="tmRoot"/>
      </p:par>
    </p:tnLst>
  </p:timing>
  <p:hf hdr="0" ftr="0"/>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77_标题幻灯片">
    <p:spTree>
      <p:nvGrpSpPr>
        <p:cNvPr id="1" name=""/>
        <p:cNvGrpSpPr/>
        <p:nvPr/>
      </p:nvGrpSpPr>
      <p:grpSpPr>
        <a:xfrm>
          <a:off x="0" y="0"/>
          <a:ext cx="0" cy="0"/>
          <a:chOff x="0" y="0"/>
          <a:chExt cx="0" cy="0"/>
        </a:xfrm>
      </p:grpSpPr>
      <p:sp>
        <p:nvSpPr>
          <p:cNvPr id="2" name="图片占位符 7"/>
          <p:cNvSpPr>
            <a:spLocks noGrp="1"/>
          </p:cNvSpPr>
          <p:nvPr>
            <p:ph type="pic" sz="quarter" idx="10"/>
          </p:nvPr>
        </p:nvSpPr>
        <p:spPr>
          <a:xfrm>
            <a:off x="1423852" y="1632858"/>
            <a:ext cx="2371807" cy="2272936"/>
          </a:xfrm>
          <a:prstGeom prst="octagon">
            <a:avLst/>
          </a:prstGeom>
          <a:effectLst>
            <a:outerShdw blurRad="63500" sx="102000" sy="102000" algn="ctr" rotWithShape="0">
              <a:prstClr val="black">
                <a:alpha val="40000"/>
              </a:prstClr>
            </a:outerShdw>
          </a:effectLst>
        </p:spPr>
        <p:txBody>
          <a:bodyPr/>
          <a:lstStyle/>
          <a:p>
            <a:endParaRPr lang="zh-CN" altLang="en-US"/>
          </a:p>
        </p:txBody>
      </p:sp>
      <p:sp>
        <p:nvSpPr>
          <p:cNvPr id="3" name="图片占位符 7"/>
          <p:cNvSpPr>
            <a:spLocks noGrp="1"/>
          </p:cNvSpPr>
          <p:nvPr>
            <p:ph type="pic" sz="quarter" idx="11"/>
          </p:nvPr>
        </p:nvSpPr>
        <p:spPr>
          <a:xfrm>
            <a:off x="4913812" y="1632857"/>
            <a:ext cx="2371807" cy="2272936"/>
          </a:xfrm>
          <a:prstGeom prst="octagon">
            <a:avLst/>
          </a:prstGeom>
          <a:effectLst>
            <a:outerShdw blurRad="63500" sx="102000" sy="102000" algn="ctr" rotWithShape="0">
              <a:prstClr val="black">
                <a:alpha val="40000"/>
              </a:prstClr>
            </a:outerShdw>
          </a:effectLst>
        </p:spPr>
        <p:txBody>
          <a:bodyPr/>
          <a:lstStyle/>
          <a:p>
            <a:endParaRPr lang="zh-CN" altLang="en-US"/>
          </a:p>
        </p:txBody>
      </p:sp>
      <p:sp>
        <p:nvSpPr>
          <p:cNvPr id="4" name="图片占位符 7"/>
          <p:cNvSpPr>
            <a:spLocks noGrp="1"/>
          </p:cNvSpPr>
          <p:nvPr>
            <p:ph type="pic" sz="quarter" idx="12"/>
          </p:nvPr>
        </p:nvSpPr>
        <p:spPr>
          <a:xfrm>
            <a:off x="8403772" y="1632857"/>
            <a:ext cx="2371807" cy="2272936"/>
          </a:xfrm>
          <a:prstGeom prst="octagon">
            <a:avLst/>
          </a:prstGeom>
          <a:effectLst>
            <a:outerShdw blurRad="63500" sx="102000" sy="102000" algn="ctr" rotWithShape="0">
              <a:prstClr val="black">
                <a:alpha val="40000"/>
              </a:prstClr>
            </a:outerShdw>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nodePh="1">
                                  <p:stCondLst>
                                    <p:cond delay="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hf hdr="0" ftr="0"/>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
        <p:nvSpPr>
          <p:cNvPr id="2" name="图片占位符 7"/>
          <p:cNvSpPr>
            <a:spLocks noGrp="1"/>
          </p:cNvSpPr>
          <p:nvPr>
            <p:ph type="pic" sz="quarter" idx="13"/>
          </p:nvPr>
        </p:nvSpPr>
        <p:spPr>
          <a:xfrm>
            <a:off x="6984541" y="1267095"/>
            <a:ext cx="2180235" cy="2168436"/>
          </a:xfrm>
          <a:prstGeom prst="ellipse">
            <a:avLst/>
          </a:prstGeom>
          <a:effectLst>
            <a:outerShdw blurRad="63500" sx="102000" sy="102000" algn="ctr" rotWithShape="0">
              <a:prstClr val="black">
                <a:alpha val="40000"/>
              </a:prstClr>
            </a:outerShdw>
          </a:effectLst>
        </p:spPr>
        <p:txBody>
          <a:bodyPr/>
          <a:lstStyle/>
          <a:p>
            <a:endParaRPr lang="zh-CN" altLang="en-US"/>
          </a:p>
        </p:txBody>
      </p:sp>
      <p:sp>
        <p:nvSpPr>
          <p:cNvPr id="3" name="图片占位符 7"/>
          <p:cNvSpPr>
            <a:spLocks noGrp="1"/>
          </p:cNvSpPr>
          <p:nvPr>
            <p:ph type="pic" sz="quarter" idx="14"/>
          </p:nvPr>
        </p:nvSpPr>
        <p:spPr>
          <a:xfrm>
            <a:off x="6712339" y="3278774"/>
            <a:ext cx="2180235" cy="2168436"/>
          </a:xfrm>
          <a:prstGeom prst="ellipse">
            <a:avLst/>
          </a:prstGeom>
          <a:effectLst>
            <a:outerShdw blurRad="63500" sx="102000" sy="102000" algn="ctr" rotWithShape="0">
              <a:prstClr val="black">
                <a:alpha val="40000"/>
              </a:prstClr>
            </a:outerShdw>
          </a:effectLst>
        </p:spPr>
        <p:txBody>
          <a:bodyPr/>
          <a:lstStyle/>
          <a:p>
            <a:endParaRPr lang="zh-CN" altLang="en-US"/>
          </a:p>
        </p:txBody>
      </p:sp>
      <p:sp>
        <p:nvSpPr>
          <p:cNvPr id="4" name="图片占位符 7"/>
          <p:cNvSpPr>
            <a:spLocks noGrp="1"/>
          </p:cNvSpPr>
          <p:nvPr>
            <p:ph type="pic" sz="quarter" idx="15"/>
          </p:nvPr>
        </p:nvSpPr>
        <p:spPr>
          <a:xfrm>
            <a:off x="8620372" y="2521128"/>
            <a:ext cx="2180235" cy="2168436"/>
          </a:xfrm>
          <a:prstGeom prst="ellipse">
            <a:avLst/>
          </a:prstGeom>
          <a:effectLst>
            <a:outerShdw blurRad="63500" sx="102000" sy="102000" algn="ctr" rotWithShape="0">
              <a:prstClr val="black">
                <a:alpha val="40000"/>
              </a:prstClr>
            </a:outerShdw>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2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nodePh="1">
                                  <p:stCondLst>
                                    <p:cond delay="0"/>
                                  </p:stCondLst>
                                  <p:endCondLst>
                                    <p:cond evt="begin" delay="0">
                                      <p:tn val="10"/>
                                    </p:cond>
                                  </p:end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2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nodePh="1">
                                  <p:stCondLst>
                                    <p:cond delay="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hf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hf hdr="0" ftr="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5_空白">
    <p:spTree>
      <p:nvGrpSpPr>
        <p:cNvPr id="1" name=""/>
        <p:cNvGrpSpPr/>
        <p:nvPr/>
      </p:nvGrpSpPr>
      <p:grpSpPr>
        <a:xfrm>
          <a:off x="0" y="0"/>
          <a:ext cx="0" cy="0"/>
          <a:chOff x="0" y="0"/>
          <a:chExt cx="0" cy="0"/>
        </a:xfrm>
      </p:grpSpPr>
      <p:sp>
        <p:nvSpPr>
          <p:cNvPr id="9" name="图片占位符 6"/>
          <p:cNvSpPr>
            <a:spLocks noGrp="1"/>
          </p:cNvSpPr>
          <p:nvPr>
            <p:ph type="pic" sz="quarter" idx="13"/>
          </p:nvPr>
        </p:nvSpPr>
        <p:spPr>
          <a:xfrm>
            <a:off x="1006112"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0" name="图片占位符 6"/>
          <p:cNvSpPr>
            <a:spLocks noGrp="1"/>
          </p:cNvSpPr>
          <p:nvPr>
            <p:ph type="pic" sz="quarter" idx="14"/>
          </p:nvPr>
        </p:nvSpPr>
        <p:spPr>
          <a:xfrm>
            <a:off x="3581400"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1" name="图片占位符 6"/>
          <p:cNvSpPr>
            <a:spLocks noGrp="1"/>
          </p:cNvSpPr>
          <p:nvPr>
            <p:ph type="pic" sz="quarter" idx="15"/>
          </p:nvPr>
        </p:nvSpPr>
        <p:spPr>
          <a:xfrm>
            <a:off x="6177480"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2" name="图片占位符 6"/>
          <p:cNvSpPr>
            <a:spLocks noGrp="1"/>
          </p:cNvSpPr>
          <p:nvPr>
            <p:ph type="pic" sz="quarter" idx="16"/>
          </p:nvPr>
        </p:nvSpPr>
        <p:spPr>
          <a:xfrm>
            <a:off x="8752768"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A04912B4-9E1D-494E-8F18-A65F11F52157}" type="datetime1">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solidFill>
                  <a:prstClr val="black">
                    <a:tint val="75000"/>
                  </a:prstClr>
                </a:solidFill>
              </a:rPr>
              <a:t>1</a:t>
            </a: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ACB5A1F7-B9D5-4250-A693-D3C281513EC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nodePh="1">
                                  <p:stCondLst>
                                    <p:cond delay="0"/>
                                  </p:stCondLst>
                                  <p:endCondLst>
                                    <p:cond evt="begin" delay="0">
                                      <p:tn val="8"/>
                                    </p:cond>
                                  </p:end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nodePh="1">
                                  <p:stCondLst>
                                    <p:cond delay="0"/>
                                  </p:stCondLst>
                                  <p:endCondLst>
                                    <p:cond evt="begin" delay="0">
                                      <p:tn val="11"/>
                                    </p:cond>
                                  </p:end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nodePh="1">
                                  <p:stCondLst>
                                    <p:cond delay="0"/>
                                  </p:stCondLst>
                                  <p:endCondLst>
                                    <p:cond evt="begin" delay="0">
                                      <p:tn val="14"/>
                                    </p:cond>
                                  </p:end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hf hdr="0" ftr="0"/>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4_空白">
    <p:spTree>
      <p:nvGrpSpPr>
        <p:cNvPr id="1" name=""/>
        <p:cNvGrpSpPr/>
        <p:nvPr/>
      </p:nvGrpSpPr>
      <p:grpSpPr>
        <a:xfrm>
          <a:off x="0" y="0"/>
          <a:ext cx="0" cy="0"/>
          <a:chOff x="0" y="0"/>
          <a:chExt cx="0" cy="0"/>
        </a:xfrm>
      </p:grpSpPr>
      <p:sp>
        <p:nvSpPr>
          <p:cNvPr id="9" name="图片占位符 6"/>
          <p:cNvSpPr>
            <a:spLocks noGrp="1"/>
          </p:cNvSpPr>
          <p:nvPr>
            <p:ph type="pic" sz="quarter" idx="13"/>
          </p:nvPr>
        </p:nvSpPr>
        <p:spPr>
          <a:xfrm>
            <a:off x="1006112"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0" name="图片占位符 6"/>
          <p:cNvSpPr>
            <a:spLocks noGrp="1"/>
          </p:cNvSpPr>
          <p:nvPr>
            <p:ph type="pic" sz="quarter" idx="14"/>
          </p:nvPr>
        </p:nvSpPr>
        <p:spPr>
          <a:xfrm>
            <a:off x="3581400"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1" name="图片占位符 6"/>
          <p:cNvSpPr>
            <a:spLocks noGrp="1"/>
          </p:cNvSpPr>
          <p:nvPr>
            <p:ph type="pic" sz="quarter" idx="15"/>
          </p:nvPr>
        </p:nvSpPr>
        <p:spPr>
          <a:xfrm>
            <a:off x="6177480"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12" name="图片占位符 6"/>
          <p:cNvSpPr>
            <a:spLocks noGrp="1"/>
          </p:cNvSpPr>
          <p:nvPr>
            <p:ph type="pic" sz="quarter" idx="16"/>
          </p:nvPr>
        </p:nvSpPr>
        <p:spPr>
          <a:xfrm>
            <a:off x="8752768" y="2840904"/>
            <a:ext cx="2396599" cy="2692400"/>
          </a:xfrm>
          <a:custGeom>
            <a:avLst/>
            <a:gdLst>
              <a:gd name="connsiteX0" fmla="*/ 0 w 2838415"/>
              <a:gd name="connsiteY0" fmla="*/ 0 h 1435100"/>
              <a:gd name="connsiteX1" fmla="*/ 2838415 w 2838415"/>
              <a:gd name="connsiteY1" fmla="*/ 0 h 1435100"/>
              <a:gd name="connsiteX2" fmla="*/ 2838415 w 2838415"/>
              <a:gd name="connsiteY2" fmla="*/ 1435100 h 1435100"/>
              <a:gd name="connsiteX3" fmla="*/ 0 w 2838415"/>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838415" h="1435100">
                <a:moveTo>
                  <a:pt x="0" y="0"/>
                </a:moveTo>
                <a:lnTo>
                  <a:pt x="2838415" y="0"/>
                </a:lnTo>
                <a:lnTo>
                  <a:pt x="2838415" y="1435100"/>
                </a:lnTo>
                <a:lnTo>
                  <a:pt x="0" y="1435100"/>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Segoe Print" panose="02000600000000000000" charset="0"/>
              </a:defRPr>
            </a:lvl1pPr>
          </a:lstStyle>
          <a:p>
            <a:fld id="{A04912B4-9E1D-494E-8F18-A65F11F52157}" type="datetime1">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Segoe Print" panose="02000600000000000000" charset="0"/>
              </a:defRPr>
            </a:lvl1pPr>
          </a:lstStyle>
          <a:p>
            <a:r>
              <a:rPr lang="zh-CN" altLang="en-US">
                <a:solidFill>
                  <a:prstClr val="black">
                    <a:tint val="75000"/>
                  </a:prstClr>
                </a:solidFill>
              </a:rPr>
              <a:t>1</a:t>
            </a: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Segoe Print" panose="02000600000000000000" charset="0"/>
              </a:defRPr>
            </a:lvl1pPr>
          </a:lstStyle>
          <a:p>
            <a:fld id="{ACB5A1F7-B9D5-4250-A693-D3C281513EC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nodePh="1">
                                  <p:stCondLst>
                                    <p:cond delay="0"/>
                                  </p:stCondLst>
                                  <p:endCondLst>
                                    <p:cond evt="begin" delay="0">
                                      <p:tn val="8"/>
                                    </p:cond>
                                  </p:end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nodePh="1">
                                  <p:stCondLst>
                                    <p:cond delay="0"/>
                                  </p:stCondLst>
                                  <p:endCondLst>
                                    <p:cond evt="begin" delay="0">
                                      <p:tn val="11"/>
                                    </p:cond>
                                  </p:end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nodePh="1">
                                  <p:stCondLst>
                                    <p:cond delay="0"/>
                                  </p:stCondLst>
                                  <p:endCondLst>
                                    <p:cond evt="begin" delay="0">
                                      <p:tn val="14"/>
                                    </p:cond>
                                  </p:end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12" name="图片占位符 4"/>
          <p:cNvSpPr>
            <a:spLocks noGrp="1"/>
          </p:cNvSpPr>
          <p:nvPr>
            <p:ph type="pic" sz="quarter" idx="13"/>
          </p:nvPr>
        </p:nvSpPr>
        <p:spPr>
          <a:xfrm>
            <a:off x="8647881" y="1751935"/>
            <a:ext cx="2362776" cy="1331496"/>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5" name="图片占位符 4"/>
          <p:cNvSpPr>
            <a:spLocks noGrp="1"/>
          </p:cNvSpPr>
          <p:nvPr>
            <p:ph type="pic" sz="quarter" idx="10"/>
          </p:nvPr>
        </p:nvSpPr>
        <p:spPr>
          <a:xfrm>
            <a:off x="1059875" y="4117835"/>
            <a:ext cx="2362776" cy="1331496"/>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3590001" y="1796833"/>
            <a:ext cx="2362776" cy="1331496"/>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6117755" y="4072935"/>
            <a:ext cx="2362776" cy="1331496"/>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369142" y="3153584"/>
            <a:ext cx="1839346" cy="137950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7499331" y="3153583"/>
            <a:ext cx="1839346" cy="137950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9650896" y="3153582"/>
            <a:ext cx="1839346" cy="1379509"/>
          </a:xfrm>
          <a:custGeom>
            <a:avLst/>
            <a:gdLst>
              <a:gd name="connsiteX0" fmla="*/ 0 w 4741545"/>
              <a:gd name="connsiteY0" fmla="*/ 0 h 2884714"/>
              <a:gd name="connsiteX1" fmla="*/ 4741545 w 4741545"/>
              <a:gd name="connsiteY1" fmla="*/ 0 h 2884714"/>
              <a:gd name="connsiteX2" fmla="*/ 4741545 w 4741545"/>
              <a:gd name="connsiteY2" fmla="*/ 2884714 h 2884714"/>
              <a:gd name="connsiteX3" fmla="*/ 0 w 4741545"/>
              <a:gd name="connsiteY3" fmla="*/ 2884714 h 2884714"/>
            </a:gdLst>
            <a:ahLst/>
            <a:cxnLst>
              <a:cxn ang="0">
                <a:pos x="connsiteX0" y="connsiteY0"/>
              </a:cxn>
              <a:cxn ang="0">
                <a:pos x="connsiteX1" y="connsiteY1"/>
              </a:cxn>
              <a:cxn ang="0">
                <a:pos x="connsiteX2" y="connsiteY2"/>
              </a:cxn>
              <a:cxn ang="0">
                <a:pos x="connsiteX3" y="connsiteY3"/>
              </a:cxn>
            </a:cxnLst>
            <a:rect l="l" t="t" r="r" b="b"/>
            <a:pathLst>
              <a:path w="4741545" h="2884714">
                <a:moveTo>
                  <a:pt x="0" y="0"/>
                </a:moveTo>
                <a:lnTo>
                  <a:pt x="4741545" y="0"/>
                </a:lnTo>
                <a:lnTo>
                  <a:pt x="4741545" y="2884714"/>
                </a:lnTo>
                <a:lnTo>
                  <a:pt x="0" y="2884714"/>
                </a:lnTo>
                <a:close/>
              </a:path>
            </a:pathLst>
          </a:cu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624837" y="2179451"/>
            <a:ext cx="1881494" cy="1882026"/>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6" name="图片占位符 4"/>
          <p:cNvSpPr>
            <a:spLocks noGrp="1"/>
          </p:cNvSpPr>
          <p:nvPr>
            <p:ph type="pic" sz="quarter" idx="11"/>
          </p:nvPr>
        </p:nvSpPr>
        <p:spPr>
          <a:xfrm>
            <a:off x="3983279" y="2179450"/>
            <a:ext cx="1881494" cy="1882026"/>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6327228" y="2179450"/>
            <a:ext cx="1881494" cy="1882026"/>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12" name="图片占位符 4"/>
          <p:cNvSpPr>
            <a:spLocks noGrp="1"/>
          </p:cNvSpPr>
          <p:nvPr>
            <p:ph type="pic" sz="quarter" idx="13"/>
          </p:nvPr>
        </p:nvSpPr>
        <p:spPr>
          <a:xfrm>
            <a:off x="8685669" y="2179450"/>
            <a:ext cx="1881494" cy="1882026"/>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6" name="图片占位符 4"/>
          <p:cNvSpPr>
            <a:spLocks noGrp="1"/>
          </p:cNvSpPr>
          <p:nvPr>
            <p:ph type="pic" sz="quarter" idx="11"/>
          </p:nvPr>
        </p:nvSpPr>
        <p:spPr>
          <a:xfrm>
            <a:off x="7503588" y="1907359"/>
            <a:ext cx="1930570" cy="1930571"/>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a:p>
        </p:txBody>
      </p:sp>
      <p:sp>
        <p:nvSpPr>
          <p:cNvPr id="7" name="图片占位符 4"/>
          <p:cNvSpPr>
            <a:spLocks noGrp="1"/>
          </p:cNvSpPr>
          <p:nvPr>
            <p:ph type="pic" sz="quarter" idx="12"/>
          </p:nvPr>
        </p:nvSpPr>
        <p:spPr>
          <a:xfrm>
            <a:off x="7817171" y="3522845"/>
            <a:ext cx="1735236" cy="1637780"/>
          </a:xfrm>
          <a:prstGeom prst="ellipse">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447424" y="2220941"/>
            <a:ext cx="1237117" cy="1271061"/>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6" name="图片占位符 4"/>
          <p:cNvSpPr>
            <a:spLocks noGrp="1"/>
          </p:cNvSpPr>
          <p:nvPr>
            <p:ph type="pic" sz="quarter" idx="11"/>
          </p:nvPr>
        </p:nvSpPr>
        <p:spPr>
          <a:xfrm>
            <a:off x="6159649" y="2980664"/>
            <a:ext cx="1237117" cy="1271061"/>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
        <p:nvSpPr>
          <p:cNvPr id="7" name="图片占位符 4"/>
          <p:cNvSpPr>
            <a:spLocks noGrp="1"/>
          </p:cNvSpPr>
          <p:nvPr>
            <p:ph type="pic" sz="quarter" idx="12"/>
          </p:nvPr>
        </p:nvSpPr>
        <p:spPr>
          <a:xfrm>
            <a:off x="5436913" y="3740386"/>
            <a:ext cx="1237117" cy="1271061"/>
          </a:xfrm>
          <a:prstGeom prst="diamond">
            <a:avLst/>
          </a:prstGeom>
          <a:effectLst>
            <a:outerShdw blurRad="63500" sx="102000" sy="102000" algn="ctr" rotWithShape="0">
              <a:prstClr val="black">
                <a:alpha val="40000"/>
              </a:prstClr>
            </a:outerShdw>
          </a:effectLst>
        </p:spPr>
        <p:txBody>
          <a:bodyPr wrap="square">
            <a:noAutofit/>
          </a:bodyPr>
          <a:lstStyle/>
          <a:p>
            <a:endParaRPr lang="zh-CN" altLang="en-US" dirty="0"/>
          </a:p>
        </p:txBody>
      </p:sp>
    </p:spTree>
  </p:cSld>
  <p:clrMapOvr>
    <a:masterClrMapping/>
  </p:clrMapOvr>
  <p:timing>
    <p:tnLst>
      <p:par>
        <p:cTn id="1" dur="indefinite" restart="never" nodeType="tmRoot"/>
      </p:par>
    </p:tnLst>
  </p:timing>
  <p:hf hdr="0" ftr="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6" Type="http://schemas.openxmlformats.org/officeDocument/2006/relationships/theme" Target="../theme/theme1.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alpha val="0"/>
                </a:schemeClr>
              </a:solidFill>
              <a:latin typeface="微软雅黑" panose="020B0503020204020204" pitchFamily="34" charset="-122"/>
              <a:ea typeface="微软雅黑" panose="020B0503020204020204" pitchFamily="34" charset="-122"/>
              <a:sym typeface="+mn-ea"/>
            </a:endParaRP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endParaRPr lang="en-US" altLang="zh-CN" sz="600" dirty="0">
              <a:solidFill>
                <a:schemeClr val="bg1">
                  <a:alpha val="0"/>
                </a:schemeClr>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2.xml"/><Relationship Id="rId2" Type="http://schemas.openxmlformats.org/officeDocument/2006/relationships/image" Target="../media/image4.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2.xml"/><Relationship Id="rId2" Type="http://schemas.openxmlformats.org/officeDocument/2006/relationships/image" Target="../media/image4.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32.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2.xml"/><Relationship Id="rId2" Type="http://schemas.openxmlformats.org/officeDocument/2006/relationships/image" Target="../media/image4.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4.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2.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2.xml"/><Relationship Id="rId2" Type="http://schemas.openxmlformats.org/officeDocument/2006/relationships/image" Target="../media/image4.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2.xml"/><Relationship Id="rId2" Type="http://schemas.openxmlformats.org/officeDocument/2006/relationships/image" Target="../media/image4.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2.xml"/><Relationship Id="rId2" Type="http://schemas.openxmlformats.org/officeDocument/2006/relationships/image" Target="../media/image4.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2.xml"/><Relationship Id="rId2" Type="http://schemas.openxmlformats.org/officeDocument/2006/relationships/image" Target="../media/image4.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2.xml"/><Relationship Id="rId2" Type="http://schemas.openxmlformats.org/officeDocument/2006/relationships/image" Target="../media/image4.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2.xml"/><Relationship Id="rId2" Type="http://schemas.openxmlformats.org/officeDocument/2006/relationships/image" Target="../media/image4.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165" y="923925"/>
            <a:ext cx="12259945" cy="5411470"/>
            <a:chOff x="65" y="1455"/>
            <a:chExt cx="19307" cy="8522"/>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37" y="1455"/>
              <a:ext cx="7635" cy="7075"/>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25" y="4560"/>
              <a:ext cx="5420" cy="541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14" y="1871"/>
              <a:ext cx="7652" cy="3122"/>
            </a:xfrm>
            <a:prstGeom prst="rect">
              <a:avLst/>
            </a:prstGeom>
          </p:spPr>
        </p:pic>
        <p:sp>
          <p:nvSpPr>
            <p:cNvPr id="9" name="矩形 8"/>
            <p:cNvSpPr/>
            <p:nvPr/>
          </p:nvSpPr>
          <p:spPr>
            <a:xfrm>
              <a:off x="3629" y="2086"/>
              <a:ext cx="3472" cy="1888"/>
            </a:xfrm>
            <a:prstGeom prst="rect">
              <a:avLst/>
            </a:prstGeom>
          </p:spPr>
          <p:txBody>
            <a:bodyPr wrap="square">
              <a:spAutoFit/>
            </a:bodyPr>
            <a:lstStyle/>
            <a:p>
              <a:pPr>
                <a:defRPr/>
              </a:pPr>
              <a:r>
                <a:rPr lang="en-US" altLang="zh-CN" sz="7200" spc="400" dirty="0" smtClean="0">
                  <a:solidFill>
                    <a:schemeClr val="tx1">
                      <a:lumMod val="75000"/>
                      <a:lumOff val="25000"/>
                    </a:schemeClr>
                  </a:solidFill>
                  <a:latin typeface="NumberOnly" panose="020B0500000000000000" charset="0"/>
                  <a:ea typeface="Segoe Print" panose="02000600000000000000" charset="0"/>
                  <a:cs typeface="Segoe Print" panose="02000600000000000000" charset="0"/>
                  <a:sym typeface="+mn-lt"/>
                </a:rPr>
                <a:t>2019</a:t>
              </a:r>
              <a:endParaRPr lang="zh-CN" altLang="en-US" sz="7200" spc="400" dirty="0">
                <a:solidFill>
                  <a:schemeClr val="tx1">
                    <a:lumMod val="75000"/>
                    <a:lumOff val="25000"/>
                  </a:schemeClr>
                </a:solidFill>
                <a:latin typeface="NumberOnly" panose="020B0500000000000000" charset="0"/>
                <a:ea typeface="Segoe Print" panose="02000600000000000000" charset="0"/>
                <a:cs typeface="Segoe Print" panose="02000600000000000000" charset="0"/>
                <a:sym typeface="+mn-lt"/>
              </a:endParaRPr>
            </a:p>
          </p:txBody>
        </p:sp>
        <p:sp>
          <p:nvSpPr>
            <p:cNvPr id="11" name="TextBox 7"/>
            <p:cNvSpPr>
              <a:spLocks noChangeArrowheads="1"/>
            </p:cNvSpPr>
            <p:nvPr/>
          </p:nvSpPr>
          <p:spPr bwMode="auto">
            <a:xfrm>
              <a:off x="65" y="4317"/>
              <a:ext cx="13220" cy="3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6000" b="1" dirty="0" smtClean="0">
                  <a:solidFill>
                    <a:schemeClr val="accent2"/>
                  </a:solidFill>
                  <a:latin typeface="Segoe Print" panose="02000600000000000000" charset="0"/>
                  <a:ea typeface="Segoe Print" panose="02000600000000000000" charset="0"/>
                  <a:cs typeface="Segoe Print" panose="02000600000000000000" charset="0"/>
                  <a:sym typeface="+mn-ea"/>
                </a:rPr>
                <a:t>小</a:t>
              </a:r>
              <a:r>
                <a:rPr lang="zh-CN" altLang="en-US" sz="6000" b="1" dirty="0" smtClean="0">
                  <a:solidFill>
                    <a:schemeClr val="accent2"/>
                  </a:solidFill>
                  <a:latin typeface="Segoe Print" panose="02000600000000000000" charset="0"/>
                  <a:ea typeface="Segoe Print" panose="02000600000000000000" charset="0"/>
                  <a:cs typeface="Segoe Print" panose="02000600000000000000" charset="0"/>
                  <a:sym typeface="+mn-ea"/>
                </a:rPr>
                <a:t>规模纳税人减税降费</a:t>
              </a:r>
              <a:r>
                <a:rPr lang="zh-CN" altLang="en-US" sz="6000" b="1" dirty="0" smtClean="0">
                  <a:solidFill>
                    <a:schemeClr val="accent2"/>
                  </a:solidFill>
                  <a:latin typeface="Segoe Print" panose="02000600000000000000" charset="0"/>
                  <a:ea typeface="Segoe Print" panose="02000600000000000000" charset="0"/>
                  <a:cs typeface="Segoe Print" panose="02000600000000000000" charset="0"/>
                  <a:sym typeface="+mn-lt"/>
                </a:rPr>
                <a:t> </a:t>
              </a:r>
              <a:r>
                <a:rPr lang="zh-CN" altLang="en-US" sz="6600" b="1" dirty="0" smtClean="0">
                  <a:solidFill>
                    <a:schemeClr val="accent2"/>
                  </a:solidFill>
                  <a:latin typeface="Segoe Print" panose="02000600000000000000" charset="0"/>
                  <a:ea typeface="Segoe Print" panose="02000600000000000000" charset="0"/>
                  <a:cs typeface="Segoe Print" panose="02000600000000000000" charset="0"/>
                  <a:sym typeface="+mn-lt"/>
                </a:rPr>
                <a:t>  </a:t>
              </a:r>
              <a:endParaRPr lang="zh-CN" altLang="en-US" sz="6600" b="1" dirty="0" smtClean="0">
                <a:solidFill>
                  <a:schemeClr val="accent2"/>
                </a:solidFill>
                <a:latin typeface="Segoe Print" panose="02000600000000000000" charset="0"/>
                <a:ea typeface="Segoe Print" panose="02000600000000000000" charset="0"/>
                <a:cs typeface="Segoe Print" panose="02000600000000000000" charset="0"/>
                <a:sym typeface="+mn-lt"/>
              </a:endParaRPr>
            </a:p>
            <a:p>
              <a:pPr>
                <a:defRPr/>
              </a:pPr>
              <a:r>
                <a:rPr lang="zh-CN" altLang="en-US" sz="6600" b="1" dirty="0" smtClean="0">
                  <a:solidFill>
                    <a:schemeClr val="accent2"/>
                  </a:solidFill>
                  <a:latin typeface="Segoe Print" panose="02000600000000000000" charset="0"/>
                  <a:ea typeface="Segoe Print" panose="02000600000000000000" charset="0"/>
                  <a:cs typeface="Segoe Print" panose="02000600000000000000" charset="0"/>
                  <a:sym typeface="+mn-lt"/>
                </a:rPr>
                <a:t>       </a:t>
              </a:r>
              <a:r>
                <a:rPr lang="zh-CN" altLang="en-US" sz="3600" b="1" dirty="0" smtClean="0">
                  <a:solidFill>
                    <a:schemeClr val="tx1">
                      <a:lumMod val="75000"/>
                      <a:lumOff val="25000"/>
                    </a:schemeClr>
                  </a:solidFill>
                  <a:latin typeface="Segoe Print" panose="02000600000000000000" charset="0"/>
                  <a:ea typeface="Segoe Print" panose="02000600000000000000" charset="0"/>
                  <a:cs typeface="Segoe Print" panose="02000600000000000000" charset="0"/>
                  <a:sym typeface="+mn-lt"/>
                </a:rPr>
                <a:t>政策释疑</a:t>
              </a:r>
              <a:endParaRPr lang="zh-CN" altLang="en-US" sz="3600" b="1" dirty="0">
                <a:solidFill>
                  <a:schemeClr val="tx1">
                    <a:lumMod val="75000"/>
                    <a:lumOff val="25000"/>
                  </a:schemeClr>
                </a:solidFill>
                <a:latin typeface="Segoe Print" panose="02000600000000000000" charset="0"/>
                <a:ea typeface="Segoe Print" panose="02000600000000000000" charset="0"/>
                <a:cs typeface="Segoe Print" panose="02000600000000000000" charset="0"/>
                <a:sym typeface="+mn-lt"/>
              </a:endParaRPr>
            </a:p>
          </p:txBody>
        </p:sp>
      </p:grpSp>
      <p:sp>
        <p:nvSpPr>
          <p:cNvPr id="4" name="文本框 3"/>
          <p:cNvSpPr txBox="1"/>
          <p:nvPr userDrawn="1"/>
        </p:nvSpPr>
        <p:spPr>
          <a:xfrm>
            <a:off x="11806555" y="6430010"/>
            <a:ext cx="299085" cy="299085"/>
          </a:xfrm>
          <a:prstGeom prst="rect">
            <a:avLst/>
          </a:prstGeom>
          <a:noFill/>
        </p:spPr>
        <p:txBody>
          <a:bodyPr wrap="square" rtlCol="0" anchor="t">
            <a:spAutoFit/>
          </a:bodyPr>
          <a:p>
            <a:r>
              <a:rPr lang="en-US" altLang="zh-CN" b="1" dirty="0">
                <a:cs typeface="+mn-ea"/>
                <a:sym typeface="+mn-lt"/>
              </a:rPr>
              <a:t>1</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1190625" y="847725"/>
            <a:ext cx="10384155" cy="2389505"/>
            <a:chOff x="1794" y="3673"/>
            <a:chExt cx="16353" cy="3763"/>
          </a:xfrm>
        </p:grpSpPr>
        <p:sp>
          <p:nvSpPr>
            <p:cNvPr id="2" name="Rectangle 24"/>
            <p:cNvSpPr/>
            <p:nvPr/>
          </p:nvSpPr>
          <p:spPr>
            <a:xfrm>
              <a:off x="2750" y="3673"/>
              <a:ext cx="12720" cy="978"/>
            </a:xfrm>
            <a:prstGeom prst="rect">
              <a:avLst/>
            </a:prstGeom>
          </p:spPr>
          <p:txBody>
            <a:bodyPr wrap="none" anchor="ctr">
              <a:normAutofit fontScale="90000"/>
            </a:bodyPr>
            <a:p>
              <a:pPr algn="l" fontAlgn="auto">
                <a:lnSpc>
                  <a:spcPct val="150000"/>
                </a:lnSpc>
              </a:pPr>
              <a:r>
                <a:rPr lang="zh-CN" altLang="en-US" sz="2400" b="1" dirty="0">
                  <a:solidFill>
                    <a:schemeClr val="tx1">
                      <a:lumMod val="75000"/>
                      <a:lumOff val="25000"/>
                    </a:schemeClr>
                  </a:solidFill>
                  <a:ea typeface="Segoe Print" panose="02000600000000000000" charset="0"/>
                </a:rPr>
                <a:t>十九、哪些小规模纳税人可以自行开具增值税专用发票?</a:t>
              </a:r>
              <a:endParaRPr lang="zh-CN" altLang="en-US" sz="2400" b="1" dirty="0">
                <a:solidFill>
                  <a:schemeClr val="tx1">
                    <a:lumMod val="75000"/>
                    <a:lumOff val="25000"/>
                  </a:schemeClr>
                </a:solidFill>
                <a:ea typeface="Segoe Print" panose="02000600000000000000" charset="0"/>
              </a:endParaRPr>
            </a:p>
          </p:txBody>
        </p:sp>
        <p:sp>
          <p:nvSpPr>
            <p:cNvPr id="3" name="Arrow: Pentagon 23"/>
            <p:cNvSpPr/>
            <p:nvPr/>
          </p:nvSpPr>
          <p:spPr>
            <a:xfrm>
              <a:off x="1794" y="4001"/>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19</a:t>
              </a:r>
              <a:endParaRPr lang="en-US" sz="2665" b="1">
                <a:ea typeface="Segoe Print" panose="02000600000000000000" charset="0"/>
              </a:endParaRPr>
            </a:p>
          </p:txBody>
        </p:sp>
        <p:sp>
          <p:nvSpPr>
            <p:cNvPr id="4" name="Rectangle 15"/>
            <p:cNvSpPr/>
            <p:nvPr/>
          </p:nvSpPr>
          <p:spPr>
            <a:xfrm>
              <a:off x="2702" y="4651"/>
              <a:ext cx="15445" cy="278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答:（一）住宿业、鉴证咨询业、建筑业、工业、信息传输、软件和技术服务业小规模纳税人，月销售额超过</a:t>
              </a:r>
              <a:r>
                <a:rPr lang="en-US" altLang="zh-CN" sz="1400" dirty="0">
                  <a:solidFill>
                    <a:schemeClr val="tx1">
                      <a:lumMod val="75000"/>
                      <a:lumOff val="25000"/>
                    </a:schemeClr>
                  </a:solidFill>
                  <a:ea typeface="Segoe Print" panose="02000600000000000000" charset="0"/>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万元的，可</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以根据需要，自行开具增值税专用发票；自</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日，租赁和商务服务业，科学研究和技术服务业，居民服</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务、修理和其它服务业需要开具增值税专用发票的，可以自愿使用增值税发票管理系统自行开具。</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（二）特定行业已经自行开具增值税专用发票的小规模纳税人，可以使用增值税发票管理系统继续开具增值税专用发票。</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（三）转登记小规模纳税人已经自行开具增值税专用发票的，可以使用增值税发票管理系统继续开具增值税专用发票。</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（四）小规模纳税人销售取得的不动产，需要开具增值税专用发票的，仍需要向主管税务机关</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申请代开。</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grpSp>
        <p:nvGrpSpPr>
          <p:cNvPr id="13" name="组合 12"/>
          <p:cNvGrpSpPr/>
          <p:nvPr/>
        </p:nvGrpSpPr>
        <p:grpSpPr>
          <a:xfrm>
            <a:off x="1160145" y="3039110"/>
            <a:ext cx="10957560" cy="3696335"/>
            <a:chOff x="1827" y="1510"/>
            <a:chExt cx="17256" cy="5821"/>
          </a:xfrm>
        </p:grpSpPr>
        <p:grpSp>
          <p:nvGrpSpPr>
            <p:cNvPr id="6" name="组合 5"/>
            <p:cNvGrpSpPr/>
            <p:nvPr/>
          </p:nvGrpSpPr>
          <p:grpSpPr>
            <a:xfrm>
              <a:off x="1827" y="1510"/>
              <a:ext cx="17257" cy="2733"/>
              <a:chOff x="1794" y="1959"/>
              <a:chExt cx="17257" cy="2178"/>
            </a:xfrm>
          </p:grpSpPr>
          <p:sp>
            <p:nvSpPr>
              <p:cNvPr id="7" name="Rectangle 24"/>
              <p:cNvSpPr/>
              <p:nvPr/>
            </p:nvSpPr>
            <p:spPr>
              <a:xfrm>
                <a:off x="2750" y="1959"/>
                <a:ext cx="16301" cy="1363"/>
              </a:xfrm>
              <a:prstGeom prst="rect">
                <a:avLst/>
              </a:prstGeom>
            </p:spPr>
            <p:txBody>
              <a:bodyPr wrap="none" anchor="ctr">
                <a:normAutofit fontScale="90000" lnSpcReduction="10000"/>
              </a:bodyPr>
              <a:p>
                <a:pPr algn="l">
                  <a:lnSpc>
                    <a:spcPct val="150000"/>
                  </a:lnSpc>
                </a:pPr>
                <a:r>
                  <a:rPr lang="zh-CN" altLang="en-US" sz="2400" b="1" dirty="0">
                    <a:solidFill>
                      <a:schemeClr val="tx1">
                        <a:lumMod val="75000"/>
                        <a:lumOff val="25000"/>
                      </a:schemeClr>
                    </a:solidFill>
                    <a:ea typeface="Segoe Print" panose="02000600000000000000" charset="0"/>
                  </a:rPr>
                  <a:t>二十、新办小规模纳税人是否可以使用增值税发票管理系统自行开具</a:t>
                </a:r>
                <a:endParaRPr lang="zh-CN" altLang="en-US" sz="2400" b="1" dirty="0">
                  <a:solidFill>
                    <a:schemeClr val="tx1">
                      <a:lumMod val="75000"/>
                      <a:lumOff val="25000"/>
                    </a:schemeClr>
                  </a:solidFill>
                  <a:ea typeface="Segoe Print" panose="02000600000000000000" charset="0"/>
                </a:endParaRPr>
              </a:p>
              <a:p>
                <a:pPr algn="l">
                  <a:lnSpc>
                    <a:spcPct val="150000"/>
                  </a:lnSpc>
                </a:pPr>
                <a:r>
                  <a:rPr lang="zh-CN" altLang="en-US" sz="2400" b="1" dirty="0">
                    <a:solidFill>
                      <a:schemeClr val="tx1">
                        <a:lumMod val="75000"/>
                        <a:lumOff val="25000"/>
                      </a:schemeClr>
                    </a:solidFill>
                    <a:ea typeface="Segoe Print" panose="02000600000000000000" charset="0"/>
                  </a:rPr>
                  <a:t>增值税普通发票?</a:t>
                </a:r>
                <a:endParaRPr lang="zh-CN" altLang="en-US" sz="2400" b="1" dirty="0">
                  <a:solidFill>
                    <a:schemeClr val="tx1">
                      <a:lumMod val="75000"/>
                      <a:lumOff val="25000"/>
                    </a:schemeClr>
                  </a:solidFill>
                  <a:ea typeface="Segoe Print" panose="02000600000000000000" charset="0"/>
                </a:endParaRPr>
              </a:p>
            </p:txBody>
          </p:sp>
          <p:sp>
            <p:nvSpPr>
              <p:cNvPr id="8" name="Arrow: Pentagon 23"/>
              <p:cNvSpPr/>
              <p:nvPr/>
            </p:nvSpPr>
            <p:spPr>
              <a:xfrm>
                <a:off x="1794" y="2176"/>
                <a:ext cx="956" cy="49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a:bodyPr>
              <a:p>
                <a:pPr algn="ctr"/>
                <a:r>
                  <a:rPr lang="en-US" altLang="zh-CN" sz="2665" b="1">
                    <a:ea typeface="宋体" panose="02010600030101010101" pitchFamily="2" charset="-122"/>
                  </a:rPr>
                  <a:t>20</a:t>
                </a:r>
                <a:endParaRPr lang="en-US" altLang="zh-CN" sz="2665" b="1">
                  <a:ea typeface="宋体" panose="02010600030101010101" pitchFamily="2" charset="-122"/>
                </a:endParaRPr>
              </a:p>
            </p:txBody>
          </p:sp>
          <p:sp>
            <p:nvSpPr>
              <p:cNvPr id="9" name="Rectangle 15"/>
              <p:cNvSpPr/>
              <p:nvPr/>
            </p:nvSpPr>
            <p:spPr>
              <a:xfrm>
                <a:off x="2750" y="3321"/>
                <a:ext cx="15524" cy="816"/>
              </a:xfrm>
              <a:prstGeom prst="rect">
                <a:avLst/>
              </a:prstGeom>
            </p:spPr>
            <p:txBody>
              <a:bodyPr wrap="square">
                <a:spAutoFit/>
              </a:bodyPr>
              <a:p>
                <a:pPr>
                  <a:lnSpc>
                    <a:spcPct val="130000"/>
                  </a:lnSpc>
                </a:pPr>
                <a:r>
                  <a:rPr sz="1400" dirty="0">
                    <a:solidFill>
                      <a:schemeClr val="tx1">
                        <a:lumMod val="75000"/>
                        <a:lumOff val="25000"/>
                      </a:schemeClr>
                    </a:solidFill>
                    <a:cs typeface="Segoe Print" panose="02000600000000000000" charset="0"/>
                    <a:sym typeface="+mn-lt"/>
                  </a:rPr>
                  <a:t>答：新办小规模纳税人需要自行开具增值税普通发票的，因未申报无法判断是否享受普惠性免征增值税政策的，根据纳税人</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申请，可以使用增值税发票管理系统自行开具增值税普通发票</a:t>
                </a:r>
                <a:r>
                  <a:rPr lang="zh-CN" sz="1400" dirty="0">
                    <a:solidFill>
                      <a:schemeClr val="tx1">
                        <a:lumMod val="75000"/>
                        <a:lumOff val="25000"/>
                      </a:schemeClr>
                    </a:solidFill>
                    <a:ea typeface="宋体" panose="02010600030101010101" pitchFamily="2" charset="-122"/>
                    <a:cs typeface="Segoe Print" panose="02000600000000000000" charset="0"/>
                    <a:sym typeface="+mn-lt"/>
                  </a:rPr>
                  <a:t>。</a:t>
                </a:r>
                <a:endParaRPr lang="zh-CN"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grpSp>
          <p:nvGrpSpPr>
            <p:cNvPr id="15" name="组合 14"/>
            <p:cNvGrpSpPr/>
            <p:nvPr/>
          </p:nvGrpSpPr>
          <p:grpSpPr>
            <a:xfrm>
              <a:off x="1827" y="4009"/>
              <a:ext cx="16353" cy="3323"/>
              <a:chOff x="1794" y="3673"/>
              <a:chExt cx="16353" cy="3323"/>
            </a:xfrm>
          </p:grpSpPr>
          <p:sp>
            <p:nvSpPr>
              <p:cNvPr id="16" name="Rectangle 24"/>
              <p:cNvSpPr/>
              <p:nvPr/>
            </p:nvSpPr>
            <p:spPr>
              <a:xfrm>
                <a:off x="2750" y="3673"/>
                <a:ext cx="12720" cy="978"/>
              </a:xfrm>
              <a:prstGeom prst="rect">
                <a:avLst/>
              </a:prstGeom>
            </p:spPr>
            <p:txBody>
              <a:bodyPr wrap="none" anchor="ctr">
                <a:normAutofit fontScale="90000"/>
              </a:bodyPr>
              <a:p>
                <a:pPr algn="l" fontAlgn="auto">
                  <a:lnSpc>
                    <a:spcPct val="150000"/>
                  </a:lnSpc>
                </a:pPr>
                <a:r>
                  <a:rPr lang="zh-CN" altLang="en-US" sz="2400" b="1" dirty="0">
                    <a:solidFill>
                      <a:schemeClr val="tx1">
                        <a:lumMod val="75000"/>
                        <a:lumOff val="25000"/>
                      </a:schemeClr>
                    </a:solidFill>
                    <a:ea typeface="Segoe Print" panose="02000600000000000000" charset="0"/>
                  </a:rPr>
                  <a:t>二十一、适用普惠性免征增值税政策小规模纳税人，如何填写申报表？</a:t>
                </a:r>
                <a:endParaRPr lang="zh-CN" altLang="en-US" sz="2400" b="1" dirty="0">
                  <a:solidFill>
                    <a:schemeClr val="tx1">
                      <a:lumMod val="75000"/>
                      <a:lumOff val="25000"/>
                    </a:schemeClr>
                  </a:solidFill>
                  <a:ea typeface="Segoe Print" panose="02000600000000000000" charset="0"/>
                </a:endParaRPr>
              </a:p>
            </p:txBody>
          </p:sp>
          <p:sp>
            <p:nvSpPr>
              <p:cNvPr id="17" name="Arrow: Pentagon 23"/>
              <p:cNvSpPr/>
              <p:nvPr/>
            </p:nvSpPr>
            <p:spPr>
              <a:xfrm>
                <a:off x="1794" y="4001"/>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21</a:t>
                </a:r>
                <a:endParaRPr lang="en-US" sz="2665" b="1">
                  <a:ea typeface="Segoe Print" panose="02000600000000000000" charset="0"/>
                </a:endParaRPr>
              </a:p>
            </p:txBody>
          </p:sp>
          <p:sp>
            <p:nvSpPr>
              <p:cNvPr id="19" name="Rectangle 15"/>
              <p:cNvSpPr/>
              <p:nvPr/>
            </p:nvSpPr>
            <p:spPr>
              <a:xfrm>
                <a:off x="2702" y="4651"/>
                <a:ext cx="15445" cy="234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答:适用普惠性免征增值税政策小规模纳税人，若</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月销售额未超过10万元，在纳税申报时，销售额应填写在《增值税纳税申</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报表（小规模纳税人适用）》主表的“免税销售额”相关栏次，具体为：</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（一）纳税人登记注册类型为“个体经营”的，填写主表第9栏“免税销售额”和第11栏“未达起征点销售额”；</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（二）纳税人登记注册类型不为“个体经营”的填写主表第9栏“免税销售额”和第10栏“小微企业免税销售额”；</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（三）主表第10栏和第11栏不能同时填报。</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grpSp>
      <p:sp>
        <p:nvSpPr>
          <p:cNvPr id="10" name="文本框 9"/>
          <p:cNvSpPr txBox="1"/>
          <p:nvPr userDrawn="1"/>
        </p:nvSpPr>
        <p:spPr>
          <a:xfrm>
            <a:off x="11624945" y="6436995"/>
            <a:ext cx="493395" cy="368300"/>
          </a:xfrm>
          <a:prstGeom prst="rect">
            <a:avLst/>
          </a:prstGeom>
          <a:noFill/>
        </p:spPr>
        <p:txBody>
          <a:bodyPr wrap="square" rtlCol="0" anchor="t">
            <a:spAutoFit/>
          </a:bodyPr>
          <a:p>
            <a:r>
              <a:rPr lang="en-US" altLang="zh-CN" b="1" dirty="0">
                <a:cs typeface="+mn-ea"/>
                <a:sym typeface="+mn-lt"/>
              </a:rPr>
              <a:t>10</a:t>
            </a: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grpSp>
        <p:nvGrpSpPr>
          <p:cNvPr id="6" name="组合 5"/>
          <p:cNvGrpSpPr/>
          <p:nvPr/>
        </p:nvGrpSpPr>
        <p:grpSpPr>
          <a:xfrm>
            <a:off x="1163320" y="897890"/>
            <a:ext cx="10384155" cy="5464810"/>
            <a:chOff x="1794" y="3673"/>
            <a:chExt cx="16353" cy="8606"/>
          </a:xfrm>
        </p:grpSpPr>
        <p:sp>
          <p:nvSpPr>
            <p:cNvPr id="7" name="Rectangle 24"/>
            <p:cNvSpPr/>
            <p:nvPr/>
          </p:nvSpPr>
          <p:spPr>
            <a:xfrm>
              <a:off x="2750" y="3673"/>
              <a:ext cx="12720" cy="978"/>
            </a:xfrm>
            <a:prstGeom prst="rect">
              <a:avLst/>
            </a:prstGeom>
          </p:spPr>
          <p:txBody>
            <a:bodyPr wrap="none" anchor="ctr">
              <a:normAutofit fontScale="90000"/>
            </a:bodyPr>
            <a:p>
              <a:pPr algn="l" fontAlgn="auto">
                <a:lnSpc>
                  <a:spcPct val="150000"/>
                </a:lnSpc>
              </a:pPr>
              <a:r>
                <a:rPr lang="zh-CN" altLang="en-US" sz="2400" b="1" dirty="0">
                  <a:solidFill>
                    <a:schemeClr val="tx1">
                      <a:lumMod val="75000"/>
                      <a:lumOff val="25000"/>
                    </a:schemeClr>
                  </a:solidFill>
                  <a:ea typeface="Segoe Print" panose="02000600000000000000" charset="0"/>
                </a:rPr>
                <a:t>二十二、适用差额征税政策的小规模纳税人如何申报？</a:t>
              </a:r>
              <a:endParaRPr lang="zh-CN" altLang="en-US" sz="2400" b="1" dirty="0">
                <a:solidFill>
                  <a:schemeClr val="tx1">
                    <a:lumMod val="75000"/>
                    <a:lumOff val="25000"/>
                  </a:schemeClr>
                </a:solidFill>
                <a:ea typeface="Segoe Print" panose="02000600000000000000" charset="0"/>
              </a:endParaRPr>
            </a:p>
          </p:txBody>
        </p:sp>
        <p:sp>
          <p:nvSpPr>
            <p:cNvPr id="8" name="Arrow: Pentagon 23"/>
            <p:cNvSpPr/>
            <p:nvPr/>
          </p:nvSpPr>
          <p:spPr>
            <a:xfrm>
              <a:off x="1794" y="4001"/>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22</a:t>
              </a:r>
              <a:endParaRPr lang="en-US" sz="2665" b="1">
                <a:ea typeface="Segoe Print" panose="02000600000000000000" charset="0"/>
              </a:endParaRPr>
            </a:p>
          </p:txBody>
        </p:sp>
        <p:sp>
          <p:nvSpPr>
            <p:cNvPr id="9" name="Rectangle 15"/>
            <p:cNvSpPr/>
            <p:nvPr/>
          </p:nvSpPr>
          <p:spPr>
            <a:xfrm>
              <a:off x="2702" y="4651"/>
              <a:ext cx="15445" cy="7628"/>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答:（－）适用差额征税政策的小规模纳税人，不</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符合普惠性免征增值税条件的，在纳税申报时，《增值税纳税申报表（小</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规模纳税人适用）》主表第1栏、第4栏的“服务、不动产和无形资产”列填写差后的销售额，即当期发生差额扣</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除的，主表第1栏第2列应等于附列资料第8栏；主表第4栏第2列应等于附列资料第16栏。</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（二）适用差额征税政策的小规模纳税人，符合普惠性免征增值税条件的，在纳税申报时，《增值税纳税申报表（小规模</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纳税人适用）》主表的第9栏“服务、不动产和无形资产”列应填写差额后的销售额，附列资料第8栏、第16栏的</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值相应与主表第9栏、第10栏或第11栏保持一致。</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（三）出口服务、无形资产免税销售额，适用差额征税政策的，申报表主表第13栏“服务、不动产和无形资产”列填写</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扣除之后的销售额。</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ea"/>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例】某劳务派遣公司，属于按月申报的小规模纳税人，选择适用差额扣除政策。2019年1月份取得劳务派遣服务100</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5万元，当期代用工单位支付给劳务派遣员工的工资、福利和为其办理社会保险及住房公积金合计90万元。如2019年1月未发生其他销售行为，无结转扣除额。如何进行申报？</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indent="360045" fontAlgn="auto">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该小规模纳税人2019年2月进行増值税申报时，本期取得的全部劳务派遣收入100</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5万元填入附列资料第13栏，本期发生的扣除额90万元填入附列资料第14栏，扣除后的含税销售额10．5万元填入附列资料第15栏，扣除后的不含税销售额10万元填入附列资料第16栏。同时，将扣除后的10万元填入主表第9栏“免税销售额”、“服务、不动产和无形资产”列和第10栏“小微企业先税销售额”、“服务、不动产和无形资产”列。将5000元填入第17栏“本期免税额”“服务、不动产和无形资产”列和第18栏“其中：小微企业免税额”“服务、不动产和无形资产”列。</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indent="360045" fontAlgn="auto">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附《</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增值税纳税申报表</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sp>
        <p:nvSpPr>
          <p:cNvPr id="10" name="文本框 9"/>
          <p:cNvSpPr txBox="1"/>
          <p:nvPr userDrawn="1"/>
        </p:nvSpPr>
        <p:spPr>
          <a:xfrm>
            <a:off x="11624945" y="6436995"/>
            <a:ext cx="493395" cy="368300"/>
          </a:xfrm>
          <a:prstGeom prst="rect">
            <a:avLst/>
          </a:prstGeom>
          <a:noFill/>
        </p:spPr>
        <p:txBody>
          <a:bodyPr wrap="square" rtlCol="0" anchor="t">
            <a:spAutoFit/>
          </a:bodyPr>
          <a:p>
            <a:r>
              <a:rPr lang="en-US" altLang="zh-CN" b="1" dirty="0">
                <a:cs typeface="+mn-ea"/>
                <a:sym typeface="+mn-lt"/>
              </a:rPr>
              <a:t>11</a:t>
            </a: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1430" y="316865"/>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pic>
        <p:nvPicPr>
          <p:cNvPr id="2" name="图片 1" descr="CCI20190506"/>
          <p:cNvPicPr>
            <a:picLocks noChangeAspect="1"/>
          </p:cNvPicPr>
          <p:nvPr/>
        </p:nvPicPr>
        <p:blipFill>
          <a:blip r:embed="rId3"/>
          <a:srcRect l="6258" t="1812" r="8366" b="56370"/>
          <a:stretch>
            <a:fillRect/>
          </a:stretch>
        </p:blipFill>
        <p:spPr>
          <a:xfrm rot="5400000">
            <a:off x="794385" y="1786890"/>
            <a:ext cx="5638165" cy="4145280"/>
          </a:xfrm>
          <a:prstGeom prst="rect">
            <a:avLst/>
          </a:prstGeom>
        </p:spPr>
      </p:pic>
      <p:pic>
        <p:nvPicPr>
          <p:cNvPr id="3" name="图片 2" descr="CCI20190506_0001"/>
          <p:cNvPicPr>
            <a:picLocks noChangeAspect="1"/>
          </p:cNvPicPr>
          <p:nvPr/>
        </p:nvPicPr>
        <p:blipFill>
          <a:blip r:embed="rId4"/>
          <a:srcRect l="6150" t="44735" r="34300" b="15511"/>
          <a:stretch>
            <a:fillRect/>
          </a:stretch>
        </p:blipFill>
        <p:spPr>
          <a:xfrm rot="5400000">
            <a:off x="5988050" y="1341755"/>
            <a:ext cx="4199255" cy="3998595"/>
          </a:xfrm>
          <a:prstGeom prst="rect">
            <a:avLst/>
          </a:prstGeom>
        </p:spPr>
      </p:pic>
      <p:sp>
        <p:nvSpPr>
          <p:cNvPr id="10" name="文本框 9"/>
          <p:cNvSpPr txBox="1"/>
          <p:nvPr userDrawn="1"/>
        </p:nvSpPr>
        <p:spPr>
          <a:xfrm>
            <a:off x="11624945" y="6436995"/>
            <a:ext cx="493395" cy="368300"/>
          </a:xfrm>
          <a:prstGeom prst="rect">
            <a:avLst/>
          </a:prstGeom>
          <a:noFill/>
        </p:spPr>
        <p:txBody>
          <a:bodyPr wrap="square" rtlCol="0" anchor="t">
            <a:spAutoFit/>
          </a:bodyPr>
          <a:p>
            <a:r>
              <a:rPr lang="en-US" altLang="zh-CN" b="1" dirty="0">
                <a:cs typeface="+mn-ea"/>
                <a:sym typeface="+mn-lt"/>
              </a:rPr>
              <a:t>12</a:t>
            </a: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grpSp>
        <p:nvGrpSpPr>
          <p:cNvPr id="6" name="组合 5"/>
          <p:cNvGrpSpPr/>
          <p:nvPr/>
        </p:nvGrpSpPr>
        <p:grpSpPr>
          <a:xfrm rot="0">
            <a:off x="1160145" y="913765"/>
            <a:ext cx="10988675" cy="1298575"/>
            <a:chOff x="1794" y="1859"/>
            <a:chExt cx="17305" cy="1630"/>
          </a:xfrm>
        </p:grpSpPr>
        <p:sp>
          <p:nvSpPr>
            <p:cNvPr id="7" name="Rectangle 24"/>
            <p:cNvSpPr/>
            <p:nvPr/>
          </p:nvSpPr>
          <p:spPr>
            <a:xfrm>
              <a:off x="2798" y="1859"/>
              <a:ext cx="16301" cy="976"/>
            </a:xfrm>
            <a:prstGeom prst="rect">
              <a:avLst/>
            </a:prstGeom>
          </p:spPr>
          <p:txBody>
            <a:bodyPr wrap="none" anchor="ctr">
              <a:normAutofit lnSpcReduction="10000"/>
            </a:bodyPr>
            <a:p>
              <a:pPr algn="l">
                <a:lnSpc>
                  <a:spcPct val="150000"/>
                </a:lnSpc>
              </a:pPr>
              <a:r>
                <a:rPr lang="zh-CN" altLang="en-US" sz="2400" b="1" dirty="0">
                  <a:solidFill>
                    <a:schemeClr val="tx1">
                      <a:lumMod val="75000"/>
                      <a:lumOff val="25000"/>
                    </a:schemeClr>
                  </a:solidFill>
                  <a:ea typeface="Segoe Print" panose="02000600000000000000" charset="0"/>
                </a:rPr>
                <a:t>二十三、出口企业管理类别年度评定有次数限制吗?</a:t>
              </a:r>
              <a:endParaRPr lang="zh-CN" altLang="en-US" sz="2400" b="1" dirty="0">
                <a:solidFill>
                  <a:schemeClr val="tx1">
                    <a:lumMod val="75000"/>
                    <a:lumOff val="25000"/>
                  </a:schemeClr>
                </a:solidFill>
                <a:ea typeface="Segoe Print" panose="02000600000000000000" charset="0"/>
              </a:endParaRPr>
            </a:p>
          </p:txBody>
        </p:sp>
        <p:sp>
          <p:nvSpPr>
            <p:cNvPr id="8" name="Arrow: Pentagon 23"/>
            <p:cNvSpPr/>
            <p:nvPr/>
          </p:nvSpPr>
          <p:spPr>
            <a:xfrm>
              <a:off x="1794" y="2176"/>
              <a:ext cx="956" cy="49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a:bodyPr>
            <a:p>
              <a:pPr algn="ctr"/>
              <a:r>
                <a:rPr lang="en-US" altLang="zh-CN" sz="2665" b="1">
                  <a:ea typeface="宋体" panose="02010600030101010101" pitchFamily="2" charset="-122"/>
                </a:rPr>
                <a:t>23</a:t>
              </a:r>
              <a:endParaRPr lang="en-US" altLang="zh-CN" sz="2665" b="1">
                <a:ea typeface="宋体" panose="02010600030101010101" pitchFamily="2" charset="-122"/>
              </a:endParaRPr>
            </a:p>
          </p:txBody>
        </p:sp>
        <p:sp>
          <p:nvSpPr>
            <p:cNvPr id="9" name="Rectangle 15"/>
            <p:cNvSpPr/>
            <p:nvPr/>
          </p:nvSpPr>
          <p:spPr>
            <a:xfrm>
              <a:off x="2798" y="2673"/>
              <a:ext cx="15524" cy="816"/>
            </a:xfrm>
            <a:prstGeom prst="rect">
              <a:avLst/>
            </a:prstGeom>
          </p:spPr>
          <p:txBody>
            <a:bodyPr wrap="square">
              <a:spAutoFit/>
            </a:bodyPr>
            <a:p>
              <a:pPr>
                <a:lnSpc>
                  <a:spcPct val="130000"/>
                </a:lnSpc>
              </a:pPr>
              <a:r>
                <a:rPr sz="1400" dirty="0">
                  <a:solidFill>
                    <a:schemeClr val="tx1">
                      <a:lumMod val="75000"/>
                      <a:lumOff val="25000"/>
                    </a:schemeClr>
                  </a:solidFill>
                  <a:cs typeface="Segoe Print" panose="02000600000000000000" charset="0"/>
                  <a:sym typeface="+mn-lt"/>
                </a:rPr>
                <a:t>答：国家税务总局2018年48号公告第一条当中规定，取消管理类别年度评定次数限制。出口企业相关情形发生变更并申请调</a:t>
              </a:r>
              <a:endParaRPr sz="1400" dirty="0">
                <a:solidFill>
                  <a:schemeClr val="tx1">
                    <a:lumMod val="75000"/>
                    <a:lumOff val="25000"/>
                  </a:schemeClr>
                </a:solidFill>
                <a:cs typeface="Segoe Print" panose="02000600000000000000" charset="0"/>
                <a:sym typeface="+mn-lt"/>
              </a:endParaRPr>
            </a:p>
            <a:p>
              <a:pPr>
                <a:lnSpc>
                  <a:spcPct val="130000"/>
                </a:lnSpc>
              </a:pPr>
              <a:r>
                <a:rPr sz="1400" dirty="0">
                  <a:solidFill>
                    <a:schemeClr val="tx1">
                      <a:lumMod val="75000"/>
                      <a:lumOff val="25000"/>
                    </a:schemeClr>
                  </a:solidFill>
                  <a:cs typeface="Segoe Print" panose="02000600000000000000" charset="0"/>
                  <a:sym typeface="+mn-lt"/>
                </a:rPr>
                <a:t>       整管理类别的，主管税务机关应按照有关规定及时开展评定工作。</a:t>
              </a:r>
              <a:endParaRPr sz="1400" dirty="0">
                <a:solidFill>
                  <a:schemeClr val="tx1">
                    <a:lumMod val="75000"/>
                    <a:lumOff val="25000"/>
                  </a:schemeClr>
                </a:solidFill>
                <a:cs typeface="Segoe Print" panose="02000600000000000000" charset="0"/>
                <a:sym typeface="+mn-lt"/>
              </a:endParaRPr>
            </a:p>
          </p:txBody>
        </p:sp>
      </p:grpSp>
      <p:grpSp>
        <p:nvGrpSpPr>
          <p:cNvPr id="15" name="组合 14"/>
          <p:cNvGrpSpPr/>
          <p:nvPr/>
        </p:nvGrpSpPr>
        <p:grpSpPr>
          <a:xfrm rot="0">
            <a:off x="1160145" y="2068195"/>
            <a:ext cx="10384155" cy="1271270"/>
            <a:chOff x="1794" y="3673"/>
            <a:chExt cx="16353" cy="2002"/>
          </a:xfrm>
        </p:grpSpPr>
        <p:sp>
          <p:nvSpPr>
            <p:cNvPr id="16" name="Rectangle 24"/>
            <p:cNvSpPr/>
            <p:nvPr/>
          </p:nvSpPr>
          <p:spPr>
            <a:xfrm>
              <a:off x="2750" y="3673"/>
              <a:ext cx="12720" cy="978"/>
            </a:xfrm>
            <a:prstGeom prst="rect">
              <a:avLst/>
            </a:prstGeom>
          </p:spPr>
          <p:txBody>
            <a:bodyPr wrap="none" anchor="ctr">
              <a:normAutofit fontScale="90000"/>
            </a:bodyPr>
            <a:p>
              <a:pPr algn="l" fontAlgn="auto">
                <a:lnSpc>
                  <a:spcPct val="150000"/>
                </a:lnSpc>
              </a:pPr>
              <a:r>
                <a:rPr lang="zh-CN" altLang="en-US" sz="2400" b="1" dirty="0">
                  <a:solidFill>
                    <a:schemeClr val="tx1">
                      <a:lumMod val="75000"/>
                      <a:lumOff val="25000"/>
                    </a:schemeClr>
                  </a:solidFill>
                  <a:ea typeface="Segoe Print" panose="02000600000000000000" charset="0"/>
                </a:rPr>
                <a:t>二十四、出口企业申报出口退（免）税还需要进行预申报吗？</a:t>
              </a:r>
              <a:endParaRPr lang="zh-CN" altLang="en-US" sz="2400" b="1" dirty="0">
                <a:solidFill>
                  <a:schemeClr val="tx1">
                    <a:lumMod val="75000"/>
                    <a:lumOff val="25000"/>
                  </a:schemeClr>
                </a:solidFill>
                <a:ea typeface="Segoe Print" panose="02000600000000000000" charset="0"/>
              </a:endParaRPr>
            </a:p>
          </p:txBody>
        </p:sp>
        <p:sp>
          <p:nvSpPr>
            <p:cNvPr id="17" name="Arrow: Pentagon 23"/>
            <p:cNvSpPr/>
            <p:nvPr/>
          </p:nvSpPr>
          <p:spPr>
            <a:xfrm>
              <a:off x="1794" y="4001"/>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24</a:t>
              </a:r>
              <a:endParaRPr lang="en-US" sz="2665" b="1">
                <a:ea typeface="Segoe Print" panose="02000600000000000000" charset="0"/>
              </a:endParaRPr>
            </a:p>
          </p:txBody>
        </p:sp>
        <p:sp>
          <p:nvSpPr>
            <p:cNvPr id="19" name="Rectangle 15"/>
            <p:cNvSpPr/>
            <p:nvPr/>
          </p:nvSpPr>
          <p:spPr>
            <a:xfrm>
              <a:off x="2702" y="4651"/>
              <a:ext cx="15445" cy="102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lang="zh-CN" altLang="en-US" sz="1400" dirty="0">
                  <a:solidFill>
                    <a:schemeClr val="tx1">
                      <a:lumMod val="75000"/>
                      <a:lumOff val="25000"/>
                    </a:schemeClr>
                  </a:solidFill>
                  <a:cs typeface="Segoe Print" panose="02000600000000000000" charset="0"/>
                  <a:sym typeface="+mn-lt"/>
                </a:rPr>
                <a:t>国家税务总局公告2018年第16号第二条规定，出口企业和其他单位申报出口退（免）税时，不再进行退（免）税预申报。</a:t>
              </a:r>
              <a:endParaRPr lang="zh-CN" altLang="en-US" sz="1400" dirty="0">
                <a:solidFill>
                  <a:schemeClr val="tx1">
                    <a:lumMod val="75000"/>
                    <a:lumOff val="25000"/>
                  </a:schemeClr>
                </a:solidFill>
                <a:cs typeface="Segoe Print" panose="02000600000000000000" charset="0"/>
                <a:sym typeface="+mn-lt"/>
              </a:endParaRPr>
            </a:p>
            <a:p>
              <a:pPr>
                <a:lnSpc>
                  <a:spcPct val="130000"/>
                </a:lnSpc>
              </a:pPr>
              <a:r>
                <a:rPr lang="zh-CN" altLang="en-US" sz="1400" dirty="0">
                  <a:solidFill>
                    <a:schemeClr val="tx1">
                      <a:lumMod val="75000"/>
                      <a:lumOff val="25000"/>
                    </a:schemeClr>
                  </a:solidFill>
                  <a:cs typeface="Segoe Print" panose="02000600000000000000" charset="0"/>
                  <a:sym typeface="+mn-lt"/>
                </a:rPr>
                <a:t>    主管税务机关确认申报凭证的内容与对应的管理部门电子信息无误后方可受理出口退（免）税申报。</a:t>
              </a:r>
              <a:endParaRPr lang="zh-CN" altLang="en-US" sz="1400" dirty="0">
                <a:solidFill>
                  <a:schemeClr val="tx1">
                    <a:lumMod val="75000"/>
                    <a:lumOff val="25000"/>
                  </a:schemeClr>
                </a:solidFill>
                <a:cs typeface="Segoe Print" panose="02000600000000000000" charset="0"/>
                <a:sym typeface="+mn-lt"/>
              </a:endParaRPr>
            </a:p>
          </p:txBody>
        </p:sp>
      </p:grpSp>
      <p:grpSp>
        <p:nvGrpSpPr>
          <p:cNvPr id="10" name="组合 9"/>
          <p:cNvGrpSpPr/>
          <p:nvPr/>
        </p:nvGrpSpPr>
        <p:grpSpPr>
          <a:xfrm rot="0">
            <a:off x="1163320" y="3128010"/>
            <a:ext cx="10384155" cy="1492885"/>
            <a:chOff x="1794" y="3764"/>
            <a:chExt cx="16353" cy="2351"/>
          </a:xfrm>
        </p:grpSpPr>
        <p:sp>
          <p:nvSpPr>
            <p:cNvPr id="11" name="Rectangle 24"/>
            <p:cNvSpPr/>
            <p:nvPr/>
          </p:nvSpPr>
          <p:spPr>
            <a:xfrm>
              <a:off x="2745" y="3764"/>
              <a:ext cx="12720" cy="978"/>
            </a:xfrm>
            <a:prstGeom prst="rect">
              <a:avLst/>
            </a:prstGeom>
          </p:spPr>
          <p:txBody>
            <a:bodyPr wrap="none" anchor="ctr">
              <a:normAutofit fontScale="90000"/>
            </a:bodyPr>
            <a:p>
              <a:pPr algn="l" fontAlgn="auto">
                <a:lnSpc>
                  <a:spcPct val="150000"/>
                </a:lnSpc>
              </a:pPr>
              <a:r>
                <a:rPr lang="zh-CN" altLang="en-US" sz="2400" b="1" dirty="0">
                  <a:solidFill>
                    <a:schemeClr val="tx1">
                      <a:lumMod val="75000"/>
                      <a:lumOff val="25000"/>
                    </a:schemeClr>
                  </a:solidFill>
                  <a:ea typeface="Segoe Print" panose="02000600000000000000" charset="0"/>
                </a:rPr>
                <a:t>二十五、生产型出口企业没有出口业务的月份还需要进行零申报吗？</a:t>
              </a:r>
              <a:endParaRPr lang="zh-CN" altLang="en-US" sz="2400" b="1" dirty="0">
                <a:solidFill>
                  <a:schemeClr val="tx1">
                    <a:lumMod val="75000"/>
                    <a:lumOff val="25000"/>
                  </a:schemeClr>
                </a:solidFill>
                <a:ea typeface="Segoe Print" panose="02000600000000000000" charset="0"/>
              </a:endParaRPr>
            </a:p>
          </p:txBody>
        </p:sp>
        <p:sp>
          <p:nvSpPr>
            <p:cNvPr id="18" name="Arrow: Pentagon 23"/>
            <p:cNvSpPr/>
            <p:nvPr/>
          </p:nvSpPr>
          <p:spPr>
            <a:xfrm>
              <a:off x="1794" y="4066"/>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25</a:t>
              </a:r>
              <a:endParaRPr lang="en-US" sz="2665" b="1">
                <a:ea typeface="Segoe Print" panose="02000600000000000000" charset="0"/>
              </a:endParaRPr>
            </a:p>
          </p:txBody>
        </p:sp>
        <p:sp>
          <p:nvSpPr>
            <p:cNvPr id="21" name="Rectangle 15"/>
            <p:cNvSpPr/>
            <p:nvPr/>
          </p:nvSpPr>
          <p:spPr>
            <a:xfrm>
              <a:off x="2702" y="4651"/>
              <a:ext cx="15445" cy="146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lang="zh-CN" altLang="en-US" sz="1400" dirty="0">
                  <a:solidFill>
                    <a:schemeClr val="tx1">
                      <a:lumMod val="75000"/>
                      <a:lumOff val="25000"/>
                    </a:schemeClr>
                  </a:solidFill>
                  <a:cs typeface="Segoe Print" panose="02000600000000000000" charset="0"/>
                  <a:sym typeface="+mn-lt"/>
                </a:rPr>
                <a:t>国家税务总局公告2018年第16号第三条规定，实行免抵退税办法的出口企业或其他单位在申报办理出口退（免）税时，</a:t>
              </a:r>
              <a:endParaRPr lang="zh-CN" altLang="en-US" sz="1400" dirty="0">
                <a:solidFill>
                  <a:schemeClr val="tx1">
                    <a:lumMod val="75000"/>
                    <a:lumOff val="25000"/>
                  </a:schemeClr>
                </a:solidFill>
                <a:cs typeface="Segoe Print" panose="02000600000000000000" charset="0"/>
                <a:sym typeface="+mn-lt"/>
              </a:endParaRPr>
            </a:p>
            <a:p>
              <a:pPr>
                <a:lnSpc>
                  <a:spcPct val="130000"/>
                </a:lnSpc>
              </a:pPr>
              <a:r>
                <a:rPr lang="zh-CN" altLang="en-US" sz="1400" dirty="0">
                  <a:solidFill>
                    <a:schemeClr val="tx1">
                      <a:lumMod val="75000"/>
                      <a:lumOff val="25000"/>
                    </a:schemeClr>
                  </a:solidFill>
                  <a:cs typeface="Segoe Print" panose="02000600000000000000" charset="0"/>
                  <a:sym typeface="+mn-lt"/>
                </a:rPr>
                <a:t>    不再报送当期《増值税纳税申报表》换言之，生产企业可以不再按月连续申报，免抵退税</a:t>
              </a:r>
              <a:r>
                <a:rPr lang="en-US" altLang="zh-CN" sz="1400" dirty="0">
                  <a:solidFill>
                    <a:schemeClr val="tx1">
                      <a:lumMod val="75000"/>
                      <a:lumOff val="25000"/>
                    </a:schemeClr>
                  </a:solidFill>
                  <a:cs typeface="Segoe Print" panose="02000600000000000000" charset="0"/>
                  <a:sym typeface="+mn-lt"/>
                </a:rPr>
                <a:t>“</a:t>
              </a:r>
              <a:r>
                <a:rPr lang="zh-CN" altLang="en-US" sz="1400" dirty="0">
                  <a:solidFill>
                    <a:schemeClr val="tx1">
                      <a:lumMod val="75000"/>
                      <a:lumOff val="25000"/>
                    </a:schemeClr>
                  </a:solidFill>
                  <a:cs typeface="Segoe Print" panose="02000600000000000000" charset="0"/>
                  <a:sym typeface="+mn-lt"/>
                </a:rPr>
                <a:t>零申报</a:t>
              </a:r>
              <a:r>
                <a:rPr lang="en-US" altLang="zh-CN" sz="1400" dirty="0">
                  <a:solidFill>
                    <a:schemeClr val="tx1">
                      <a:lumMod val="75000"/>
                      <a:lumOff val="25000"/>
                    </a:schemeClr>
                  </a:solidFill>
                  <a:cs typeface="Segoe Print" panose="02000600000000000000" charset="0"/>
                  <a:sym typeface="+mn-lt"/>
                </a:rPr>
                <a:t>”</a:t>
              </a:r>
              <a:r>
                <a:rPr lang="zh-CN" altLang="en-US" sz="1400" dirty="0">
                  <a:solidFill>
                    <a:schemeClr val="tx1">
                      <a:lumMod val="75000"/>
                      <a:lumOff val="25000"/>
                    </a:schemeClr>
                  </a:solidFill>
                  <a:cs typeface="Segoe Print" panose="02000600000000000000" charset="0"/>
                  <a:sym typeface="+mn-lt"/>
                </a:rPr>
                <a:t>可以不再申报。不再强</a:t>
              </a:r>
              <a:endParaRPr lang="zh-CN" altLang="en-US" sz="1400" dirty="0">
                <a:solidFill>
                  <a:schemeClr val="tx1">
                    <a:lumMod val="75000"/>
                    <a:lumOff val="25000"/>
                  </a:schemeClr>
                </a:solidFill>
                <a:cs typeface="Segoe Print" panose="02000600000000000000" charset="0"/>
                <a:sym typeface="+mn-lt"/>
              </a:endParaRPr>
            </a:p>
            <a:p>
              <a:pPr>
                <a:lnSpc>
                  <a:spcPct val="130000"/>
                </a:lnSpc>
              </a:pPr>
              <a:r>
                <a:rPr lang="zh-CN" altLang="en-US" sz="1400" dirty="0">
                  <a:solidFill>
                    <a:schemeClr val="tx1">
                      <a:lumMod val="75000"/>
                      <a:lumOff val="25000"/>
                    </a:schemeClr>
                  </a:solidFill>
                  <a:cs typeface="Segoe Print" panose="02000600000000000000" charset="0"/>
                  <a:sym typeface="+mn-lt"/>
                </a:rPr>
                <a:t>    制控制，进一步为纳税人减负。</a:t>
              </a:r>
              <a:endParaRPr lang="zh-CN" altLang="en-US" sz="1400" dirty="0">
                <a:solidFill>
                  <a:schemeClr val="tx1">
                    <a:lumMod val="75000"/>
                    <a:lumOff val="25000"/>
                  </a:schemeClr>
                </a:solidFill>
                <a:cs typeface="Segoe Print" panose="02000600000000000000" charset="0"/>
                <a:sym typeface="+mn-lt"/>
              </a:endParaRPr>
            </a:p>
          </p:txBody>
        </p:sp>
      </p:grpSp>
      <p:sp>
        <p:nvSpPr>
          <p:cNvPr id="13" name="文本框 12"/>
          <p:cNvSpPr txBox="1"/>
          <p:nvPr userDrawn="1"/>
        </p:nvSpPr>
        <p:spPr>
          <a:xfrm>
            <a:off x="11624945" y="6436995"/>
            <a:ext cx="493395" cy="368300"/>
          </a:xfrm>
          <a:prstGeom prst="rect">
            <a:avLst/>
          </a:prstGeom>
          <a:noFill/>
        </p:spPr>
        <p:txBody>
          <a:bodyPr wrap="square" rtlCol="0" anchor="t">
            <a:spAutoFit/>
          </a:bodyPr>
          <a:p>
            <a:r>
              <a:rPr lang="en-US" altLang="zh-CN" b="1" dirty="0">
                <a:cs typeface="+mn-ea"/>
                <a:sym typeface="+mn-lt"/>
              </a:rPr>
              <a:t>13</a:t>
            </a: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53134" y="924139"/>
            <a:ext cx="4847971" cy="4492454"/>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5564" y="2895643"/>
            <a:ext cx="3441493" cy="3439604"/>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7021" y="1187936"/>
            <a:ext cx="4858755" cy="1982430"/>
          </a:xfrm>
          <a:prstGeom prst="rect">
            <a:avLst/>
          </a:prstGeom>
        </p:spPr>
      </p:pic>
      <p:sp>
        <p:nvSpPr>
          <p:cNvPr id="10" name="TextBox 84"/>
          <p:cNvSpPr txBox="1"/>
          <p:nvPr/>
        </p:nvSpPr>
        <p:spPr>
          <a:xfrm>
            <a:off x="85725" y="6263005"/>
            <a:ext cx="4132580" cy="542290"/>
          </a:xfrm>
          <a:prstGeom prst="rect">
            <a:avLst/>
          </a:prstGeom>
          <a:solidFill>
            <a:schemeClr val="accent2"/>
          </a:solidFill>
        </p:spPr>
        <p:txBody>
          <a:bodyPr wrap="square" rtlCol="0">
            <a:spAutoFit/>
          </a:bodyPr>
          <a:lstStyle/>
          <a:p>
            <a:r>
              <a:rPr lang="zh-CN" altLang="en-US" sz="1465" dirty="0">
                <a:solidFill>
                  <a:schemeClr val="bg1"/>
                </a:solidFill>
                <a:latin typeface="微软雅黑" panose="020B0503020204020204" pitchFamily="34" charset="-122"/>
                <a:ea typeface="微软雅黑" panose="020B0503020204020204" pitchFamily="34" charset="-122"/>
                <a:cs typeface="Segoe Print" panose="02000600000000000000" charset="0"/>
                <a:sym typeface="+mn-lt"/>
              </a:rPr>
              <a:t>本文档内容摘自十堰市税务局减税降费政策宣传手册，如有侵权，联系我们删除。</a:t>
            </a:r>
            <a:endParaRPr lang="zh-CN" altLang="en-US" sz="1465" dirty="0">
              <a:solidFill>
                <a:schemeClr val="bg1"/>
              </a:solidFill>
              <a:latin typeface="微软雅黑" panose="020B0503020204020204" pitchFamily="34" charset="-122"/>
              <a:ea typeface="微软雅黑" panose="020B0503020204020204" pitchFamily="34" charset="-122"/>
              <a:cs typeface="Segoe Print" panose="02000600000000000000" charset="0"/>
              <a:sym typeface="+mn-lt"/>
            </a:endParaRPr>
          </a:p>
        </p:txBody>
      </p:sp>
      <p:sp>
        <p:nvSpPr>
          <p:cNvPr id="11" name="TextBox 7"/>
          <p:cNvSpPr>
            <a:spLocks noChangeArrowheads="1"/>
          </p:cNvSpPr>
          <p:nvPr/>
        </p:nvSpPr>
        <p:spPr bwMode="auto">
          <a:xfrm>
            <a:off x="698365" y="2272880"/>
            <a:ext cx="7496959" cy="1477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9600" b="1" dirty="0" smtClean="0">
                <a:solidFill>
                  <a:schemeClr val="accent2"/>
                </a:solidFill>
                <a:latin typeface="Segoe Print" panose="02000600000000000000" charset="0"/>
                <a:ea typeface="Segoe Print" panose="02000600000000000000" charset="0"/>
                <a:cs typeface="Segoe Print" panose="02000600000000000000" charset="0"/>
                <a:sym typeface="+mn-lt"/>
              </a:rPr>
              <a:t>感谢收看</a:t>
            </a:r>
            <a:endParaRPr lang="zh-CN" altLang="en-US" sz="3600" b="1" dirty="0">
              <a:solidFill>
                <a:schemeClr val="tx1">
                  <a:lumMod val="75000"/>
                  <a:lumOff val="25000"/>
                </a:schemeClr>
              </a:solidFill>
              <a:latin typeface="Segoe Print" panose="02000600000000000000" charset="0"/>
              <a:ea typeface="Segoe Print" panose="02000600000000000000" charset="0"/>
              <a:cs typeface="Segoe Print" panose="02000600000000000000" charset="0"/>
              <a:sym typeface="+mn-lt"/>
            </a:endParaRPr>
          </a:p>
        </p:txBody>
      </p:sp>
      <p:sp>
        <p:nvSpPr>
          <p:cNvPr id="2" name="文本框 1"/>
          <p:cNvSpPr txBox="1"/>
          <p:nvPr userDrawn="1"/>
        </p:nvSpPr>
        <p:spPr>
          <a:xfrm>
            <a:off x="11624945" y="6436995"/>
            <a:ext cx="493395" cy="368300"/>
          </a:xfrm>
          <a:prstGeom prst="rect">
            <a:avLst/>
          </a:prstGeom>
          <a:noFill/>
        </p:spPr>
        <p:txBody>
          <a:bodyPr wrap="square" rtlCol="0" anchor="t">
            <a:spAutoFit/>
          </a:bodyPr>
          <a:p>
            <a:r>
              <a:rPr lang="en-US" altLang="zh-CN" b="1" dirty="0">
                <a:cs typeface="+mn-ea"/>
                <a:sym typeface="+mn-lt"/>
              </a:rPr>
              <a:t>14</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299"/>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11"/>
                                        </p:tgtEl>
                                      </p:cBhvr>
                                      <p:to x="80000" y="100000"/>
                                    </p:animScale>
                                    <p:anim by="(#ppt_w*0.10)" calcmode="lin" valueType="num">
                                      <p:cBhvr>
                                        <p:cTn id="14" dur="250" autoRev="1" fill="hold">
                                          <p:stCondLst>
                                            <p:cond delay="0"/>
                                          </p:stCondLst>
                                        </p:cTn>
                                        <p:tgtEl>
                                          <p:spTgt spid="11"/>
                                        </p:tgtEl>
                                        <p:attrNameLst>
                                          <p:attrName>ppt_x</p:attrName>
                                        </p:attrNameLst>
                                      </p:cBhvr>
                                    </p:anim>
                                    <p:anim by="(-#ppt_w*0.10)" calcmode="lin" valueType="num">
                                      <p:cBhvr>
                                        <p:cTn id="15" dur="250" autoRev="1" fill="hold">
                                          <p:stCondLst>
                                            <p:cond delay="0"/>
                                          </p:stCondLst>
                                        </p:cTn>
                                        <p:tgtEl>
                                          <p:spTgt spid="11"/>
                                        </p:tgtEl>
                                        <p:attrNameLst>
                                          <p:attrName>ppt_y</p:attrName>
                                        </p:attrNameLst>
                                      </p:cBhvr>
                                    </p:anim>
                                    <p:animRot by="-480000">
                                      <p:cBhvr>
                                        <p:cTn id="16" dur="2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399573" y="2179355"/>
            <a:ext cx="2240304" cy="2240304"/>
            <a:chOff x="2477118" y="1168709"/>
            <a:chExt cx="4063382" cy="4063382"/>
          </a:xfrm>
        </p:grpSpPr>
        <p:sp>
          <p:nvSpPr>
            <p:cNvPr id="4" name="流程图: 接点 3"/>
            <p:cNvSpPr/>
            <p:nvPr/>
          </p:nvSpPr>
          <p:spPr>
            <a:xfrm>
              <a:off x="2477118" y="1168709"/>
              <a:ext cx="4063382" cy="4063382"/>
            </a:xfrm>
            <a:prstGeom prst="flowChartConnector">
              <a:avLst/>
            </a:prstGeom>
            <a:solidFill>
              <a:schemeClr val="accent2"/>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ea typeface="Segoe Print" panose="02000600000000000000" charset="0"/>
                <a:cs typeface="Segoe Print" panose="02000600000000000000" charset="0"/>
                <a:sym typeface="+mn-lt"/>
              </a:endParaRPr>
            </a:p>
          </p:txBody>
        </p:sp>
        <p:sp>
          <p:nvSpPr>
            <p:cNvPr id="2" name="流程图: 接点 1"/>
            <p:cNvSpPr/>
            <p:nvPr/>
          </p:nvSpPr>
          <p:spPr>
            <a:xfrm>
              <a:off x="2769218" y="1460809"/>
              <a:ext cx="3479182" cy="3479182"/>
            </a:xfrm>
            <a:prstGeom prst="flowChartConnector">
              <a:avLst/>
            </a:prstGeom>
            <a:solidFill>
              <a:schemeClr val="bg1"/>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ea typeface="Segoe Print" panose="02000600000000000000" charset="0"/>
                <a:cs typeface="Segoe Print" panose="02000600000000000000" charset="0"/>
                <a:sym typeface="+mn-lt"/>
              </a:endParaRPr>
            </a:p>
          </p:txBody>
        </p:sp>
      </p:grpSp>
      <p:sp>
        <p:nvSpPr>
          <p:cNvPr id="6" name="文本框 5"/>
          <p:cNvSpPr txBox="1"/>
          <p:nvPr/>
        </p:nvSpPr>
        <p:spPr>
          <a:xfrm>
            <a:off x="2949658" y="2079038"/>
            <a:ext cx="2503546" cy="221599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800" b="1" i="0" u="none" strike="noStrike" kern="1200" cap="none" spc="0" normalizeH="0" baseline="0" noProof="0" dirty="0">
                <a:ln>
                  <a:noFill/>
                </a:ln>
                <a:solidFill>
                  <a:schemeClr val="accent2"/>
                </a:solidFill>
                <a:effectLst/>
                <a:uLnTx/>
                <a:uFillTx/>
                <a:ea typeface="Segoe Print" panose="02000600000000000000" charset="0"/>
                <a:cs typeface="Segoe Print" panose="02000600000000000000" charset="0"/>
                <a:sym typeface="+mn-lt"/>
              </a:rPr>
              <a:t>1</a:t>
            </a:r>
            <a:endParaRPr kumimoji="0" lang="zh-CN" altLang="en-US" sz="13800" b="1" i="0" u="none" strike="noStrike" kern="1200" cap="none" spc="0" normalizeH="0" baseline="0" noProof="0" dirty="0">
              <a:ln>
                <a:noFill/>
              </a:ln>
              <a:solidFill>
                <a:schemeClr val="accent2"/>
              </a:solidFill>
              <a:effectLst/>
              <a:uLnTx/>
              <a:uFillTx/>
              <a:ea typeface="Segoe Print" panose="02000600000000000000" charset="0"/>
              <a:cs typeface="Segoe Print" panose="02000600000000000000" charset="0"/>
              <a:sym typeface="+mn-lt"/>
            </a:endParaRPr>
          </a:p>
        </p:txBody>
      </p:sp>
      <p:sp>
        <p:nvSpPr>
          <p:cNvPr id="9" name="任意多边形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3651125" y="2893396"/>
            <a:ext cx="3107104" cy="67024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w="12700" cap="flat" cmpd="sng" algn="ctr">
            <a:gradFill>
              <a:gsLst>
                <a:gs pos="0">
                  <a:srgbClr val="C00000"/>
                </a:gs>
                <a:gs pos="100000">
                  <a:schemeClr val="accent1">
                    <a:lumMod val="20000"/>
                    <a:lumOff val="80000"/>
                  </a:schemeClr>
                </a:gs>
              </a:gsLst>
              <a:lin ang="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Segoe Print" panose="02000600000000000000" charset="0"/>
              <a:cs typeface="Segoe Print" panose="02000600000000000000" charset="0"/>
              <a:sym typeface="+mn-lt"/>
            </a:endParaRPr>
          </a:p>
        </p:txBody>
      </p:sp>
      <p:sp>
        <p:nvSpPr>
          <p:cNvPr id="10" name="Rectangle 161"/>
          <p:cNvSpPr>
            <a:spLocks noChangeArrowheads="1"/>
          </p:cNvSpPr>
          <p:nvPr/>
        </p:nvSpPr>
        <p:spPr bwMode="auto">
          <a:xfrm>
            <a:off x="5127625" y="2078990"/>
            <a:ext cx="387159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sz="4800" dirty="0" smtClean="0">
                <a:solidFill>
                  <a:srgbClr val="000000"/>
                </a:solidFill>
                <a:latin typeface="+mn-lt"/>
                <a:ea typeface="宋体" panose="02010600030101010101" pitchFamily="2" charset="-122"/>
                <a:cs typeface="Segoe Print" panose="02000600000000000000" charset="0"/>
                <a:sym typeface="+mn-lt"/>
              </a:rPr>
              <a:t>小规模纳税人减税降费</a:t>
            </a:r>
            <a:endParaRPr lang="zh-CN" sz="4800" dirty="0" smtClean="0">
              <a:solidFill>
                <a:srgbClr val="000000"/>
              </a:solidFill>
              <a:latin typeface="+mn-lt"/>
              <a:ea typeface="宋体" panose="02010600030101010101" pitchFamily="2" charset="-122"/>
              <a:cs typeface="Segoe Print" panose="02000600000000000000" charset="0"/>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lang="zh-CN" sz="4800" dirty="0" smtClean="0">
                <a:solidFill>
                  <a:srgbClr val="000000"/>
                </a:solidFill>
                <a:latin typeface="+mn-lt"/>
                <a:ea typeface="宋体" panose="02010600030101010101" pitchFamily="2" charset="-122"/>
                <a:cs typeface="Segoe Print" panose="02000600000000000000" charset="0"/>
                <a:sym typeface="+mn-lt"/>
              </a:rPr>
              <a:t>政策详解</a:t>
            </a:r>
            <a:endParaRPr kumimoji="0" lang="zh-CN" sz="4800" b="0" i="0" u="none" strike="noStrike" kern="1200" cap="none" spc="0" normalizeH="0" baseline="0" noProof="0" dirty="0">
              <a:ln>
                <a:noFill/>
              </a:ln>
              <a:solidFill>
                <a:srgbClr val="000000"/>
              </a:solidFill>
              <a:effectLst/>
              <a:uLnTx/>
              <a:uFillTx/>
              <a:latin typeface="+mn-lt"/>
              <a:ea typeface="宋体" panose="02010600030101010101" pitchFamily="2" charset="-122"/>
              <a:cs typeface="Segoe Print" panose="02000600000000000000" charset="0"/>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sp>
        <p:nvSpPr>
          <p:cNvPr id="16" name="日期占位符 15"/>
          <p:cNvSpPr>
            <a:spLocks noGrp="1"/>
          </p:cNvSpPr>
          <p:nvPr>
            <p:ph type="dt" sz="half" idx="10"/>
          </p:nvPr>
        </p:nvSpPr>
        <p:spPr/>
        <p:txBody>
          <a:bodyPr/>
          <a:p>
            <a:fld id="{A04912B4-9E1D-494E-8F18-A65F11F52157}" type="datetime1">
              <a:rPr lang="zh-CN" altLang="en-US" smtClean="0">
                <a:solidFill>
                  <a:prstClr val="black">
                    <a:tint val="75000"/>
                  </a:prstClr>
                </a:solidFill>
              </a:rPr>
            </a:fld>
            <a:endParaRPr lang="zh-CN" altLang="en-US">
              <a:solidFill>
                <a:prstClr val="black">
                  <a:tint val="75000"/>
                </a:prstClr>
              </a:solidFill>
            </a:endParaRPr>
          </a:p>
        </p:txBody>
      </p:sp>
      <p:sp>
        <p:nvSpPr>
          <p:cNvPr id="7" name="文本框 6"/>
          <p:cNvSpPr txBox="1"/>
          <p:nvPr userDrawn="1"/>
        </p:nvSpPr>
        <p:spPr>
          <a:xfrm>
            <a:off x="11788140" y="6422390"/>
            <a:ext cx="299085" cy="299085"/>
          </a:xfrm>
          <a:prstGeom prst="rect">
            <a:avLst/>
          </a:prstGeom>
          <a:noFill/>
        </p:spPr>
        <p:txBody>
          <a:bodyPr wrap="square" rtlCol="0" anchor="t">
            <a:spAutoFit/>
          </a:bodyPr>
          <a:p>
            <a:r>
              <a:rPr lang="en-US" b="1" dirty="0">
                <a:cs typeface="+mn-ea"/>
                <a:sym typeface="+mn-lt"/>
              </a:rPr>
              <a:t>2</a:t>
            </a:r>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 calcmode="lin" valueType="num">
                                      <p:cBhvr additive="base">
                                        <p:cTn id="10" dur="25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1" dur="250" fill="hold"/>
                                        <p:tgtEl>
                                          <p:spTgt spid="10">
                                            <p:txEl>
                                              <p:pRg st="0" end="0"/>
                                            </p:txEl>
                                          </p:spTgt>
                                        </p:tgtEl>
                                        <p:attrNameLst>
                                          <p:attrName>ppt_y</p:attrName>
                                        </p:attrNameLst>
                                      </p:cBhvr>
                                      <p:tavLst>
                                        <p:tav tm="0">
                                          <p:val>
                                            <p:strVal val="1+#ppt_h/2"/>
                                          </p:val>
                                        </p:tav>
                                        <p:tav tm="100000">
                                          <p:val>
                                            <p:strVal val="#ppt_y"/>
                                          </p:val>
                                        </p:tav>
                                      </p:tavLst>
                                    </p:anim>
                                  </p:childTnLst>
                                </p:cTn>
                              </p:par>
                              <p:par>
                                <p:cTn id="12" presetID="55" presetClass="entr" presetSubtype="0" fill="hold" grpId="1" nodeType="with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 calcmode="lin" valueType="num">
                                      <p:cBhvr>
                                        <p:cTn id="14" dur="250" fill="hold"/>
                                        <p:tgtEl>
                                          <p:spTgt spid="10">
                                            <p:txEl>
                                              <p:pRg st="1" end="1"/>
                                            </p:txEl>
                                          </p:spTgt>
                                        </p:tgtEl>
                                        <p:attrNameLst>
                                          <p:attrName>ppt_w</p:attrName>
                                        </p:attrNameLst>
                                      </p:cBhvr>
                                      <p:tavLst>
                                        <p:tav tm="0">
                                          <p:val>
                                            <p:strVal val="#ppt_w*0.70"/>
                                          </p:val>
                                        </p:tav>
                                        <p:tav tm="100000">
                                          <p:val>
                                            <p:strVal val="#ppt_w"/>
                                          </p:val>
                                        </p:tav>
                                      </p:tavLst>
                                    </p:anim>
                                    <p:anim calcmode="lin" valueType="num">
                                      <p:cBhvr>
                                        <p:cTn id="15" dur="250" fill="hold"/>
                                        <p:tgtEl>
                                          <p:spTgt spid="10">
                                            <p:txEl>
                                              <p:pRg st="1" end="1"/>
                                            </p:txEl>
                                          </p:spTgt>
                                        </p:tgtEl>
                                        <p:attrNameLst>
                                          <p:attrName>ppt_h</p:attrName>
                                        </p:attrNameLst>
                                      </p:cBhvr>
                                      <p:tavLst>
                                        <p:tav tm="0">
                                          <p:val>
                                            <p:strVal val="#ppt_h"/>
                                          </p:val>
                                        </p:tav>
                                        <p:tav tm="100000">
                                          <p:val>
                                            <p:strVal val="#ppt_h"/>
                                          </p:val>
                                        </p:tav>
                                      </p:tavLst>
                                    </p:anim>
                                    <p:animEffect transition="in" filter="fade">
                                      <p:cBhvr>
                                        <p:cTn id="16" dur="250"/>
                                        <p:tgtEl>
                                          <p:spTgt spid="10">
                                            <p:txEl>
                                              <p:pRg st="1" end="1"/>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uiExpand="1" build="allAtOnce"/>
      <p:bldP spid="10" grpId="1"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grpSp>
        <p:nvGrpSpPr>
          <p:cNvPr id="18" name="组合 17"/>
          <p:cNvGrpSpPr/>
          <p:nvPr/>
        </p:nvGrpSpPr>
        <p:grpSpPr>
          <a:xfrm>
            <a:off x="1139388" y="1064895"/>
            <a:ext cx="9392722" cy="940435"/>
            <a:chOff x="1794" y="2072"/>
            <a:chExt cx="14792" cy="1481"/>
          </a:xfrm>
        </p:grpSpPr>
        <p:sp>
          <p:nvSpPr>
            <p:cNvPr id="10" name="Rectangle 24"/>
            <p:cNvSpPr/>
            <p:nvPr/>
          </p:nvSpPr>
          <p:spPr>
            <a:xfrm>
              <a:off x="2750" y="2072"/>
              <a:ext cx="13215"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一、小规模纳税人销售额多少万以下免征增值税?</a:t>
              </a:r>
              <a:endParaRPr lang="zh-CN" altLang="en-US" sz="2400" b="1" dirty="0">
                <a:solidFill>
                  <a:schemeClr val="tx1">
                    <a:lumMod val="75000"/>
                    <a:lumOff val="25000"/>
                  </a:schemeClr>
                </a:solidFill>
                <a:ea typeface="Segoe Print" panose="02000600000000000000" charset="0"/>
              </a:endParaRPr>
            </a:p>
          </p:txBody>
        </p:sp>
        <p:sp>
          <p:nvSpPr>
            <p:cNvPr id="11" name="Arrow: Pentagon 23"/>
            <p:cNvSpPr/>
            <p:nvPr/>
          </p:nvSpPr>
          <p:spPr>
            <a:xfrm>
              <a:off x="1794" y="2336"/>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01</a:t>
              </a:r>
              <a:endParaRPr lang="en-US" sz="2665" b="1">
                <a:ea typeface="Segoe Print" panose="02000600000000000000" charset="0"/>
              </a:endParaRPr>
            </a:p>
          </p:txBody>
        </p:sp>
        <p:sp>
          <p:nvSpPr>
            <p:cNvPr id="43" name="Rectangle 15"/>
            <p:cNvSpPr/>
            <p:nvPr/>
          </p:nvSpPr>
          <p:spPr>
            <a:xfrm>
              <a:off x="2750" y="2969"/>
              <a:ext cx="13836" cy="58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答:对月销售额10万元以下(含本数)、季度销售额30万以下(含本数)的增值税小规模纳税人，免征增值税。</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nvGrpSpPr>
          <p:cNvPr id="5" name="组合 4"/>
          <p:cNvGrpSpPr/>
          <p:nvPr/>
        </p:nvGrpSpPr>
        <p:grpSpPr>
          <a:xfrm>
            <a:off x="1139190" y="1852295"/>
            <a:ext cx="10370820" cy="902335"/>
            <a:chOff x="1794" y="3919"/>
            <a:chExt cx="16332" cy="1421"/>
          </a:xfrm>
        </p:grpSpPr>
        <p:sp>
          <p:nvSpPr>
            <p:cNvPr id="2"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二、哪些一般纳税人可以转为小规模纳税人?</a:t>
              </a:r>
              <a:endParaRPr lang="zh-CN" altLang="en-US" sz="2400" b="1" dirty="0">
                <a:solidFill>
                  <a:schemeClr val="tx1">
                    <a:lumMod val="75000"/>
                    <a:lumOff val="25000"/>
                  </a:schemeClr>
                </a:solidFill>
                <a:ea typeface="Segoe Print" panose="02000600000000000000" charset="0"/>
              </a:endParaRPr>
            </a:p>
          </p:txBody>
        </p:sp>
        <p:sp>
          <p:nvSpPr>
            <p:cNvPr id="3"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02</a:t>
              </a:r>
              <a:endParaRPr lang="en-US" sz="2665" b="1">
                <a:ea typeface="Segoe Print" panose="02000600000000000000" charset="0"/>
              </a:endParaRPr>
            </a:p>
          </p:txBody>
        </p:sp>
        <p:sp>
          <p:nvSpPr>
            <p:cNvPr id="4" name="Rectangle 15"/>
            <p:cNvSpPr/>
            <p:nvPr/>
          </p:nvSpPr>
          <p:spPr>
            <a:xfrm>
              <a:off x="2682" y="4756"/>
              <a:ext cx="15445" cy="58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答:自2019年1月1日起，所有行业年销售额500万元以下的一般纳税人均可申请转为小规模纳税人。(详细条件见第111条)</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nvGrpSpPr>
          <p:cNvPr id="6" name="组合 5"/>
          <p:cNvGrpSpPr/>
          <p:nvPr/>
        </p:nvGrpSpPr>
        <p:grpSpPr>
          <a:xfrm>
            <a:off x="1139190" y="2678430"/>
            <a:ext cx="10371455" cy="902335"/>
            <a:chOff x="1794" y="3919"/>
            <a:chExt cx="16333" cy="1421"/>
          </a:xfrm>
        </p:grpSpPr>
        <p:sp>
          <p:nvSpPr>
            <p:cNvPr id="7"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三、增值税专用发票网上勾选认证有哪些新规定?</a:t>
              </a:r>
              <a:endParaRPr lang="zh-CN" altLang="en-US" sz="2400" b="1" dirty="0">
                <a:solidFill>
                  <a:schemeClr val="tx1">
                    <a:lumMod val="75000"/>
                    <a:lumOff val="25000"/>
                  </a:schemeClr>
                </a:solidFill>
                <a:ea typeface="Segoe Print" panose="02000600000000000000" charset="0"/>
              </a:endParaRPr>
            </a:p>
          </p:txBody>
        </p:sp>
        <p:sp>
          <p:nvSpPr>
            <p:cNvPr id="8"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03</a:t>
              </a:r>
              <a:endParaRPr lang="en-US" sz="2665" b="1">
                <a:ea typeface="Segoe Print" panose="02000600000000000000" charset="0"/>
              </a:endParaRPr>
            </a:p>
          </p:txBody>
        </p:sp>
        <p:sp>
          <p:nvSpPr>
            <p:cNvPr id="13" name="Rectangle 15"/>
            <p:cNvSpPr/>
            <p:nvPr/>
          </p:nvSpPr>
          <p:spPr>
            <a:xfrm>
              <a:off x="2682" y="4756"/>
              <a:ext cx="15445" cy="58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答:自2019年3月1日起，所有一般纳税人均可在网上勾选认证，不需到办税服务厅认证。</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nvGrpSpPr>
          <p:cNvPr id="24" name="组合 23"/>
          <p:cNvGrpSpPr/>
          <p:nvPr/>
        </p:nvGrpSpPr>
        <p:grpSpPr>
          <a:xfrm>
            <a:off x="1139190" y="3474720"/>
            <a:ext cx="10137140" cy="1181735"/>
            <a:chOff x="1794" y="3919"/>
            <a:chExt cx="15964" cy="1861"/>
          </a:xfrm>
        </p:grpSpPr>
        <p:sp>
          <p:nvSpPr>
            <p:cNvPr id="25"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四、哪些小规模纳税人可以自开专票?</a:t>
              </a:r>
              <a:endParaRPr lang="zh-CN" altLang="en-US" sz="2400" b="1" dirty="0">
                <a:solidFill>
                  <a:schemeClr val="tx1">
                    <a:lumMod val="75000"/>
                    <a:lumOff val="25000"/>
                  </a:schemeClr>
                </a:solidFill>
                <a:ea typeface="Segoe Print" panose="02000600000000000000" charset="0"/>
              </a:endParaRPr>
            </a:p>
          </p:txBody>
        </p:sp>
        <p:sp>
          <p:nvSpPr>
            <p:cNvPr id="26"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04</a:t>
              </a:r>
              <a:endParaRPr lang="en-US" sz="2665" b="1">
                <a:ea typeface="Segoe Print" panose="02000600000000000000" charset="0"/>
              </a:endParaRPr>
            </a:p>
          </p:txBody>
        </p:sp>
        <p:sp>
          <p:nvSpPr>
            <p:cNvPr id="27" name="Rectangle 15"/>
            <p:cNvSpPr/>
            <p:nvPr/>
          </p:nvSpPr>
          <p:spPr>
            <a:xfrm>
              <a:off x="2682" y="4756"/>
              <a:ext cx="15076" cy="102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答:8个行业明细。住宿业，鉴证咨询业，建筑业，工业，信息传输、软件和信息技术服务业，扩大至租赁和商务服务业，</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科学研究和技术服务业，居民服务、修理和其他服务业。</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nvGrpSpPr>
          <p:cNvPr id="31" name="组合 30"/>
          <p:cNvGrpSpPr/>
          <p:nvPr/>
        </p:nvGrpSpPr>
        <p:grpSpPr>
          <a:xfrm>
            <a:off x="1125220" y="4495165"/>
            <a:ext cx="10549255" cy="2579370"/>
            <a:chOff x="1794" y="3919"/>
            <a:chExt cx="16613" cy="4062"/>
          </a:xfrm>
        </p:grpSpPr>
        <p:sp>
          <p:nvSpPr>
            <p:cNvPr id="32"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五、哪些出口企业可以实行无纸化管理?</a:t>
              </a:r>
              <a:endParaRPr lang="zh-CN" altLang="en-US" sz="2400" b="1" dirty="0">
                <a:solidFill>
                  <a:schemeClr val="tx1">
                    <a:lumMod val="75000"/>
                    <a:lumOff val="25000"/>
                  </a:schemeClr>
                </a:solidFill>
                <a:ea typeface="Segoe Print" panose="02000600000000000000" charset="0"/>
              </a:endParaRPr>
            </a:p>
          </p:txBody>
        </p:sp>
        <p:sp>
          <p:nvSpPr>
            <p:cNvPr id="33"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05</a:t>
              </a:r>
              <a:endParaRPr lang="en-US" sz="2665" b="1">
                <a:ea typeface="Segoe Print" panose="02000600000000000000" charset="0"/>
              </a:endParaRPr>
            </a:p>
          </p:txBody>
        </p:sp>
        <p:sp>
          <p:nvSpPr>
            <p:cNvPr id="34" name="Rectangle 15"/>
            <p:cNvSpPr/>
            <p:nvPr/>
          </p:nvSpPr>
          <p:spPr>
            <a:xfrm>
              <a:off x="2682" y="4756"/>
              <a:ext cx="15725" cy="322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lang="zh-CN" altLang="en-US" sz="1400" dirty="0">
                  <a:solidFill>
                    <a:schemeClr val="tx1">
                      <a:lumMod val="75000"/>
                      <a:lumOff val="25000"/>
                    </a:schemeClr>
                  </a:solidFill>
                  <a:ea typeface="Segoe Print" panose="02000600000000000000" charset="0"/>
                  <a:cs typeface="Segoe Print" panose="02000600000000000000" charset="0"/>
                  <a:sym typeface="+mn-lt"/>
                </a:rPr>
                <a:t>国家税务总局2018年48号公告第二条规定，全面推</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行无纸化退税申报要实现两个全覆盖。</a:t>
              </a:r>
              <a:r>
                <a:rPr lang="zh-CN" altLang="en-US" sz="1400" b="1" dirty="0">
                  <a:solidFill>
                    <a:schemeClr val="tx1">
                      <a:lumMod val="75000"/>
                      <a:lumOff val="25000"/>
                    </a:schemeClr>
                  </a:solidFill>
                  <a:ea typeface="宋体" panose="02010600030101010101" pitchFamily="2" charset="-122"/>
                  <a:cs typeface="Segoe Print" panose="02000600000000000000" charset="0"/>
                  <a:sym typeface="+mn-lt"/>
                </a:rPr>
                <a:t>一是实现无纸化退税申报地域</a:t>
              </a:r>
              <a:endParaRPr lang="zh-CN" altLang="en-US" sz="1400" b="1"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b="1" dirty="0">
                  <a:solidFill>
                    <a:schemeClr val="tx1">
                      <a:lumMod val="75000"/>
                      <a:lumOff val="25000"/>
                    </a:schemeClr>
                  </a:solidFill>
                  <a:ea typeface="宋体" panose="02010600030101010101" pitchFamily="2" charset="-122"/>
                  <a:cs typeface="Segoe Print" panose="02000600000000000000" charset="0"/>
                  <a:sym typeface="+mn-lt"/>
                </a:rPr>
                <a:t>    全覆盖。</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各地税务机关应利用信息技术实现申报、证明办理、核准、退库等出口退（免）税业务“网上办理”，切实方便</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出口企业办理退税，提高退税效率。2018年12月31日前，在全国推广实施无纸化退税申报。</a:t>
              </a:r>
              <a:r>
                <a:rPr lang="zh-CN" altLang="en-US" sz="1400" b="1" dirty="0">
                  <a:solidFill>
                    <a:schemeClr val="tx1">
                      <a:lumMod val="75000"/>
                      <a:lumOff val="25000"/>
                    </a:schemeClr>
                  </a:solidFill>
                  <a:ea typeface="宋体" panose="02010600030101010101" pitchFamily="2" charset="-122"/>
                  <a:cs typeface="Segoe Print" panose="02000600000000000000" charset="0"/>
                  <a:sym typeface="+mn-lt"/>
                </a:rPr>
                <a:t>二是实现无纸化退税申报一</a:t>
              </a:r>
              <a:endParaRPr lang="zh-CN" altLang="en-US" sz="1400" b="1"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b="1" dirty="0">
                  <a:solidFill>
                    <a:schemeClr val="tx1">
                      <a:lumMod val="75000"/>
                      <a:lumOff val="25000"/>
                    </a:schemeClr>
                  </a:solidFill>
                  <a:ea typeface="宋体" panose="02010600030101010101" pitchFamily="2" charset="-122"/>
                  <a:cs typeface="Segoe Print" panose="02000600000000000000" charset="0"/>
                  <a:sym typeface="+mn-lt"/>
                </a:rPr>
                <a:t>    类、二类出口企业全覆盖。</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按照企业自愿的原则，于2018年12月31日前，实现出口退（免）税管理类别为一类、二类的</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出口企业全面推行无纸化退税申报。目前我市对符合条件的类、二类三类企业实行了从申报、审核、核准、退库的全程无</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纸化。</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sp>
        <p:nvSpPr>
          <p:cNvPr id="14" name="文本框 13"/>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3</a:t>
            </a:r>
            <a:endParaRPr 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39190" y="1205230"/>
            <a:ext cx="9392920" cy="963930"/>
            <a:chOff x="1794" y="2072"/>
            <a:chExt cx="14792" cy="1518"/>
          </a:xfrm>
        </p:grpSpPr>
        <p:sp>
          <p:nvSpPr>
            <p:cNvPr id="10" name="Rectangle 24"/>
            <p:cNvSpPr/>
            <p:nvPr/>
          </p:nvSpPr>
          <p:spPr>
            <a:xfrm>
              <a:off x="2750" y="2072"/>
              <a:ext cx="13215"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六、出口企业管理类别年度评定有次数限制吗?</a:t>
              </a:r>
              <a:endParaRPr lang="zh-CN" altLang="en-US" sz="2400" b="1" dirty="0">
                <a:solidFill>
                  <a:schemeClr val="tx1">
                    <a:lumMod val="75000"/>
                    <a:lumOff val="25000"/>
                  </a:schemeClr>
                </a:solidFill>
                <a:ea typeface="Segoe Print" panose="02000600000000000000" charset="0"/>
              </a:endParaRPr>
            </a:p>
          </p:txBody>
        </p:sp>
        <p:sp>
          <p:nvSpPr>
            <p:cNvPr id="11" name="Arrow: Pentagon 23"/>
            <p:cNvSpPr/>
            <p:nvPr/>
          </p:nvSpPr>
          <p:spPr>
            <a:xfrm>
              <a:off x="1794" y="2336"/>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06</a:t>
              </a:r>
              <a:endParaRPr lang="en-US" sz="2665" b="1">
                <a:ea typeface="Segoe Print" panose="02000600000000000000" charset="0"/>
              </a:endParaRPr>
            </a:p>
          </p:txBody>
        </p:sp>
        <p:sp>
          <p:nvSpPr>
            <p:cNvPr id="43" name="Rectangle 15"/>
            <p:cNvSpPr/>
            <p:nvPr/>
          </p:nvSpPr>
          <p:spPr>
            <a:xfrm>
              <a:off x="2750" y="3006"/>
              <a:ext cx="13836" cy="58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答:分类管理级别符合条件的可以随时申请调整。</a:t>
              </a:r>
              <a:endParaRPr lang="en-US" altLang="zh-CN"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nvGrpSpPr>
          <p:cNvPr id="5" name="组合 4"/>
          <p:cNvGrpSpPr/>
          <p:nvPr/>
        </p:nvGrpSpPr>
        <p:grpSpPr>
          <a:xfrm>
            <a:off x="1139190" y="2248535"/>
            <a:ext cx="10371455" cy="902335"/>
            <a:chOff x="1794" y="3919"/>
            <a:chExt cx="16333" cy="1421"/>
          </a:xfrm>
        </p:grpSpPr>
        <p:sp>
          <p:nvSpPr>
            <p:cNvPr id="2"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七、出口企业申报出口退（免）税还需要进行预申报吗?</a:t>
              </a:r>
              <a:endParaRPr lang="zh-CN" altLang="en-US" sz="2400" b="1" dirty="0">
                <a:solidFill>
                  <a:schemeClr val="tx1">
                    <a:lumMod val="75000"/>
                    <a:lumOff val="25000"/>
                  </a:schemeClr>
                </a:solidFill>
                <a:ea typeface="Segoe Print" panose="02000600000000000000" charset="0"/>
              </a:endParaRPr>
            </a:p>
          </p:txBody>
        </p:sp>
        <p:sp>
          <p:nvSpPr>
            <p:cNvPr id="3"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07</a:t>
              </a:r>
              <a:endParaRPr lang="en-US" sz="2665" b="1">
                <a:ea typeface="Segoe Print" panose="02000600000000000000" charset="0"/>
              </a:endParaRPr>
            </a:p>
          </p:txBody>
        </p:sp>
        <p:sp>
          <p:nvSpPr>
            <p:cNvPr id="4" name="Rectangle 15"/>
            <p:cNvSpPr/>
            <p:nvPr/>
          </p:nvSpPr>
          <p:spPr>
            <a:xfrm>
              <a:off x="2682" y="4756"/>
              <a:ext cx="15445" cy="58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答:取消了出口退（免）税预申报。</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nvGrpSpPr>
          <p:cNvPr id="6" name="组合 5"/>
          <p:cNvGrpSpPr/>
          <p:nvPr/>
        </p:nvGrpSpPr>
        <p:grpSpPr>
          <a:xfrm>
            <a:off x="1139190" y="3181985"/>
            <a:ext cx="10371455" cy="968375"/>
            <a:chOff x="1794" y="3919"/>
            <a:chExt cx="16333" cy="1525"/>
          </a:xfrm>
        </p:grpSpPr>
        <p:sp>
          <p:nvSpPr>
            <p:cNvPr id="7"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八、生产型出口企业没有出口业务的月份还需要进行零申报吗?</a:t>
              </a:r>
              <a:endParaRPr lang="zh-CN" altLang="en-US" sz="2400" b="1" dirty="0">
                <a:solidFill>
                  <a:schemeClr val="tx1">
                    <a:lumMod val="75000"/>
                    <a:lumOff val="25000"/>
                  </a:schemeClr>
                </a:solidFill>
                <a:ea typeface="Segoe Print" panose="02000600000000000000" charset="0"/>
              </a:endParaRPr>
            </a:p>
          </p:txBody>
        </p:sp>
        <p:sp>
          <p:nvSpPr>
            <p:cNvPr id="8"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08</a:t>
              </a:r>
              <a:endParaRPr lang="en-US" sz="2665" b="1">
                <a:ea typeface="Segoe Print" panose="02000600000000000000" charset="0"/>
              </a:endParaRPr>
            </a:p>
          </p:txBody>
        </p:sp>
        <p:sp>
          <p:nvSpPr>
            <p:cNvPr id="13" name="Rectangle 15"/>
            <p:cNvSpPr/>
            <p:nvPr/>
          </p:nvSpPr>
          <p:spPr>
            <a:xfrm>
              <a:off x="2682" y="4860"/>
              <a:ext cx="15445" cy="58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答:生产型企业当月无出口可以不申报。</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nvGrpSpPr>
          <p:cNvPr id="24" name="组合 23"/>
          <p:cNvGrpSpPr/>
          <p:nvPr/>
        </p:nvGrpSpPr>
        <p:grpSpPr>
          <a:xfrm>
            <a:off x="1139190" y="4184650"/>
            <a:ext cx="10137140" cy="1461135"/>
            <a:chOff x="1794" y="3919"/>
            <a:chExt cx="15964" cy="2301"/>
          </a:xfrm>
        </p:grpSpPr>
        <p:sp>
          <p:nvSpPr>
            <p:cNvPr id="25"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九、小规模纳税人的合计月（季度）销售额如何计算?</a:t>
              </a:r>
              <a:endParaRPr lang="zh-CN" altLang="en-US" sz="2400" b="1" dirty="0">
                <a:solidFill>
                  <a:schemeClr val="tx1">
                    <a:lumMod val="75000"/>
                    <a:lumOff val="25000"/>
                  </a:schemeClr>
                </a:solidFill>
                <a:ea typeface="Segoe Print" panose="02000600000000000000" charset="0"/>
              </a:endParaRPr>
            </a:p>
          </p:txBody>
        </p:sp>
        <p:sp>
          <p:nvSpPr>
            <p:cNvPr id="26"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09</a:t>
              </a:r>
              <a:endParaRPr lang="en-US" sz="2665" b="1">
                <a:ea typeface="Segoe Print" panose="02000600000000000000" charset="0"/>
              </a:endParaRPr>
            </a:p>
          </p:txBody>
        </p:sp>
        <p:sp>
          <p:nvSpPr>
            <p:cNvPr id="27" name="Rectangle 15"/>
            <p:cNvSpPr/>
            <p:nvPr/>
          </p:nvSpPr>
          <p:spPr>
            <a:xfrm>
              <a:off x="2682" y="4756"/>
              <a:ext cx="15076" cy="146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答:（一）小规模纳税人以所有增值税应税销售行为（包括销售货物、劳务、服务、无形资产和不动产）的合并销售额判</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断是否达到免税标准。销售额具体是指，应征增值税不含销售额（包括</a:t>
              </a:r>
              <a:r>
                <a:rPr lang="en-US" altLang="zh-CN" sz="1400" dirty="0">
                  <a:solidFill>
                    <a:schemeClr val="tx1">
                      <a:lumMod val="75000"/>
                      <a:lumOff val="25000"/>
                    </a:schemeClr>
                  </a:solidFill>
                  <a:ea typeface="Segoe Print" panose="02000600000000000000" charset="0"/>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和</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5%</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征收率</a:t>
              </a:r>
              <a:r>
                <a:rPr lang="zh-CN" altLang="en-US" sz="1400" dirty="0">
                  <a:solidFill>
                    <a:schemeClr val="tx1">
                      <a:lumMod val="75000"/>
                      <a:lumOff val="25000"/>
                    </a:schemeClr>
                  </a:solidFill>
                  <a:ea typeface="Segoe Print" panose="02000600000000000000" charset="0"/>
                  <a:cs typeface="Segoe Print" panose="02000600000000000000" charset="0"/>
                  <a:sym typeface="+mn-lt"/>
                </a:rPr>
                <a:t>）、销售使用过的固定</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资产不含税销售额、免税销售额、出口免税销售额。</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p:txBody>
        </p:sp>
      </p:grpSp>
      <p:sp>
        <p:nvSpPr>
          <p:cNvPr id="34" name="Rectangle 15"/>
          <p:cNvSpPr/>
          <p:nvPr/>
        </p:nvSpPr>
        <p:spPr>
          <a:xfrm>
            <a:off x="1703070" y="5645785"/>
            <a:ext cx="9573260" cy="929640"/>
          </a:xfrm>
          <a:prstGeom prst="rect">
            <a:avLst/>
          </a:prstGeom>
        </p:spPr>
        <p:txBody>
          <a:bodyPr wrap="square">
            <a:spAutoFit/>
          </a:bodyPr>
          <a:p>
            <a:pPr>
              <a:lnSpc>
                <a:spcPct val="130000"/>
              </a:lnSpc>
            </a:pPr>
            <a:r>
              <a:rPr lang="en-US" altLang="zh-CN" sz="1400" dirty="0">
                <a:solidFill>
                  <a:schemeClr val="tx1">
                    <a:lumMod val="75000"/>
                    <a:lumOff val="25000"/>
                  </a:schemeClr>
                </a:solidFill>
                <a:ea typeface="Segoe Print" panose="02000600000000000000" charset="0"/>
                <a:cs typeface="Segoe Print" panose="02000600000000000000" charset="0"/>
                <a:sym typeface="+mn-lt"/>
              </a:rPr>
              <a:t>    </a:t>
            </a:r>
            <a:r>
              <a:rPr lang="zh-CN" altLang="en-US" sz="1400" dirty="0">
                <a:solidFill>
                  <a:schemeClr val="tx1">
                    <a:lumMod val="75000"/>
                    <a:lumOff val="25000"/>
                  </a:schemeClr>
                </a:solidFill>
                <a:ea typeface="Segoe Print" panose="02000600000000000000" charset="0"/>
                <a:cs typeface="Segoe Print" panose="02000600000000000000" charset="0"/>
                <a:sym typeface="+mn-lt"/>
              </a:rPr>
              <a:t>（二）如果合并计算月销售额超过</a:t>
            </a:r>
            <a:r>
              <a:rPr lang="en-US" altLang="zh-CN" sz="1400" dirty="0">
                <a:solidFill>
                  <a:schemeClr val="tx1">
                    <a:lumMod val="75000"/>
                    <a:lumOff val="25000"/>
                  </a:schemeClr>
                </a:solidFill>
                <a:ea typeface="Segoe Print" panose="02000600000000000000" charset="0"/>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万元（季度销售额</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万元，下同），但扣除本期发生的销售不动产的月销售额后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未超过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万元的，其销售货物、劳务、服务、无形资产取得的销售额免征增值税，销售不动产按照现行增值税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规定免征增值税。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sp>
        <p:nvSpPr>
          <p:cNvPr id="9" name="文本框 8"/>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4</a:t>
            </a:r>
            <a:endParaRPr 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60145" y="1049020"/>
            <a:ext cx="10958195" cy="1730042"/>
            <a:chOff x="1794" y="2072"/>
            <a:chExt cx="17257" cy="2171"/>
          </a:xfrm>
        </p:grpSpPr>
        <p:sp>
          <p:nvSpPr>
            <p:cNvPr id="10" name="Rectangle 24"/>
            <p:cNvSpPr/>
            <p:nvPr/>
          </p:nvSpPr>
          <p:spPr>
            <a:xfrm>
              <a:off x="2750" y="2072"/>
              <a:ext cx="16301"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十、小规模纳税人选择以</a:t>
              </a:r>
              <a:r>
                <a:rPr lang="en-US" altLang="zh-CN" sz="2400" b="1" dirty="0">
                  <a:solidFill>
                    <a:schemeClr val="tx1">
                      <a:lumMod val="75000"/>
                      <a:lumOff val="25000"/>
                    </a:schemeClr>
                  </a:solidFill>
                  <a:ea typeface="Segoe Print" panose="02000600000000000000" charset="0"/>
                </a:rPr>
                <a:t>1</a:t>
              </a:r>
              <a:r>
                <a:rPr lang="zh-CN" altLang="en-US" sz="2400" b="1" dirty="0">
                  <a:solidFill>
                    <a:schemeClr val="tx1">
                      <a:lumMod val="75000"/>
                      <a:lumOff val="25000"/>
                    </a:schemeClr>
                  </a:solidFill>
                  <a:ea typeface="宋体" panose="02010600030101010101" pitchFamily="2" charset="-122"/>
                </a:rPr>
                <a:t>个季度为纳税期限，但实际经营期不足</a:t>
              </a:r>
              <a:r>
                <a:rPr lang="en-US" altLang="zh-CN" sz="2400" b="1" dirty="0">
                  <a:solidFill>
                    <a:schemeClr val="tx1">
                      <a:lumMod val="75000"/>
                      <a:lumOff val="25000"/>
                    </a:schemeClr>
                  </a:solidFill>
                  <a:ea typeface="宋体" panose="02010600030101010101" pitchFamily="2" charset="-122"/>
                </a:rPr>
                <a:t>1</a:t>
              </a:r>
              <a:r>
                <a:rPr lang="zh-CN" altLang="en-US" sz="2400" b="1" dirty="0">
                  <a:solidFill>
                    <a:schemeClr val="tx1">
                      <a:lumMod val="75000"/>
                      <a:lumOff val="25000"/>
                    </a:schemeClr>
                  </a:solidFill>
                  <a:ea typeface="宋体" panose="02010600030101010101" pitchFamily="2" charset="-122"/>
                </a:rPr>
                <a:t>个季度的，</a:t>
              </a:r>
              <a:endParaRPr lang="zh-CN" altLang="en-US" sz="2400" b="1" dirty="0">
                <a:solidFill>
                  <a:schemeClr val="tx1">
                    <a:lumMod val="75000"/>
                    <a:lumOff val="25000"/>
                  </a:schemeClr>
                </a:solidFill>
                <a:ea typeface="宋体" panose="02010600030101010101" pitchFamily="2" charset="-122"/>
              </a:endParaRPr>
            </a:p>
            <a:p>
              <a:pPr algn="l"/>
              <a:r>
                <a:rPr lang="zh-CN" altLang="en-US" sz="2400" b="1" dirty="0">
                  <a:solidFill>
                    <a:schemeClr val="tx1">
                      <a:lumMod val="75000"/>
                      <a:lumOff val="25000"/>
                    </a:schemeClr>
                  </a:solidFill>
                  <a:ea typeface="宋体" panose="02010600030101010101" pitchFamily="2" charset="-122"/>
                </a:rPr>
                <a:t>如何享受免征增值税优惠</a:t>
              </a:r>
              <a:r>
                <a:rPr lang="zh-CN" altLang="en-US" sz="2400" b="1" dirty="0">
                  <a:solidFill>
                    <a:schemeClr val="tx1">
                      <a:lumMod val="75000"/>
                      <a:lumOff val="25000"/>
                    </a:schemeClr>
                  </a:solidFill>
                  <a:ea typeface="Segoe Print" panose="02000600000000000000" charset="0"/>
                </a:rPr>
                <a:t>?</a:t>
              </a:r>
              <a:endParaRPr lang="zh-CN" altLang="en-US" sz="2400" b="1" dirty="0">
                <a:solidFill>
                  <a:schemeClr val="tx1">
                    <a:lumMod val="75000"/>
                    <a:lumOff val="25000"/>
                  </a:schemeClr>
                </a:solidFill>
                <a:ea typeface="Segoe Print" panose="02000600000000000000" charset="0"/>
              </a:endParaRPr>
            </a:p>
          </p:txBody>
        </p:sp>
        <p:sp>
          <p:nvSpPr>
            <p:cNvPr id="11" name="Arrow: Pentagon 23"/>
            <p:cNvSpPr/>
            <p:nvPr/>
          </p:nvSpPr>
          <p:spPr>
            <a:xfrm>
              <a:off x="1794" y="2336"/>
              <a:ext cx="956" cy="49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a:bodyPr>
            <a:p>
              <a:pPr algn="ctr"/>
              <a:r>
                <a:rPr lang="en-US" sz="2665" b="1">
                  <a:ea typeface="Segoe Print" panose="02000600000000000000" charset="0"/>
                </a:rPr>
                <a:t>10</a:t>
              </a:r>
              <a:endParaRPr lang="en-US" sz="2665" b="1">
                <a:ea typeface="Segoe Print" panose="02000600000000000000" charset="0"/>
              </a:endParaRPr>
            </a:p>
          </p:txBody>
        </p:sp>
        <p:sp>
          <p:nvSpPr>
            <p:cNvPr id="43" name="Rectangle 15"/>
            <p:cNvSpPr/>
            <p:nvPr/>
          </p:nvSpPr>
          <p:spPr>
            <a:xfrm>
              <a:off x="2750" y="3076"/>
              <a:ext cx="15542" cy="1167"/>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答:根据《国家税务总局关于全面推开营业税改征增值税试点有关税收征收管理事项的公告》（国家税务总局公</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告</a:t>
              </a:r>
              <a:r>
                <a:rPr lang="en-US" altLang="zh-CN" sz="1400" dirty="0">
                  <a:solidFill>
                    <a:schemeClr val="tx1">
                      <a:lumMod val="75000"/>
                      <a:lumOff val="25000"/>
                    </a:schemeClr>
                  </a:solidFill>
                  <a:ea typeface="Segoe Print" panose="02000600000000000000" charset="0"/>
                  <a:cs typeface="Segoe Print" panose="02000600000000000000" charset="0"/>
                  <a:sym typeface="+mn-lt"/>
                </a:rPr>
                <a:t>2016</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年第</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号</a:t>
              </a:r>
              <a:r>
                <a:rPr lang="zh-CN" altLang="en-US" sz="1400" dirty="0">
                  <a:solidFill>
                    <a:schemeClr val="tx1">
                      <a:lumMod val="75000"/>
                      <a:lumOff val="25000"/>
                    </a:schemeClr>
                  </a:solidFill>
                  <a:ea typeface="Segoe Print" panose="02000600000000000000" charset="0"/>
                  <a:cs typeface="Segoe Print" panose="02000600000000000000" charset="0"/>
                  <a:sym typeface="+mn-lt"/>
                </a:rPr>
                <a:t>）第六条第三项的规定，按季纳税申报的增值税小规模纳税人，实际经营期不足一个季度</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的，以实际经营月份计算当期可享受免征增值税政策的销售额度。</a:t>
              </a:r>
              <a:endParaRPr lang="en-US" altLang="zh-CN" sz="1400" dirty="0">
                <a:solidFill>
                  <a:schemeClr val="tx1">
                    <a:lumMod val="75000"/>
                    <a:lumOff val="25000"/>
                  </a:schemeClr>
                </a:solidFill>
                <a:ea typeface="Segoe Print" panose="02000600000000000000" charset="0"/>
                <a:cs typeface="Segoe Print" panose="02000600000000000000" charset="0"/>
                <a:sym typeface="+mn-lt"/>
              </a:endParaRPr>
            </a:p>
          </p:txBody>
        </p:sp>
      </p:grpSp>
      <p:grpSp>
        <p:nvGrpSpPr>
          <p:cNvPr id="5" name="组合 4"/>
          <p:cNvGrpSpPr/>
          <p:nvPr/>
        </p:nvGrpSpPr>
        <p:grpSpPr>
          <a:xfrm>
            <a:off x="1139190" y="2686050"/>
            <a:ext cx="10371455" cy="1461135"/>
            <a:chOff x="1794" y="3919"/>
            <a:chExt cx="16333" cy="2301"/>
          </a:xfrm>
        </p:grpSpPr>
        <p:sp>
          <p:nvSpPr>
            <p:cNvPr id="2"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十一、小规模纳税人可以在什么时间变更纳税期限?</a:t>
              </a:r>
              <a:endParaRPr lang="zh-CN" altLang="en-US" sz="2400" b="1" dirty="0">
                <a:solidFill>
                  <a:schemeClr val="tx1">
                    <a:lumMod val="75000"/>
                    <a:lumOff val="25000"/>
                  </a:schemeClr>
                </a:solidFill>
                <a:ea typeface="Segoe Print" panose="02000600000000000000" charset="0"/>
              </a:endParaRPr>
            </a:p>
          </p:txBody>
        </p:sp>
        <p:sp>
          <p:nvSpPr>
            <p:cNvPr id="3"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11</a:t>
              </a:r>
              <a:endParaRPr lang="en-US" sz="2665" b="1">
                <a:ea typeface="Segoe Print" panose="02000600000000000000" charset="0"/>
              </a:endParaRPr>
            </a:p>
          </p:txBody>
        </p:sp>
        <p:sp>
          <p:nvSpPr>
            <p:cNvPr id="4" name="Rectangle 15"/>
            <p:cNvSpPr/>
            <p:nvPr/>
          </p:nvSpPr>
          <p:spPr>
            <a:xfrm>
              <a:off x="2682" y="4756"/>
              <a:ext cx="15445" cy="146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答:为确保小规模纳税人充分享受政策，按照固定期限纳税的小规模纳税人，可以根据自己的实际经营情况，在每个会计年</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度（《中华人民共和国会计法》第十一条规定，会计年度自公历</a:t>
              </a:r>
              <a:r>
                <a:rPr lang="en-US" altLang="zh-CN" sz="1400" dirty="0">
                  <a:solidFill>
                    <a:schemeClr val="tx1">
                      <a:lumMod val="75000"/>
                      <a:lumOff val="25000"/>
                    </a:schemeClr>
                  </a:solidFill>
                  <a:ea typeface="Segoe Print" panose="02000600000000000000" charset="0"/>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日起至</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日止</a:t>
              </a:r>
              <a:r>
                <a:rPr lang="zh-CN" altLang="en-US" sz="1400" dirty="0">
                  <a:solidFill>
                    <a:schemeClr val="tx1">
                      <a:lumMod val="75000"/>
                      <a:lumOff val="25000"/>
                    </a:schemeClr>
                  </a:solidFill>
                  <a:ea typeface="Segoe Print" panose="02000600000000000000" charset="0"/>
                  <a:cs typeface="Segoe Print" panose="02000600000000000000" charset="0"/>
                  <a:sym typeface="+mn-lt"/>
                </a:rPr>
                <a:t>）内的任意时间，向主管税务机</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关提出申请，选择变更其纳税期限，实行按月纳税或按季纳税，但选择变更纳税期限后，当年</a:t>
              </a:r>
              <a:r>
                <a:rPr lang="en-US" altLang="zh-CN" sz="1400" dirty="0">
                  <a:solidFill>
                    <a:schemeClr val="tx1">
                      <a:lumMod val="75000"/>
                      <a:lumOff val="25000"/>
                    </a:schemeClr>
                  </a:solidFill>
                  <a:ea typeface="Segoe Print" panose="02000600000000000000" charset="0"/>
                  <a:cs typeface="Segoe Print" panose="02000600000000000000" charset="0"/>
                  <a:sym typeface="+mn-lt"/>
                </a:rPr>
                <a:t>12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日前不得再次变更。</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grpSp>
        <p:nvGrpSpPr>
          <p:cNvPr id="6" name="组合 5"/>
          <p:cNvGrpSpPr/>
          <p:nvPr/>
        </p:nvGrpSpPr>
        <p:grpSpPr>
          <a:xfrm>
            <a:off x="1139190" y="4114800"/>
            <a:ext cx="10371455" cy="2299970"/>
            <a:chOff x="1794" y="3919"/>
            <a:chExt cx="16333" cy="3622"/>
          </a:xfrm>
        </p:grpSpPr>
        <p:sp>
          <p:nvSpPr>
            <p:cNvPr id="7"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十二、小规模纳税人变更期限后何时生效?</a:t>
              </a:r>
              <a:endParaRPr lang="zh-CN" altLang="en-US" sz="2400" b="1" dirty="0">
                <a:solidFill>
                  <a:schemeClr val="tx1">
                    <a:lumMod val="75000"/>
                    <a:lumOff val="25000"/>
                  </a:schemeClr>
                </a:solidFill>
                <a:ea typeface="Segoe Print" panose="02000600000000000000" charset="0"/>
              </a:endParaRPr>
            </a:p>
          </p:txBody>
        </p:sp>
        <p:sp>
          <p:nvSpPr>
            <p:cNvPr id="8"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12</a:t>
              </a:r>
              <a:endParaRPr lang="en-US" sz="2665" b="1">
                <a:ea typeface="Segoe Print" panose="02000600000000000000" charset="0"/>
              </a:endParaRPr>
            </a:p>
          </p:txBody>
        </p:sp>
        <p:sp>
          <p:nvSpPr>
            <p:cNvPr id="13" name="Rectangle 15"/>
            <p:cNvSpPr/>
            <p:nvPr/>
          </p:nvSpPr>
          <p:spPr>
            <a:xfrm>
              <a:off x="2682" y="4756"/>
              <a:ext cx="15445" cy="278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答:小规模纳税人变更纳税期限为即办事项，办税服务厅收到纳税人申请后应即时办结。</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（一）</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月改季</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情形。小规模纳税人选择将按月申报变更为按季申报的，如果申请时间为本季度的第</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个月，则按季申报自本季度起生效；如果申请时间为本季度第</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个月或第</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个月，则按季申报自下季初起生效，本季度继续实行按季月申报。</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（二）</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季改月</a:t>
              </a:r>
              <a:r>
                <a:rPr lang="en-US" altLang="zh-CN" sz="1400" dirty="0">
                  <a:solidFill>
                    <a:schemeClr val="tx1">
                      <a:lumMod val="75000"/>
                      <a:lumOff val="25000"/>
                    </a:schemeClr>
                  </a:solidFill>
                  <a:ea typeface="Segoe Print" panose="02000600000000000000" charset="0"/>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情形。小规模纳税人选择将按季申报变更为按月申报的，如果申请时间为本季度的第</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个月，则按月申报自本月起生效；如果申请时间为本季度第</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个月或第</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个月，则按月申报自下季初起生效，本季度继续实行按季申报。</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sp>
        <p:nvSpPr>
          <p:cNvPr id="9" name="文本框 8"/>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5</a:t>
            </a:r>
            <a:endParaRPr 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60145" y="1049020"/>
            <a:ext cx="10958195" cy="5524021"/>
            <a:chOff x="1794" y="2072"/>
            <a:chExt cx="17257" cy="6932"/>
          </a:xfrm>
        </p:grpSpPr>
        <p:sp>
          <p:nvSpPr>
            <p:cNvPr id="10" name="Rectangle 24"/>
            <p:cNvSpPr/>
            <p:nvPr/>
          </p:nvSpPr>
          <p:spPr>
            <a:xfrm>
              <a:off x="2750" y="2072"/>
              <a:ext cx="16301" cy="1102"/>
            </a:xfrm>
            <a:prstGeom prst="rect">
              <a:avLst/>
            </a:prstGeom>
          </p:spPr>
          <p:txBody>
            <a:bodyPr wrap="none" anchor="ctr">
              <a:normAutofit/>
            </a:bodyPr>
            <a:p>
              <a:pPr algn="l"/>
              <a:r>
                <a:rPr lang="zh-CN" altLang="en-US" sz="2400" b="1" dirty="0">
                  <a:solidFill>
                    <a:schemeClr val="tx1">
                      <a:lumMod val="75000"/>
                      <a:lumOff val="25000"/>
                    </a:schemeClr>
                  </a:solidFill>
                  <a:ea typeface="宋体" panose="02010600030101010101" pitchFamily="2" charset="-122"/>
                </a:rPr>
                <a:t>以</a:t>
              </a:r>
              <a:r>
                <a:rPr lang="en-US" altLang="zh-CN" sz="2400" b="1" dirty="0">
                  <a:solidFill>
                    <a:schemeClr val="tx1">
                      <a:lumMod val="75000"/>
                      <a:lumOff val="25000"/>
                    </a:schemeClr>
                  </a:solidFill>
                  <a:ea typeface="宋体" panose="02010600030101010101" pitchFamily="2" charset="-122"/>
                </a:rPr>
                <a:t>2019</a:t>
              </a:r>
              <a:r>
                <a:rPr lang="zh-CN" altLang="en-US" sz="2400" b="1" dirty="0">
                  <a:solidFill>
                    <a:schemeClr val="tx1">
                      <a:lumMod val="75000"/>
                      <a:lumOff val="25000"/>
                    </a:schemeClr>
                  </a:solidFill>
                  <a:ea typeface="宋体" panose="02010600030101010101" pitchFamily="2" charset="-122"/>
                </a:rPr>
                <a:t>年一季度为例：</a:t>
              </a:r>
              <a:endParaRPr lang="zh-CN" altLang="en-US" sz="2400" b="1" dirty="0">
                <a:solidFill>
                  <a:schemeClr val="tx1">
                    <a:lumMod val="75000"/>
                    <a:lumOff val="25000"/>
                  </a:schemeClr>
                </a:solidFill>
                <a:ea typeface="宋体" panose="02010600030101010101" pitchFamily="2" charset="-122"/>
              </a:endParaRPr>
            </a:p>
          </p:txBody>
        </p:sp>
        <p:sp>
          <p:nvSpPr>
            <p:cNvPr id="11" name="Arrow: Pentagon 23"/>
            <p:cNvSpPr/>
            <p:nvPr/>
          </p:nvSpPr>
          <p:spPr>
            <a:xfrm>
              <a:off x="1794" y="2336"/>
              <a:ext cx="956" cy="49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a:bodyPr>
            <a:p>
              <a:pPr algn="ctr"/>
              <a:r>
                <a:rPr lang="en-US" sz="2665" b="1">
                  <a:ea typeface="Segoe Print" panose="02000600000000000000" charset="0"/>
                </a:rPr>
                <a:t>12</a:t>
              </a:r>
              <a:endParaRPr lang="en-US" sz="2665" b="1">
                <a:ea typeface="Segoe Print" panose="02000600000000000000" charset="0"/>
              </a:endParaRPr>
            </a:p>
          </p:txBody>
        </p:sp>
        <p:sp>
          <p:nvSpPr>
            <p:cNvPr id="43" name="Rectangle 15"/>
            <p:cNvSpPr/>
            <p:nvPr/>
          </p:nvSpPr>
          <p:spPr>
            <a:xfrm>
              <a:off x="2750" y="2926"/>
              <a:ext cx="13836" cy="6078"/>
            </a:xfrm>
            <a:prstGeom prst="rect">
              <a:avLst/>
            </a:prstGeom>
          </p:spPr>
          <p:txBody>
            <a:bodyPr wrap="square">
              <a:spAutoFit/>
            </a:bodyPr>
            <a:p>
              <a:pPr>
                <a:lnSpc>
                  <a:spcPct val="130000"/>
                </a:lnSpc>
              </a:pPr>
              <a:r>
                <a:rPr lang="zh-CN" sz="1400" dirty="0">
                  <a:solidFill>
                    <a:schemeClr val="tx1">
                      <a:lumMod val="75000"/>
                      <a:lumOff val="25000"/>
                    </a:schemeClr>
                  </a:solidFill>
                  <a:ea typeface="宋体" panose="02010600030101010101" pitchFamily="2" charset="-122"/>
                  <a:cs typeface="Segoe Print" panose="02000600000000000000" charset="0"/>
                  <a:sym typeface="+mn-lt"/>
                </a:rPr>
                <a:t>【例</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sz="1400" dirty="0">
                  <a:solidFill>
                    <a:schemeClr val="tx1">
                      <a:lumMod val="75000"/>
                      <a:lumOff val="25000"/>
                    </a:schemeClr>
                  </a:solidFill>
                  <a:ea typeface="宋体" panose="02010600030101010101" pitchFamily="2" charset="-122"/>
                  <a:cs typeface="Segoe Print" panose="02000600000000000000" charset="0"/>
                  <a:sym typeface="+mn-lt"/>
                </a:rPr>
                <a:t>】原实行</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按月申报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的纳税人，在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月申请变更为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按季申报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，操作如下：</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税（费）种认定：将原</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按月申报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的税种</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认定有效期止</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修改为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2018</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日，并新增</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认定有效期起</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endParaRPr lang="en-US" altLang="zh-CN"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       </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日的</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按季申报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税种认定信息。</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申报期限：纳税人应在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月征期内申报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日至</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所属期的增值税。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sz="1400" dirty="0">
                  <a:solidFill>
                    <a:schemeClr val="tx1">
                      <a:lumMod val="75000"/>
                      <a:lumOff val="25000"/>
                    </a:schemeClr>
                  </a:solidFill>
                  <a:ea typeface="宋体" panose="02010600030101010101" pitchFamily="2" charset="-122"/>
                  <a:cs typeface="Segoe Print" panose="02000600000000000000" charset="0"/>
                  <a:sym typeface="+mn-lt"/>
                </a:rPr>
                <a:t>【例</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sz="1400" dirty="0">
                  <a:solidFill>
                    <a:schemeClr val="tx1">
                      <a:lumMod val="75000"/>
                      <a:lumOff val="25000"/>
                    </a:schemeClr>
                  </a:solidFill>
                  <a:ea typeface="宋体" panose="02010600030101010101" pitchFamily="2" charset="-122"/>
                  <a:cs typeface="Segoe Print" panose="02000600000000000000" charset="0"/>
                  <a:sym typeface="+mn-lt"/>
                </a:rPr>
                <a:t>】原实行</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按月申报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的纳税人，在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月或</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申请变更为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按季申报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，操作如下：</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税（费）种认定：将原</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按月申报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的税种</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认定有效期止</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修改为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日，并新增</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认定有效期起</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为</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日的</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按季申报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税种认定信息。</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申报期限：纳税人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月至</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月属期增值税仍实行</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按月申报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，并将在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月属期起实行</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季申报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sz="1400" dirty="0">
                  <a:solidFill>
                    <a:schemeClr val="tx1">
                      <a:lumMod val="75000"/>
                      <a:lumOff val="25000"/>
                    </a:schemeClr>
                  </a:solidFill>
                  <a:ea typeface="宋体" panose="02010600030101010101" pitchFamily="2" charset="-122"/>
                  <a:cs typeface="Segoe Print" panose="02000600000000000000" charset="0"/>
                  <a:sym typeface="+mn-lt"/>
                </a:rPr>
                <a:t>【例</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sz="1400" dirty="0">
                  <a:solidFill>
                    <a:schemeClr val="tx1">
                      <a:lumMod val="75000"/>
                      <a:lumOff val="25000"/>
                    </a:schemeClr>
                  </a:solidFill>
                  <a:ea typeface="宋体" panose="02010600030101010101" pitchFamily="2" charset="-122"/>
                  <a:cs typeface="Segoe Print" panose="02000600000000000000" charset="0"/>
                  <a:sym typeface="+mn-lt"/>
                </a:rPr>
                <a:t>】原实行</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按季申报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的纳税人，在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月申请变更为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按月申报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，操作如下：</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税（费）种认定：将原</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按季申报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的税种</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认定有效期止</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修改为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2018</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日，并新增</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认定有效期起</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endParaRPr lang="en-US" altLang="zh-CN"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       </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日的</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按月申报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税种认定信息。</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申报期限：纳税人应在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月征期内申报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日至</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属期增值税。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sz="1400" dirty="0">
                  <a:solidFill>
                    <a:schemeClr val="tx1">
                      <a:lumMod val="75000"/>
                      <a:lumOff val="25000"/>
                    </a:schemeClr>
                  </a:solidFill>
                  <a:ea typeface="宋体" panose="02010600030101010101" pitchFamily="2" charset="-122"/>
                  <a:cs typeface="Segoe Print" panose="02000600000000000000" charset="0"/>
                  <a:sym typeface="+mn-lt"/>
                </a:rPr>
                <a:t>【例</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sz="1400" dirty="0">
                  <a:solidFill>
                    <a:schemeClr val="tx1">
                      <a:lumMod val="75000"/>
                      <a:lumOff val="25000"/>
                    </a:schemeClr>
                  </a:solidFill>
                  <a:ea typeface="宋体" panose="02010600030101010101" pitchFamily="2" charset="-122"/>
                  <a:cs typeface="Segoe Print" panose="02000600000000000000" charset="0"/>
                  <a:sym typeface="+mn-lt"/>
                </a:rPr>
                <a:t>】原实行</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按季申报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的纳税人，在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月或</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月申请变更为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按月申报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，操作如下：</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税（费）种认定：将原</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按季申报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的税种</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认定有效期止</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修改为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日，并新增</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认定有效期起</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为</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日的</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按月申报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税种认定信息。</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申报期限：纳税人</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月征期内申报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日至</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暑期增值税。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sp>
        <p:nvSpPr>
          <p:cNvPr id="7" name="文本框 6"/>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6</a:t>
            </a:r>
            <a:endParaRPr 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60145" y="1049020"/>
            <a:ext cx="10958195" cy="3915903"/>
            <a:chOff x="1794" y="2072"/>
            <a:chExt cx="17257" cy="4914"/>
          </a:xfrm>
        </p:grpSpPr>
        <p:sp>
          <p:nvSpPr>
            <p:cNvPr id="10" name="Rectangle 24"/>
            <p:cNvSpPr/>
            <p:nvPr/>
          </p:nvSpPr>
          <p:spPr>
            <a:xfrm>
              <a:off x="2750" y="2072"/>
              <a:ext cx="16301" cy="679"/>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十三、哪些纳税人可以转登记为小规模纳税人?</a:t>
              </a:r>
              <a:endParaRPr lang="zh-CN" altLang="en-US" sz="2400" b="1" dirty="0">
                <a:solidFill>
                  <a:schemeClr val="tx1">
                    <a:lumMod val="75000"/>
                    <a:lumOff val="25000"/>
                  </a:schemeClr>
                </a:solidFill>
                <a:ea typeface="Segoe Print" panose="02000600000000000000" charset="0"/>
              </a:endParaRPr>
            </a:p>
          </p:txBody>
        </p:sp>
        <p:sp>
          <p:nvSpPr>
            <p:cNvPr id="11" name="Arrow: Pentagon 23"/>
            <p:cNvSpPr/>
            <p:nvPr/>
          </p:nvSpPr>
          <p:spPr>
            <a:xfrm>
              <a:off x="1794" y="2176"/>
              <a:ext cx="956" cy="49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a:bodyPr>
            <a:p>
              <a:pPr algn="ctr"/>
              <a:r>
                <a:rPr lang="en-US" sz="2665" b="1">
                  <a:ea typeface="Segoe Print" panose="02000600000000000000" charset="0"/>
                </a:rPr>
                <a:t>13</a:t>
              </a:r>
              <a:endParaRPr lang="zh-CN" altLang="en-US" sz="2665" b="1">
                <a:ea typeface="宋体" panose="02010600030101010101" pitchFamily="2" charset="-122"/>
              </a:endParaRPr>
            </a:p>
          </p:txBody>
        </p:sp>
        <p:sp>
          <p:nvSpPr>
            <p:cNvPr id="43" name="Rectangle 15"/>
            <p:cNvSpPr/>
            <p:nvPr/>
          </p:nvSpPr>
          <p:spPr>
            <a:xfrm>
              <a:off x="2750" y="2661"/>
              <a:ext cx="13836" cy="432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答:（一）转登记政策在</a:t>
              </a:r>
              <a:r>
                <a:rPr lang="en-US" altLang="zh-CN" sz="1400" dirty="0">
                  <a:solidFill>
                    <a:schemeClr val="tx1">
                      <a:lumMod val="75000"/>
                      <a:lumOff val="25000"/>
                    </a:schemeClr>
                  </a:solidFill>
                  <a:ea typeface="Segoe Print" panose="02000600000000000000" charset="0"/>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年延续并扩围，即转登记日前连续</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个月或者</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个季度累计销售额未超过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500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  </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的，包括营改增试点纳税人在内的所有增值税一般纳税人（税务总局另有规定外，例如从事成品油销</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售的加油站），在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日前，可以选择转登记为小规模纳税人。但是，一般纳税人在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内只能选择转登记</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次。</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（二）按照《增值税一般纳税人登记管理办法》（国家税务总局令第</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号</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）规定，累计销售额包括纳税申报</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销售额、稽查查补销售额、纳税评估调整销售额。适用差额征税政策的一般纳税人，按未扣除之前的</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销售额确定是否可以选择转登记。</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（三）在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2018</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年申请办理过转登记，又登记为一般纳税人的，在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年仍可选择转登记为小规模纳税人。</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（四）实行</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统一核算、汇总申报、分别纳税</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（以下简称</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汇总申报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）增值税征收管理方式的总分支机构纳</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税人中，符合转登记条件的分支机构，可以申请退出汇总申报，进行独立核算，选择转登记为小规模</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纳税人。</a:t>
              </a:r>
              <a:endParaRPr lang="en-US" altLang="zh-CN"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（五）转登记后月销售额未超过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万元的，免征增值税。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grpSp>
        <p:nvGrpSpPr>
          <p:cNvPr id="5" name="组合 4"/>
          <p:cNvGrpSpPr/>
          <p:nvPr/>
        </p:nvGrpSpPr>
        <p:grpSpPr>
          <a:xfrm>
            <a:off x="1160145" y="4806950"/>
            <a:ext cx="10371455" cy="1461135"/>
            <a:chOff x="1794" y="3919"/>
            <a:chExt cx="16333" cy="2301"/>
          </a:xfrm>
        </p:grpSpPr>
        <p:sp>
          <p:nvSpPr>
            <p:cNvPr id="2" name="Rectangle 24"/>
            <p:cNvSpPr/>
            <p:nvPr/>
          </p:nvSpPr>
          <p:spPr>
            <a:xfrm>
              <a:off x="2750" y="3919"/>
              <a:ext cx="12720"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十四、转登记日前经营期不满</a:t>
              </a:r>
              <a:r>
                <a:rPr lang="en-US" altLang="zh-CN" sz="2400" b="1" dirty="0">
                  <a:solidFill>
                    <a:schemeClr val="tx1">
                      <a:lumMod val="75000"/>
                      <a:lumOff val="25000"/>
                    </a:schemeClr>
                  </a:solidFill>
                  <a:ea typeface="Segoe Print" panose="02000600000000000000" charset="0"/>
                </a:rPr>
                <a:t>12</a:t>
              </a:r>
              <a:r>
                <a:rPr lang="zh-CN" altLang="en-US" sz="2400" b="1" dirty="0">
                  <a:solidFill>
                    <a:schemeClr val="tx1">
                      <a:lumMod val="75000"/>
                      <a:lumOff val="25000"/>
                    </a:schemeClr>
                  </a:solidFill>
                  <a:ea typeface="宋体" panose="02010600030101010101" pitchFamily="2" charset="-122"/>
                </a:rPr>
                <a:t>个月或者</a:t>
              </a:r>
              <a:r>
                <a:rPr lang="en-US" altLang="zh-CN" sz="2400" b="1" dirty="0">
                  <a:solidFill>
                    <a:schemeClr val="tx1">
                      <a:lumMod val="75000"/>
                      <a:lumOff val="25000"/>
                    </a:schemeClr>
                  </a:solidFill>
                  <a:ea typeface="宋体" panose="02010600030101010101" pitchFamily="2" charset="-122"/>
                </a:rPr>
                <a:t>4</a:t>
              </a:r>
              <a:r>
                <a:rPr lang="zh-CN" altLang="en-US" sz="2400" b="1" dirty="0">
                  <a:solidFill>
                    <a:schemeClr val="tx1">
                      <a:lumMod val="75000"/>
                      <a:lumOff val="25000"/>
                    </a:schemeClr>
                  </a:solidFill>
                  <a:ea typeface="宋体" panose="02010600030101010101" pitchFamily="2" charset="-122"/>
                </a:rPr>
                <a:t>个季度的，能否办理转登记</a:t>
              </a:r>
              <a:r>
                <a:rPr lang="zh-CN" altLang="en-US" sz="2400" b="1" dirty="0">
                  <a:solidFill>
                    <a:schemeClr val="tx1">
                      <a:lumMod val="75000"/>
                      <a:lumOff val="25000"/>
                    </a:schemeClr>
                  </a:solidFill>
                  <a:ea typeface="Segoe Print" panose="02000600000000000000" charset="0"/>
                </a:rPr>
                <a:t>?</a:t>
              </a:r>
              <a:endParaRPr lang="zh-CN" altLang="en-US" sz="2400" b="1" dirty="0">
                <a:solidFill>
                  <a:schemeClr val="tx1">
                    <a:lumMod val="75000"/>
                    <a:lumOff val="25000"/>
                  </a:schemeClr>
                </a:solidFill>
                <a:ea typeface="Segoe Print" panose="02000600000000000000" charset="0"/>
              </a:endParaRPr>
            </a:p>
          </p:txBody>
        </p:sp>
        <p:sp>
          <p:nvSpPr>
            <p:cNvPr id="3" name="Arrow: Pentagon 23"/>
            <p:cNvSpPr/>
            <p:nvPr/>
          </p:nvSpPr>
          <p:spPr>
            <a:xfrm>
              <a:off x="1794" y="4183"/>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14</a:t>
              </a:r>
              <a:endParaRPr lang="en-US" sz="2665" b="1">
                <a:ea typeface="Segoe Print" panose="02000600000000000000" charset="0"/>
              </a:endParaRPr>
            </a:p>
          </p:txBody>
        </p:sp>
        <p:sp>
          <p:nvSpPr>
            <p:cNvPr id="4" name="Rectangle 15"/>
            <p:cNvSpPr/>
            <p:nvPr/>
          </p:nvSpPr>
          <p:spPr>
            <a:xfrm>
              <a:off x="2682" y="4756"/>
              <a:ext cx="15445" cy="146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lang="zh-CN" sz="1400" dirty="0">
                  <a:solidFill>
                    <a:schemeClr val="tx1">
                      <a:lumMod val="75000"/>
                      <a:lumOff val="25000"/>
                    </a:schemeClr>
                  </a:solidFill>
                  <a:ea typeface="宋体" panose="02010600030101010101" pitchFamily="2" charset="-122"/>
                  <a:cs typeface="Segoe Print" panose="02000600000000000000" charset="0"/>
                  <a:sym typeface="+mn-lt"/>
                </a:rPr>
                <a:t>根据《国家税务总局关于统一小规模纳税人标准等若干增值税问题的公告》（国家税务总局公告</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2018</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年第</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18</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号</a:t>
              </a:r>
              <a:r>
                <a:rPr lang="zh-CN" sz="1400" dirty="0">
                  <a:solidFill>
                    <a:schemeClr val="tx1">
                      <a:lumMod val="75000"/>
                      <a:lumOff val="25000"/>
                    </a:schemeClr>
                  </a:solidFill>
                  <a:ea typeface="宋体" panose="02010600030101010101" pitchFamily="2" charset="-122"/>
                  <a:cs typeface="Segoe Print" panose="02000600000000000000" charset="0"/>
                  <a:sym typeface="+mn-lt"/>
                </a:rPr>
                <a:t>）第一条</a:t>
              </a:r>
              <a:endParaRPr lang="zh-CN"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sz="1400" dirty="0">
                  <a:solidFill>
                    <a:schemeClr val="tx1">
                      <a:lumMod val="75000"/>
                      <a:lumOff val="25000"/>
                    </a:schemeClr>
                  </a:solidFill>
                  <a:ea typeface="宋体" panose="02010600030101010101" pitchFamily="2" charset="-122"/>
                  <a:cs typeface="Segoe Print" panose="02000600000000000000" charset="0"/>
                  <a:sym typeface="+mn-lt"/>
                </a:rPr>
                <a:t>    的规定，转登记日前经营期不满</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个月或者</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个季度的，按照月（季度）平均应税销售额估算累计应税销售，判断是否超</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500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sp>
        <p:nvSpPr>
          <p:cNvPr id="7" name="文本框 6"/>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7</a:t>
            </a:r>
            <a:endParaRPr 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39190" y="1205230"/>
            <a:ext cx="9392920" cy="2640965"/>
            <a:chOff x="1794" y="2072"/>
            <a:chExt cx="14792" cy="4159"/>
          </a:xfrm>
        </p:grpSpPr>
        <p:sp>
          <p:nvSpPr>
            <p:cNvPr id="10" name="Rectangle 24"/>
            <p:cNvSpPr/>
            <p:nvPr/>
          </p:nvSpPr>
          <p:spPr>
            <a:xfrm>
              <a:off x="2750" y="2072"/>
              <a:ext cx="13215" cy="1102"/>
            </a:xfrm>
            <a:prstGeom prst="rect">
              <a:avLst/>
            </a:prstGeom>
          </p:spPr>
          <p:txBody>
            <a:bodyPr wrap="none" anchor="ctr">
              <a:normAutofit/>
            </a:bodyPr>
            <a:p>
              <a:pPr algn="l"/>
              <a:r>
                <a:rPr lang="zh-CN" altLang="en-US" sz="2400" b="1" dirty="0">
                  <a:solidFill>
                    <a:schemeClr val="tx1">
                      <a:lumMod val="75000"/>
                      <a:lumOff val="25000"/>
                    </a:schemeClr>
                  </a:solidFill>
                  <a:ea typeface="Segoe Print" panose="02000600000000000000" charset="0"/>
                </a:rPr>
                <a:t>十五、预缴增值税如何享受优惠政策?</a:t>
              </a:r>
              <a:endParaRPr lang="zh-CN" altLang="en-US" sz="2400" b="1" dirty="0">
                <a:solidFill>
                  <a:schemeClr val="tx1">
                    <a:lumMod val="75000"/>
                    <a:lumOff val="25000"/>
                  </a:schemeClr>
                </a:solidFill>
                <a:ea typeface="Segoe Print" panose="02000600000000000000" charset="0"/>
              </a:endParaRPr>
            </a:p>
          </p:txBody>
        </p:sp>
        <p:sp>
          <p:nvSpPr>
            <p:cNvPr id="11" name="Arrow: Pentagon 23"/>
            <p:cNvSpPr/>
            <p:nvPr/>
          </p:nvSpPr>
          <p:spPr>
            <a:xfrm>
              <a:off x="1794" y="2336"/>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15</a:t>
              </a:r>
              <a:endParaRPr lang="en-US" sz="2665" b="1">
                <a:ea typeface="Segoe Print" panose="02000600000000000000" charset="0"/>
              </a:endParaRPr>
            </a:p>
          </p:txBody>
        </p:sp>
        <p:sp>
          <p:nvSpPr>
            <p:cNvPr id="43" name="Rectangle 15"/>
            <p:cNvSpPr/>
            <p:nvPr/>
          </p:nvSpPr>
          <p:spPr>
            <a:xfrm>
              <a:off x="2750" y="3006"/>
              <a:ext cx="13836" cy="3225"/>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答:（一）在一个纳税期限内，小规模纳税人在同一县（市、区）提供建筑服务、销售不动产、出租不动产等多</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               个应预缴项目的，合并计算在预缴地实现的销售额。</a:t>
              </a:r>
              <a:endParaRPr lang="zh-CN" altLang="en-US" sz="1400" dirty="0">
                <a:solidFill>
                  <a:schemeClr val="tx1">
                    <a:lumMod val="75000"/>
                    <a:lumOff val="25000"/>
                  </a:schemeClr>
                </a:solidFill>
                <a:ea typeface="Segoe Print" panose="02000600000000000000" charset="0"/>
                <a:cs typeface="Segoe Print" panose="02000600000000000000" charset="0"/>
                <a:sym typeface="+mn-lt"/>
              </a:endParaRPr>
            </a:p>
            <a:p>
              <a:pPr>
                <a:lnSpc>
                  <a:spcPct val="130000"/>
                </a:lnSpc>
              </a:pPr>
              <a:r>
                <a:rPr lang="en-US" altLang="zh-CN" sz="1400" dirty="0">
                  <a:solidFill>
                    <a:schemeClr val="tx1">
                      <a:lumMod val="75000"/>
                      <a:lumOff val="25000"/>
                    </a:schemeClr>
                  </a:solidFill>
                  <a:ea typeface="Segoe Print" panose="02000600000000000000" charset="0"/>
                  <a:cs typeface="Segoe Print" panose="02000600000000000000" charset="0"/>
                  <a:sym typeface="+mn-lt"/>
                </a:rPr>
                <a:t>    </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（二）凡在预缴地实现的月销售额未超过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万元的，当期无需预缴税款，也无需填报《增值税预缴税款表》。</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月销售额超过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万元的，应预缴增值税，并按项目分别填写</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《增值税预缴税款表》。</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（三）在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月已经预缴增值税税款的，且符合优惠政策享受条件的，可以向预缴地主管税务机关申请 </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退还，由主管税务机关先作废对应的《增值税预缴税款表》，再按规定办理退税。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sp>
        <p:nvSpPr>
          <p:cNvPr id="9" name="Rectangle 15"/>
          <p:cNvSpPr/>
          <p:nvPr/>
        </p:nvSpPr>
        <p:spPr>
          <a:xfrm>
            <a:off x="1548765" y="3572966"/>
            <a:ext cx="8785860" cy="2327910"/>
          </a:xfrm>
          <a:prstGeom prst="rect">
            <a:avLst/>
          </a:prstGeom>
        </p:spPr>
        <p:txBody>
          <a:bodyPr wrap="square">
            <a:spAutoFit/>
          </a:bodyPr>
          <a:p>
            <a:pPr>
              <a:lnSpc>
                <a:spcPct val="130000"/>
              </a:lnSpc>
            </a:pPr>
            <a:r>
              <a:rPr lang="zh-CN" sz="1400" dirty="0">
                <a:solidFill>
                  <a:schemeClr val="tx1">
                    <a:lumMod val="75000"/>
                    <a:lumOff val="25000"/>
                  </a:schemeClr>
                </a:solidFill>
                <a:ea typeface="宋体" panose="02010600030101010101" pitchFamily="2" charset="-122"/>
                <a:cs typeface="Segoe Print" panose="02000600000000000000" charset="0"/>
                <a:sym typeface="+mn-lt"/>
              </a:rPr>
              <a:t>【例】注册在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县的某建筑业小规模纳税人，在另一地市的</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B</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县提供建筑服务和不动产租赁服务，</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月取</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得建筑服务收入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万元，取得不动产租赁服务收入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月和</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月无应税收入，按下列方式申报增值 </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indent="360045" fontAlgn="auto">
              <a:lnSpc>
                <a:spcPct val="130000"/>
              </a:lnSpc>
            </a:pP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如果该纳税人实行按季纳税，由于一季度销售额未超过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30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万元，该纳税人在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月征期内，无需在</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indent="360045" fontAlgn="auto">
              <a:lnSpc>
                <a:spcPct val="130000"/>
              </a:lnSpc>
            </a:pP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   B</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县预缴增值税税款，也无需填报《增值税预缴税款表》。</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indent="360045" fontAlgn="auto">
              <a:lnSpc>
                <a:spcPct val="130000"/>
              </a:lnSpc>
            </a:pP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如果该纳税人实行按月纳税，</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月份销售额已超过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万元，应在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月征期内到</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B</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县主管税务机关分</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indent="360045" fontAlgn="auto">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项目填写</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《增值税预缴税款表》，并预缴增值税税款，同时应在</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A</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县主管税务机关申报缴纳增值税，并</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indent="360045" fontAlgn="auto">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抵减已预缴增值税税款。</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sp>
        <p:nvSpPr>
          <p:cNvPr id="7" name="文本框 6"/>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8</a:t>
            </a:r>
            <a:endParaRPr 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40" y="325120"/>
            <a:ext cx="11331575" cy="924560"/>
            <a:chOff x="4" y="512"/>
            <a:chExt cx="17845" cy="1456"/>
          </a:xfrm>
        </p:grpSpPr>
        <p:sp>
          <p:nvSpPr>
            <p:cNvPr id="20" name="菱形 19"/>
            <p:cNvSpPr/>
            <p:nvPr/>
          </p:nvSpPr>
          <p:spPr>
            <a:xfrm>
              <a:off x="419" y="512"/>
              <a:ext cx="1456" cy="1456"/>
            </a:xfrm>
            <a:prstGeom prst="diamond">
              <a:avLst/>
            </a:prstGeom>
            <a:solidFill>
              <a:schemeClr val="accent2"/>
            </a:solidFill>
            <a:ln w="28575">
              <a:solidFill>
                <a:schemeClr val="accent1">
                  <a:lumMod val="20000"/>
                  <a:lumOff val="80000"/>
                </a:schemeClr>
              </a:solidFill>
            </a:ln>
            <a:effectLst>
              <a:outerShdw blurRad="1651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Segoe Print" panose="02000600000000000000" charset="0"/>
                <a:cs typeface="Segoe Print" panose="02000600000000000000" charset="0"/>
                <a:sym typeface="+mn-lt"/>
              </a:endParaRPr>
            </a:p>
          </p:txBody>
        </p:sp>
        <p:sp>
          <p:nvSpPr>
            <p:cNvPr id="28" name="TextBox 97"/>
            <p:cNvSpPr txBox="1"/>
            <p:nvPr/>
          </p:nvSpPr>
          <p:spPr>
            <a:xfrm>
              <a:off x="1827" y="639"/>
              <a:ext cx="8239" cy="872"/>
            </a:xfrm>
            <a:prstGeom prst="rect">
              <a:avLst/>
            </a:prstGeom>
            <a:noFill/>
          </p:spPr>
          <p:txBody>
            <a:bodyPr vert="horz" wrap="square" lIns="102974" tIns="0" rIns="102974" bIns="0" rtlCol="0" anchor="t">
              <a:spAutoFit/>
            </a:bodyPr>
            <a:lstStyle/>
            <a:p>
              <a:pPr>
                <a:lnSpc>
                  <a:spcPct val="15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rPr>
                <a:t>小规模纳税人减税降费政策问答</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9" name="文本框 28"/>
            <p:cNvSpPr txBox="1"/>
            <p:nvPr/>
          </p:nvSpPr>
          <p:spPr bwMode="auto">
            <a:xfrm>
              <a:off x="4" y="828"/>
              <a:ext cx="2286" cy="824"/>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en-US" altLang="zh-CN" b="0" dirty="0" smtClean="0">
                  <a:solidFill>
                    <a:schemeClr val="bg1"/>
                  </a:solidFill>
                  <a:latin typeface="+mn-lt"/>
                  <a:ea typeface="Segoe Print" panose="02000600000000000000" charset="0"/>
                  <a:cs typeface="Segoe Print" panose="02000600000000000000" charset="0"/>
                  <a:sym typeface="+mn-lt"/>
                </a:rPr>
                <a:t>01</a:t>
              </a:r>
              <a:endParaRPr lang="zh-CN" altLang="en-US" b="0" dirty="0">
                <a:solidFill>
                  <a:schemeClr val="bg1"/>
                </a:solidFill>
                <a:latin typeface="+mn-lt"/>
                <a:ea typeface="Segoe Print" panose="02000600000000000000" charset="0"/>
                <a:cs typeface="Segoe Print" panose="02000600000000000000" charset="0"/>
                <a:sym typeface="+mn-lt"/>
              </a:endParaRPr>
            </a:p>
          </p:txBody>
        </p:sp>
        <p:cxnSp>
          <p:nvCxnSpPr>
            <p:cNvPr id="30" name="直接连接符 29"/>
            <p:cNvCxnSpPr/>
            <p:nvPr/>
          </p:nvCxnSpPr>
          <p:spPr>
            <a:xfrm>
              <a:off x="8817" y="1234"/>
              <a:ext cx="9033" cy="1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60145" y="991561"/>
            <a:ext cx="10958195" cy="2106969"/>
            <a:chOff x="1794" y="2176"/>
            <a:chExt cx="17257" cy="2644"/>
          </a:xfrm>
        </p:grpSpPr>
        <p:sp>
          <p:nvSpPr>
            <p:cNvPr id="10" name="Rectangle 24"/>
            <p:cNvSpPr/>
            <p:nvPr/>
          </p:nvSpPr>
          <p:spPr>
            <a:xfrm>
              <a:off x="2750" y="2192"/>
              <a:ext cx="16301" cy="506"/>
            </a:xfrm>
            <a:prstGeom prst="rect">
              <a:avLst/>
            </a:prstGeom>
          </p:spPr>
          <p:txBody>
            <a:bodyPr wrap="none" anchor="ctr">
              <a:normAutofit fontScale="90000" lnSpcReduction="20000"/>
            </a:bodyPr>
            <a:p>
              <a:pPr algn="l"/>
              <a:r>
                <a:rPr lang="zh-CN" altLang="en-US" sz="2400" b="1" dirty="0">
                  <a:solidFill>
                    <a:schemeClr val="tx1">
                      <a:lumMod val="75000"/>
                      <a:lumOff val="25000"/>
                    </a:schemeClr>
                  </a:solidFill>
                  <a:ea typeface="Segoe Print" panose="02000600000000000000" charset="0"/>
                </a:rPr>
                <a:t>十六、其它个人申请代开增值税普通发票，能否享受免征增值税?</a:t>
              </a:r>
              <a:endParaRPr lang="zh-CN" altLang="en-US" sz="2400" b="1" dirty="0">
                <a:solidFill>
                  <a:schemeClr val="tx1">
                    <a:lumMod val="75000"/>
                    <a:lumOff val="25000"/>
                  </a:schemeClr>
                </a:solidFill>
                <a:ea typeface="Segoe Print" panose="02000600000000000000" charset="0"/>
              </a:endParaRPr>
            </a:p>
          </p:txBody>
        </p:sp>
        <p:sp>
          <p:nvSpPr>
            <p:cNvPr id="11" name="Arrow: Pentagon 23"/>
            <p:cNvSpPr/>
            <p:nvPr/>
          </p:nvSpPr>
          <p:spPr>
            <a:xfrm>
              <a:off x="1794" y="2176"/>
              <a:ext cx="956" cy="49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a:bodyPr>
            <a:p>
              <a:pPr algn="ctr"/>
              <a:r>
                <a:rPr lang="en-US" sz="2665" b="1">
                  <a:ea typeface="Segoe Print" panose="02000600000000000000" charset="0"/>
                </a:rPr>
                <a:t>16</a:t>
              </a:r>
              <a:endParaRPr lang="zh-CN" altLang="en-US" sz="2665" b="1">
                <a:ea typeface="宋体" panose="02010600030101010101" pitchFamily="2" charset="-122"/>
              </a:endParaRPr>
            </a:p>
          </p:txBody>
        </p:sp>
        <p:sp>
          <p:nvSpPr>
            <p:cNvPr id="43" name="Rectangle 15"/>
            <p:cNvSpPr/>
            <p:nvPr/>
          </p:nvSpPr>
          <p:spPr>
            <a:xfrm>
              <a:off x="2750" y="2601"/>
              <a:ext cx="15524" cy="2219"/>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a:t>
              </a:r>
              <a:r>
                <a:rPr lang="en-US" altLang="zh-CN" sz="1400" dirty="0">
                  <a:solidFill>
                    <a:schemeClr val="tx1">
                      <a:lumMod val="75000"/>
                      <a:lumOff val="25000"/>
                    </a:schemeClr>
                  </a:solidFill>
                  <a:ea typeface="Segoe Print" panose="02000600000000000000" charset="0"/>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号公告明确的按固定期限纳税的小规模纳税人免征增值税，包括以</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个月或</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个季度为纳税期限的固定业户，不包括按次</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（日）纳税的非固定业户。</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根据《增值税暂行条例实施细则》和《财政部 国家税务总局关于全面推开营业税改征增值税试点的通知》（财税</a:t>
              </a:r>
              <a:r>
                <a:rPr lang="zh-CN" altLang="en-US" sz="1400" dirty="0">
                  <a:solidFill>
                    <a:schemeClr val="tx1">
                      <a:lumMod val="75000"/>
                      <a:lumOff val="25000"/>
                    </a:schemeClr>
                  </a:solidFill>
                  <a:ea typeface="宋体" panose="02010600030101010101" pitchFamily="2" charset="-122"/>
                  <a:cs typeface="Segoe Print" panose="02000600000000000000" charset="0"/>
                  <a:sym typeface="+mn-ea"/>
                </a:rPr>
                <a:t>〔2016〕36号</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）对增值税起征点的规定，按次纳税的，每次（日）销售额未超过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500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元的，免征增值税</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其他个人采取一次性收取租金形式出租不动产取得的租金收入，可在对应的租赁期内平均分摊，分摊后的月租金收入不超过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万元的，免征增值税。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grpSp>
        <p:nvGrpSpPr>
          <p:cNvPr id="5" name="组合 4"/>
          <p:cNvGrpSpPr/>
          <p:nvPr/>
        </p:nvGrpSpPr>
        <p:grpSpPr>
          <a:xfrm>
            <a:off x="1160145" y="3039745"/>
            <a:ext cx="10414635" cy="1925955"/>
            <a:chOff x="1794" y="4001"/>
            <a:chExt cx="16401" cy="3033"/>
          </a:xfrm>
        </p:grpSpPr>
        <p:sp>
          <p:nvSpPr>
            <p:cNvPr id="2" name="Rectangle 24"/>
            <p:cNvSpPr/>
            <p:nvPr/>
          </p:nvSpPr>
          <p:spPr>
            <a:xfrm>
              <a:off x="2750" y="4007"/>
              <a:ext cx="12720" cy="1639"/>
            </a:xfrm>
            <a:prstGeom prst="rect">
              <a:avLst/>
            </a:prstGeom>
          </p:spPr>
          <p:txBody>
            <a:bodyPr wrap="none" anchor="ctr">
              <a:normAutofit fontScale="90000" lnSpcReduction="20000"/>
            </a:bodyPr>
            <a:p>
              <a:pPr algn="l" fontAlgn="auto">
                <a:lnSpc>
                  <a:spcPct val="110000"/>
                </a:lnSpc>
              </a:pPr>
              <a:r>
                <a:rPr lang="zh-CN" altLang="en-US" sz="2400" b="1" dirty="0">
                  <a:solidFill>
                    <a:schemeClr val="tx1">
                      <a:lumMod val="75000"/>
                      <a:lumOff val="25000"/>
                    </a:schemeClr>
                  </a:solidFill>
                  <a:ea typeface="Segoe Print" panose="02000600000000000000" charset="0"/>
                </a:rPr>
                <a:t>十七、</a:t>
              </a:r>
              <a:r>
                <a:rPr lang="zh-CN" sz="2400" b="1" dirty="0">
                  <a:solidFill>
                    <a:schemeClr val="tx1">
                      <a:lumMod val="75000"/>
                      <a:lumOff val="25000"/>
                    </a:schemeClr>
                  </a:solidFill>
                  <a:ea typeface="宋体" panose="02010600030101010101" pitchFamily="2" charset="-122"/>
                </a:rPr>
                <a:t>其他个人在</a:t>
              </a:r>
              <a:r>
                <a:rPr lang="en-US" altLang="zh-CN" sz="2400" b="1" dirty="0">
                  <a:solidFill>
                    <a:schemeClr val="tx1">
                      <a:lumMod val="75000"/>
                      <a:lumOff val="25000"/>
                    </a:schemeClr>
                  </a:solidFill>
                  <a:ea typeface="宋体" panose="02010600030101010101" pitchFamily="2" charset="-122"/>
                </a:rPr>
                <a:t>2018</a:t>
              </a:r>
              <a:r>
                <a:rPr lang="zh-CN" altLang="en-US" sz="2400" b="1" dirty="0">
                  <a:solidFill>
                    <a:schemeClr val="tx1">
                      <a:lumMod val="75000"/>
                      <a:lumOff val="25000"/>
                    </a:schemeClr>
                  </a:solidFill>
                  <a:ea typeface="宋体" panose="02010600030101010101" pitchFamily="2" charset="-122"/>
                </a:rPr>
                <a:t>年采取预收款方式出租不动产，一次性取得</a:t>
              </a:r>
              <a:r>
                <a:rPr lang="en-US" altLang="zh-CN" sz="2400" b="1" dirty="0">
                  <a:solidFill>
                    <a:schemeClr val="tx1">
                      <a:lumMod val="75000"/>
                      <a:lumOff val="25000"/>
                    </a:schemeClr>
                  </a:solidFill>
                  <a:ea typeface="宋体" panose="02010600030101010101" pitchFamily="2" charset="-122"/>
                </a:rPr>
                <a:t>2019</a:t>
              </a:r>
              <a:r>
                <a:rPr lang="zh-CN" altLang="en-US" sz="2400" b="1" dirty="0">
                  <a:solidFill>
                    <a:schemeClr val="tx1">
                      <a:lumMod val="75000"/>
                      <a:lumOff val="25000"/>
                    </a:schemeClr>
                  </a:solidFill>
                  <a:ea typeface="宋体" panose="02010600030101010101" pitchFamily="2" charset="-122"/>
                </a:rPr>
                <a:t>年</a:t>
              </a:r>
              <a:endParaRPr lang="zh-CN" altLang="en-US" sz="2400" b="1" dirty="0">
                <a:solidFill>
                  <a:schemeClr val="tx1">
                    <a:lumMod val="75000"/>
                    <a:lumOff val="25000"/>
                  </a:schemeClr>
                </a:solidFill>
                <a:ea typeface="宋体" panose="02010600030101010101" pitchFamily="2" charset="-122"/>
              </a:endParaRPr>
            </a:p>
            <a:p>
              <a:pPr algn="l" fontAlgn="auto">
                <a:lnSpc>
                  <a:spcPct val="110000"/>
                </a:lnSpc>
              </a:pPr>
              <a:r>
                <a:rPr lang="zh-CN" altLang="en-US" sz="2400" b="1" dirty="0">
                  <a:solidFill>
                    <a:schemeClr val="tx1">
                      <a:lumMod val="75000"/>
                      <a:lumOff val="25000"/>
                    </a:schemeClr>
                  </a:solidFill>
                  <a:ea typeface="宋体" panose="02010600030101010101" pitchFamily="2" charset="-122"/>
                </a:rPr>
                <a:t>及以后租赁期的预收租金收入，月均租金超过</a:t>
              </a:r>
              <a:r>
                <a:rPr lang="en-US" altLang="zh-CN" sz="2400" b="1" dirty="0">
                  <a:solidFill>
                    <a:schemeClr val="tx1">
                      <a:lumMod val="75000"/>
                      <a:lumOff val="25000"/>
                    </a:schemeClr>
                  </a:solidFill>
                  <a:ea typeface="宋体" panose="02010600030101010101" pitchFamily="2" charset="-122"/>
                </a:rPr>
                <a:t>3</a:t>
              </a:r>
              <a:r>
                <a:rPr lang="zh-CN" altLang="en-US" sz="2400" b="1" dirty="0">
                  <a:solidFill>
                    <a:schemeClr val="tx1">
                      <a:lumMod val="75000"/>
                      <a:lumOff val="25000"/>
                    </a:schemeClr>
                  </a:solidFill>
                  <a:ea typeface="宋体" panose="02010600030101010101" pitchFamily="2" charset="-122"/>
                </a:rPr>
                <a:t>万元但未超过</a:t>
              </a:r>
              <a:r>
                <a:rPr lang="en-US" altLang="zh-CN" sz="2400" b="1" dirty="0">
                  <a:solidFill>
                    <a:schemeClr val="tx1">
                      <a:lumMod val="75000"/>
                      <a:lumOff val="25000"/>
                    </a:schemeClr>
                  </a:solidFill>
                  <a:ea typeface="宋体" panose="02010600030101010101" pitchFamily="2" charset="-122"/>
                </a:rPr>
                <a:t>10</a:t>
              </a:r>
              <a:r>
                <a:rPr lang="zh-CN" altLang="en-US" sz="2400" b="1" dirty="0">
                  <a:solidFill>
                    <a:schemeClr val="tx1">
                      <a:lumMod val="75000"/>
                      <a:lumOff val="25000"/>
                    </a:schemeClr>
                  </a:solidFill>
                  <a:ea typeface="宋体" panose="02010600030101010101" pitchFamily="2" charset="-122"/>
                </a:rPr>
                <a:t>万元的，能</a:t>
              </a:r>
              <a:endParaRPr lang="zh-CN" altLang="en-US" sz="2400" b="1" dirty="0">
                <a:solidFill>
                  <a:schemeClr val="tx1">
                    <a:lumMod val="75000"/>
                    <a:lumOff val="25000"/>
                  </a:schemeClr>
                </a:solidFill>
                <a:ea typeface="宋体" panose="02010600030101010101" pitchFamily="2" charset="-122"/>
              </a:endParaRPr>
            </a:p>
            <a:p>
              <a:pPr algn="l" fontAlgn="auto">
                <a:lnSpc>
                  <a:spcPct val="110000"/>
                </a:lnSpc>
              </a:pPr>
              <a:r>
                <a:rPr lang="zh-CN" altLang="en-US" sz="2400" b="1" dirty="0">
                  <a:solidFill>
                    <a:schemeClr val="tx1">
                      <a:lumMod val="75000"/>
                      <a:lumOff val="25000"/>
                    </a:schemeClr>
                  </a:solidFill>
                  <a:ea typeface="宋体" panose="02010600030101010101" pitchFamily="2" charset="-122"/>
                </a:rPr>
                <a:t>否申请退还</a:t>
              </a:r>
              <a:r>
                <a:rPr lang="en-US" altLang="zh-CN" sz="2400" b="1" dirty="0">
                  <a:solidFill>
                    <a:schemeClr val="tx1">
                      <a:lumMod val="75000"/>
                      <a:lumOff val="25000"/>
                    </a:schemeClr>
                  </a:solidFill>
                  <a:ea typeface="宋体" panose="02010600030101010101" pitchFamily="2" charset="-122"/>
                </a:rPr>
                <a:t>2019</a:t>
              </a:r>
              <a:r>
                <a:rPr lang="zh-CN" altLang="en-US" sz="2400" b="1" dirty="0">
                  <a:solidFill>
                    <a:schemeClr val="tx1">
                      <a:lumMod val="75000"/>
                      <a:lumOff val="25000"/>
                    </a:schemeClr>
                  </a:solidFill>
                  <a:ea typeface="宋体" panose="02010600030101010101" pitchFamily="2" charset="-122"/>
                </a:rPr>
                <a:t>年及以后租赁期对应的增值税税款</a:t>
              </a:r>
              <a:r>
                <a:rPr lang="zh-CN" altLang="en-US" sz="2400" b="1" dirty="0">
                  <a:solidFill>
                    <a:schemeClr val="tx1">
                      <a:lumMod val="75000"/>
                      <a:lumOff val="25000"/>
                    </a:schemeClr>
                  </a:solidFill>
                  <a:ea typeface="Segoe Print" panose="02000600000000000000" charset="0"/>
                </a:rPr>
                <a:t>?</a:t>
              </a:r>
              <a:endParaRPr lang="zh-CN" altLang="en-US" sz="2400" b="1" dirty="0">
                <a:solidFill>
                  <a:schemeClr val="tx1">
                    <a:lumMod val="75000"/>
                    <a:lumOff val="25000"/>
                  </a:schemeClr>
                </a:solidFill>
                <a:ea typeface="Segoe Print" panose="02000600000000000000" charset="0"/>
              </a:endParaRPr>
            </a:p>
          </p:txBody>
        </p:sp>
        <p:sp>
          <p:nvSpPr>
            <p:cNvPr id="3" name="Arrow: Pentagon 23"/>
            <p:cNvSpPr/>
            <p:nvPr/>
          </p:nvSpPr>
          <p:spPr>
            <a:xfrm>
              <a:off x="1794" y="4001"/>
              <a:ext cx="956" cy="57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lnSpcReduction="20000"/>
            </a:bodyPr>
            <a:p>
              <a:pPr algn="ctr"/>
              <a:r>
                <a:rPr lang="en-US" sz="2665" b="1">
                  <a:ea typeface="Segoe Print" panose="02000600000000000000" charset="0"/>
                </a:rPr>
                <a:t>17</a:t>
              </a:r>
              <a:endParaRPr lang="en-US" sz="2665" b="1">
                <a:ea typeface="Segoe Print" panose="02000600000000000000" charset="0"/>
              </a:endParaRPr>
            </a:p>
          </p:txBody>
        </p:sp>
        <p:sp>
          <p:nvSpPr>
            <p:cNvPr id="4" name="Rectangle 15"/>
            <p:cNvSpPr/>
            <p:nvPr/>
          </p:nvSpPr>
          <p:spPr>
            <a:xfrm>
              <a:off x="2750" y="5570"/>
              <a:ext cx="15445" cy="1464"/>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答:不能。根据《财政部 国家税务总局关于全面推开营业税改征增值税试点的通知》</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（财税</a:t>
              </a:r>
              <a:r>
                <a:rPr lang="zh-CN" altLang="en-US" sz="1400" dirty="0">
                  <a:solidFill>
                    <a:schemeClr val="tx1">
                      <a:lumMod val="75000"/>
                      <a:lumOff val="25000"/>
                    </a:schemeClr>
                  </a:solidFill>
                  <a:ea typeface="宋体" panose="02010600030101010101" pitchFamily="2" charset="-122"/>
                  <a:cs typeface="Segoe Print" panose="02000600000000000000" charset="0"/>
                  <a:sym typeface="+mn-ea"/>
                </a:rPr>
                <a:t>〔2016〕36号</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）附件</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第四十五</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条的规定，纳税人提供租赁服务采取预收款方式的，其纳税义务发生时间为收到预收款的当天，</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4</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号公告自</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2019</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年</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月</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日</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起执行。</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38555" y="-78239"/>
            <a:ext cx="1390090" cy="139009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b="12930"/>
          <a:stretch>
            <a:fillRect/>
          </a:stretch>
        </p:blipFill>
        <p:spPr>
          <a:xfrm>
            <a:off x="2540" y="5697855"/>
            <a:ext cx="1414145" cy="1141730"/>
          </a:xfrm>
          <a:prstGeom prst="rect">
            <a:avLst/>
          </a:prstGeom>
        </p:spPr>
      </p:pic>
      <p:grpSp>
        <p:nvGrpSpPr>
          <p:cNvPr id="8" name="组合 7"/>
          <p:cNvGrpSpPr/>
          <p:nvPr/>
        </p:nvGrpSpPr>
        <p:grpSpPr>
          <a:xfrm>
            <a:off x="1160145" y="5029973"/>
            <a:ext cx="10958195" cy="1803356"/>
            <a:chOff x="1794" y="2116"/>
            <a:chExt cx="17257" cy="2263"/>
          </a:xfrm>
        </p:grpSpPr>
        <p:sp>
          <p:nvSpPr>
            <p:cNvPr id="9" name="Rectangle 24"/>
            <p:cNvSpPr/>
            <p:nvPr/>
          </p:nvSpPr>
          <p:spPr>
            <a:xfrm>
              <a:off x="2750" y="2116"/>
              <a:ext cx="16301" cy="839"/>
            </a:xfrm>
            <a:prstGeom prst="rect">
              <a:avLst/>
            </a:prstGeom>
          </p:spPr>
          <p:txBody>
            <a:bodyPr wrap="none" anchor="ctr">
              <a:normAutofit fontScale="90000" lnSpcReduction="20000"/>
            </a:bodyPr>
            <a:p>
              <a:pPr algn="l"/>
              <a:r>
                <a:rPr lang="zh-CN" altLang="en-US" sz="2400" b="1" dirty="0">
                  <a:solidFill>
                    <a:schemeClr val="tx1">
                      <a:lumMod val="75000"/>
                      <a:lumOff val="25000"/>
                    </a:schemeClr>
                  </a:solidFill>
                  <a:ea typeface="Segoe Print" panose="02000600000000000000" charset="0"/>
                </a:rPr>
                <a:t>十八、保险企业代个人保险代理人申请汇总代开增值税发票时，是否可以</a:t>
              </a:r>
              <a:endParaRPr lang="zh-CN" altLang="en-US" sz="2400" b="1" dirty="0">
                <a:solidFill>
                  <a:schemeClr val="tx1">
                    <a:lumMod val="75000"/>
                    <a:lumOff val="25000"/>
                  </a:schemeClr>
                </a:solidFill>
                <a:ea typeface="Segoe Print" panose="02000600000000000000" charset="0"/>
              </a:endParaRPr>
            </a:p>
            <a:p>
              <a:pPr algn="l"/>
              <a:r>
                <a:rPr lang="zh-CN" altLang="en-US" sz="2400" b="1" dirty="0">
                  <a:solidFill>
                    <a:schemeClr val="tx1">
                      <a:lumMod val="75000"/>
                      <a:lumOff val="25000"/>
                    </a:schemeClr>
                  </a:solidFill>
                  <a:ea typeface="Segoe Print" panose="02000600000000000000" charset="0"/>
                </a:rPr>
                <a:t>享受免征增值税?</a:t>
              </a:r>
              <a:endParaRPr lang="zh-CN" altLang="en-US" sz="2400" b="1" dirty="0">
                <a:solidFill>
                  <a:schemeClr val="tx1">
                    <a:lumMod val="75000"/>
                    <a:lumOff val="25000"/>
                  </a:schemeClr>
                </a:solidFill>
                <a:ea typeface="Segoe Print" panose="02000600000000000000" charset="0"/>
              </a:endParaRPr>
            </a:p>
          </p:txBody>
        </p:sp>
        <p:sp>
          <p:nvSpPr>
            <p:cNvPr id="13" name="Arrow: Pentagon 23"/>
            <p:cNvSpPr/>
            <p:nvPr/>
          </p:nvSpPr>
          <p:spPr>
            <a:xfrm>
              <a:off x="1794" y="2176"/>
              <a:ext cx="956" cy="49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67500"/>
            </a:bodyPr>
            <a:p>
              <a:pPr algn="ctr"/>
              <a:r>
                <a:rPr lang="en-US" sz="2665" b="1">
                  <a:ea typeface="Segoe Print" panose="02000600000000000000" charset="0"/>
                </a:rPr>
                <a:t>18</a:t>
              </a:r>
              <a:endParaRPr lang="zh-CN" altLang="en-US" sz="2665" b="1">
                <a:ea typeface="宋体" panose="02010600030101010101" pitchFamily="2" charset="-122"/>
              </a:endParaRPr>
            </a:p>
          </p:txBody>
        </p:sp>
        <p:sp>
          <p:nvSpPr>
            <p:cNvPr id="15" name="Rectangle 15"/>
            <p:cNvSpPr/>
            <p:nvPr/>
          </p:nvSpPr>
          <p:spPr>
            <a:xfrm>
              <a:off x="2750" y="2861"/>
              <a:ext cx="15524" cy="1518"/>
            </a:xfrm>
            <a:prstGeom prst="rect">
              <a:avLst/>
            </a:prstGeom>
          </p:spPr>
          <p:txBody>
            <a:bodyPr wrap="square">
              <a:spAutoFit/>
            </a:bodyPr>
            <a:p>
              <a:pPr>
                <a:lnSpc>
                  <a:spcPct val="130000"/>
                </a:lnSpc>
              </a:pPr>
              <a:r>
                <a:rPr lang="zh-CN" altLang="en-US" sz="1400" dirty="0">
                  <a:solidFill>
                    <a:schemeClr val="tx1">
                      <a:lumMod val="75000"/>
                      <a:lumOff val="25000"/>
                    </a:schemeClr>
                  </a:solidFill>
                  <a:ea typeface="Segoe Print" panose="02000600000000000000" charset="0"/>
                  <a:cs typeface="Segoe Print" panose="02000600000000000000" charset="0"/>
                  <a:sym typeface="+mn-lt"/>
                </a:rPr>
                <a:t>答:（一）保险企业代个人保险代理人申请汇总代开增值税普通发票，单个代理人月销售额未超过</a:t>
              </a:r>
              <a:r>
                <a:rPr lang="en-US" altLang="zh-CN" sz="1400" dirty="0">
                  <a:solidFill>
                    <a:schemeClr val="tx1">
                      <a:lumMod val="75000"/>
                      <a:lumOff val="25000"/>
                    </a:schemeClr>
                  </a:solidFill>
                  <a:ea typeface="Segoe Print" panose="02000600000000000000" charset="0"/>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万元的，免征增值税。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（二）保险企业代个人保险代理人申请汇总代开增值税专用发票，按照增值税专用发票销售额计算缴纳增值税。</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（三）单个代理人月销售额未超过</a:t>
              </a:r>
              <a:r>
                <a:rPr lang="en-US" altLang="zh-CN" sz="1400" dirty="0">
                  <a:solidFill>
                    <a:schemeClr val="tx1">
                      <a:lumMod val="75000"/>
                      <a:lumOff val="25000"/>
                    </a:schemeClr>
                  </a:solidFill>
                  <a:ea typeface="宋体" panose="02010600030101010101" pitchFamily="2" charset="-122"/>
                  <a:cs typeface="Segoe Print" panose="02000600000000000000" charset="0"/>
                  <a:sym typeface="+mn-lt"/>
                </a:rPr>
                <a:t>10</a:t>
              </a: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万元的，当期因代开增值税专用发票已经缴纳的税款，在增值税专用发票全部联次追</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a:p>
              <a:pPr>
                <a:lnSpc>
                  <a:spcPct val="130000"/>
                </a:lnSpc>
              </a:pPr>
              <a:r>
                <a:rPr lang="zh-CN" altLang="en-US" sz="1400" dirty="0">
                  <a:solidFill>
                    <a:schemeClr val="tx1">
                      <a:lumMod val="75000"/>
                      <a:lumOff val="25000"/>
                    </a:schemeClr>
                  </a:solidFill>
                  <a:ea typeface="宋体" panose="02010600030101010101" pitchFamily="2" charset="-122"/>
                  <a:cs typeface="Segoe Print" panose="02000600000000000000" charset="0"/>
                  <a:sym typeface="+mn-lt"/>
                </a:rPr>
                <a:t>              回或按规定开具红字专用发票后，可以向主管税务机关申请退还。</a:t>
              </a:r>
              <a:endParaRPr lang="zh-CN" altLang="en-US" sz="1400" dirty="0">
                <a:solidFill>
                  <a:schemeClr val="tx1">
                    <a:lumMod val="75000"/>
                    <a:lumOff val="25000"/>
                  </a:schemeClr>
                </a:solidFill>
                <a:ea typeface="宋体" panose="02010600030101010101" pitchFamily="2" charset="-122"/>
                <a:cs typeface="Segoe Print" panose="02000600000000000000" charset="0"/>
                <a:sym typeface="+mn-lt"/>
              </a:endParaRPr>
            </a:p>
          </p:txBody>
        </p:sp>
      </p:grpSp>
      <p:sp>
        <p:nvSpPr>
          <p:cNvPr id="7" name="文本框 6"/>
          <p:cNvSpPr txBox="1"/>
          <p:nvPr userDrawn="1"/>
        </p:nvSpPr>
        <p:spPr>
          <a:xfrm>
            <a:off x="11788140" y="6422390"/>
            <a:ext cx="299085" cy="368300"/>
          </a:xfrm>
          <a:prstGeom prst="rect">
            <a:avLst/>
          </a:prstGeom>
          <a:noFill/>
        </p:spPr>
        <p:txBody>
          <a:bodyPr wrap="square" rtlCol="0" anchor="t">
            <a:spAutoFit/>
          </a:bodyPr>
          <a:p>
            <a:r>
              <a:rPr lang="en-US" b="1" dirty="0">
                <a:cs typeface="+mn-ea"/>
                <a:sym typeface="+mn-lt"/>
              </a:rPr>
              <a:t>9</a:t>
            </a:r>
            <a:endParaRPr 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自定义 10">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F49180"/>
      </a:accent6>
      <a:hlink>
        <a:srgbClr val="2998E3"/>
      </a:hlink>
      <a:folHlink>
        <a:srgbClr val="7F723D"/>
      </a:folHlink>
    </a:clrScheme>
    <a:fontScheme name="4mlcop4k">
      <a:majorFont>
        <a:latin typeface="Arial"/>
        <a:ea typeface="LiSu"/>
        <a:cs typeface=""/>
      </a:majorFont>
      <a:minorFont>
        <a:latin typeface="Arial"/>
        <a:ea typeface="LiSu"/>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6974</Words>
  <Application>WPS 演示</Application>
  <PresentationFormat>宽屏</PresentationFormat>
  <Paragraphs>345</Paragraphs>
  <Slides>14</Slides>
  <Notes>15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14</vt:i4>
      </vt:variant>
    </vt:vector>
  </HeadingPairs>
  <TitlesOfParts>
    <vt:vector size="27" baseType="lpstr">
      <vt:lpstr>Arial</vt:lpstr>
      <vt:lpstr>宋体</vt:lpstr>
      <vt:lpstr>Wingdings</vt:lpstr>
      <vt:lpstr>微软雅黑</vt:lpstr>
      <vt:lpstr>Segoe Print</vt:lpstr>
      <vt:lpstr>NumberOnly</vt:lpstr>
      <vt:lpstr>Calibri</vt:lpstr>
      <vt:lpstr>黑体</vt:lpstr>
      <vt:lpstr>Segoe UI Light</vt:lpstr>
      <vt:lpstr>Arial Unicode MS</vt:lpstr>
      <vt:lpstr>LiSu</vt:lpstr>
      <vt:lpstr>等线</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倚栏听风</cp:lastModifiedBy>
  <cp:revision>174</cp:revision>
  <dcterms:created xsi:type="dcterms:W3CDTF">2017-08-18T03:02:00Z</dcterms:created>
  <dcterms:modified xsi:type="dcterms:W3CDTF">2019-05-08T01:33:10Z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