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handoutMasterIdLst>
    <p:handoutMasterId r:id="rId29"/>
  </p:handoutMasterIdLst>
  <p:sldIdLst>
    <p:sldId id="256" r:id="rId3"/>
    <p:sldId id="257" r:id="rId4"/>
    <p:sldId id="258" r:id="rId5"/>
    <p:sldId id="270" r:id="rId6"/>
    <p:sldId id="271" r:id="rId7"/>
    <p:sldId id="272" r:id="rId8"/>
    <p:sldId id="276" r:id="rId9"/>
    <p:sldId id="277" r:id="rId10"/>
    <p:sldId id="278" r:id="rId11"/>
    <p:sldId id="279" r:id="rId12"/>
    <p:sldId id="273" r:id="rId13"/>
    <p:sldId id="274" r:id="rId14"/>
    <p:sldId id="275" r:id="rId15"/>
    <p:sldId id="280" r:id="rId16"/>
    <p:sldId id="281" r:id="rId17"/>
    <p:sldId id="283" r:id="rId18"/>
    <p:sldId id="284" r:id="rId19"/>
    <p:sldId id="285" r:id="rId20"/>
    <p:sldId id="286" r:id="rId21"/>
    <p:sldId id="287" r:id="rId22"/>
    <p:sldId id="288" r:id="rId23"/>
    <p:sldId id="290" r:id="rId24"/>
    <p:sldId id="291" r:id="rId25"/>
    <p:sldId id="293" r:id="rId26"/>
    <p:sldId id="269" r:id="rId27"/>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563C1"/>
    <a:srgbClr val="0576CC"/>
    <a:srgbClr val="023C7A"/>
    <a:srgbClr val="F1F2F4"/>
    <a:srgbClr val="EAEAEA"/>
    <a:srgbClr val="6096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3" Type="http://schemas.openxmlformats.org/officeDocument/2006/relationships/tags" Target="tags/tag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notesMaster" Target="notesMasters/notesMaster1.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cs typeface="仿宋" panose="02010609060101010101"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cs typeface="仿宋"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cs typeface="仿宋" panose="02010609060101010101"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cs typeface="仿宋"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仿宋" panose="02010609060101010101" charset="-122"/>
      </a:defRPr>
    </a:lvl1pPr>
    <a:lvl2pPr marL="457200" algn="l" defTabSz="914400" rtl="0" eaLnBrk="1" latinLnBrk="0" hangingPunct="1">
      <a:defRPr sz="1200" kern="1200">
        <a:solidFill>
          <a:schemeClr val="tx1"/>
        </a:solidFill>
        <a:latin typeface="+mn-lt"/>
        <a:ea typeface="+mn-ea"/>
        <a:cs typeface="仿宋" panose="02010609060101010101" charset="-122"/>
      </a:defRPr>
    </a:lvl2pPr>
    <a:lvl3pPr marL="914400" algn="l" defTabSz="914400" rtl="0" eaLnBrk="1" latinLnBrk="0" hangingPunct="1">
      <a:defRPr sz="1200" kern="1200">
        <a:solidFill>
          <a:schemeClr val="tx1"/>
        </a:solidFill>
        <a:latin typeface="+mn-lt"/>
        <a:ea typeface="+mn-ea"/>
        <a:cs typeface="仿宋" panose="02010609060101010101" charset="-122"/>
      </a:defRPr>
    </a:lvl3pPr>
    <a:lvl4pPr marL="1371600" algn="l" defTabSz="914400" rtl="0" eaLnBrk="1" latinLnBrk="0" hangingPunct="1">
      <a:defRPr sz="1200" kern="1200">
        <a:solidFill>
          <a:schemeClr val="tx1"/>
        </a:solidFill>
        <a:latin typeface="+mn-lt"/>
        <a:ea typeface="+mn-ea"/>
        <a:cs typeface="仿宋" panose="02010609060101010101" charset="-122"/>
      </a:defRPr>
    </a:lvl4pPr>
    <a:lvl5pPr marL="1828800" algn="l" defTabSz="914400" rtl="0" eaLnBrk="1" latinLnBrk="0" hangingPunct="1">
      <a:defRPr sz="1200" kern="1200">
        <a:solidFill>
          <a:schemeClr val="tx1"/>
        </a:solidFill>
        <a:latin typeface="+mn-lt"/>
        <a:ea typeface="+mn-ea"/>
        <a:cs typeface="仿宋"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1F2F4"/>
        </a:solidFill>
        <a:effectLst/>
      </p:bgPr>
    </p:bg>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7" name="图片 6" descr="asoggetti-723668-unsplash"/>
          <p:cNvPicPr>
            <a:picLocks noChangeAspect="1"/>
          </p:cNvPicPr>
          <p:nvPr userDrawn="1"/>
        </p:nvPicPr>
        <p:blipFill>
          <a:blip r:embed="rId2"/>
          <a:srcRect t="16219" b="46231"/>
          <a:stretch>
            <a:fillRect/>
          </a:stretch>
        </p:blipFill>
        <p:spPr>
          <a:xfrm flipH="1">
            <a:off x="-31750" y="-17780"/>
            <a:ext cx="12255500" cy="6894195"/>
          </a:xfrm>
          <a:prstGeom prst="rect">
            <a:avLst/>
          </a:prstGeom>
        </p:spPr>
      </p:pic>
      <p:pic>
        <p:nvPicPr>
          <p:cNvPr id="2" name="图片 1" descr="hdImg_dbb80d859f9514e10bb72acb6180302515536696491"/>
          <p:cNvPicPr>
            <a:picLocks noChangeAspect="1"/>
          </p:cNvPicPr>
          <p:nvPr userDrawn="1"/>
        </p:nvPicPr>
        <p:blipFill>
          <a:blip r:embed="rId3"/>
          <a:stretch>
            <a:fillRect/>
          </a:stretch>
        </p:blipFill>
        <p:spPr>
          <a:xfrm>
            <a:off x="11072495" y="-17780"/>
            <a:ext cx="1151255" cy="1151255"/>
          </a:xfrm>
          <a:prstGeom prst="rect">
            <a:avLst/>
          </a:prstGeom>
        </p:spPr>
      </p:pic>
    </p:spTree>
  </p:cSld>
  <p:clrMapOvr>
    <a:masterClrMapping/>
  </p:clrMapOvr>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自定义版式">
    <p:bg>
      <p:bgPr>
        <a:solidFill>
          <a:schemeClr val="bg1"/>
        </a:solidFill>
        <a:effectLst/>
      </p:bgPr>
    </p:bg>
    <p:spTree>
      <p:nvGrpSpPr>
        <p:cNvPr id="1" name=""/>
        <p:cNvGrpSpPr/>
        <p:nvPr/>
      </p:nvGrpSpPr>
      <p:grpSpPr>
        <a:xfrm>
          <a:off x="0" y="0"/>
          <a:ext cx="0" cy="0"/>
          <a:chOff x="0" y="0"/>
          <a:chExt cx="0" cy="0"/>
        </a:xfrm>
      </p:grpSpPr>
    </p:spTree>
  </p:cSld>
  <p:clrMapOvr>
    <a:masterClrMapping/>
  </p:clrMapOvr>
  <p:transition>
    <p:newsflash/>
  </p:transition>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pic>
        <p:nvPicPr>
          <p:cNvPr id="10" name="图片 9" descr="bady-qb-42758-unsplash"/>
          <p:cNvPicPr>
            <a:picLocks noChangeAspect="1"/>
          </p:cNvPicPr>
          <p:nvPr userDrawn="1"/>
        </p:nvPicPr>
        <p:blipFill>
          <a:blip r:embed="rId2">
            <a:lum bright="24000" contrast="-12000"/>
          </a:blip>
          <a:stretch>
            <a:fillRect/>
          </a:stretch>
        </p:blipFill>
        <p:spPr>
          <a:xfrm>
            <a:off x="-24765" y="3810"/>
            <a:ext cx="12366625" cy="6858000"/>
          </a:xfrm>
          <a:prstGeom prst="rect">
            <a:avLst/>
          </a:prstGeom>
        </p:spPr>
      </p:pic>
      <p:pic>
        <p:nvPicPr>
          <p:cNvPr id="7" name="图片 6" descr="hdImg_dbb80d859f9514e10bb72acb6180302515536696491"/>
          <p:cNvPicPr>
            <a:picLocks noChangeAspect="1"/>
          </p:cNvPicPr>
          <p:nvPr userDrawn="1"/>
        </p:nvPicPr>
        <p:blipFill>
          <a:blip r:embed="rId3"/>
          <a:stretch>
            <a:fillRect/>
          </a:stretch>
        </p:blipFill>
        <p:spPr>
          <a:xfrm>
            <a:off x="11190605" y="3810"/>
            <a:ext cx="1151255" cy="1151255"/>
          </a:xfrm>
          <a:prstGeom prst="rect">
            <a:avLst/>
          </a:prstGeom>
        </p:spPr>
      </p:pic>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AEAEA"/>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cs typeface="仿宋" panose="02010609060101010101" charset="-122"/>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cs typeface="仿宋"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cs typeface="仿宋" panose="02010609060101010101" charset="-122"/>
              </a:defRPr>
            </a:lvl1pPr>
          </a:lstStyle>
          <a:p>
            <a:fld id="{565CE74E-AB26-4998-AD42-012C4C1AD076}" type="slidenum">
              <a:rPr lang="zh-CN" altLang="en-US" smtClean="0"/>
            </a:fld>
            <a:endParaRPr lang="zh-CN" altLang="en-US"/>
          </a:p>
        </p:txBody>
      </p:sp>
      <p:pic>
        <p:nvPicPr>
          <p:cNvPr id="7" name="图片 6" descr="hdImg_dbb80d859f9514e10bb72acb6180302515536696491"/>
          <p:cNvPicPr>
            <a:picLocks noChangeAspect="1"/>
          </p:cNvPicPr>
          <p:nvPr userDrawn="1"/>
        </p:nvPicPr>
        <p:blipFill>
          <a:blip r:embed="rId13"/>
          <a:stretch>
            <a:fillRect/>
          </a:stretch>
        </p:blipFill>
        <p:spPr>
          <a:xfrm>
            <a:off x="11027410" y="8255"/>
            <a:ext cx="1151255" cy="115125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仿宋"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仿宋"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仿宋"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仿宋"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仿宋"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仿宋"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2400" y="1824990"/>
            <a:ext cx="5669280" cy="2584450"/>
          </a:xfrm>
          <a:prstGeom prst="rect">
            <a:avLst/>
          </a:prstGeom>
          <a:noFill/>
        </p:spPr>
        <p:txBody>
          <a:bodyPr wrap="none" rtlCol="0">
            <a:spAutoFit/>
          </a:bodyPr>
          <a:p>
            <a:pPr algn="l">
              <a:lnSpc>
                <a:spcPct val="150000"/>
              </a:lnSpc>
            </a:pPr>
            <a:r>
              <a:rPr lang="zh-CN" altLang="en-US" sz="4800">
                <a:solidFill>
                  <a:schemeClr val="bg1"/>
                </a:solidFill>
                <a:latin typeface="宋体" panose="02010600030101010101" pitchFamily="2" charset="-122"/>
                <a:ea typeface="宋体" panose="02010600030101010101" pitchFamily="2" charset="-122"/>
                <a:cs typeface="仿宋" panose="02010609060101010101" charset="-122"/>
              </a:rPr>
              <a:t>专利知识及撰写技巧</a:t>
            </a:r>
            <a:endParaRPr lang="zh-CN" altLang="en-US" sz="4800">
              <a:solidFill>
                <a:schemeClr val="bg1"/>
              </a:solidFill>
              <a:latin typeface="宋体" panose="02010600030101010101" pitchFamily="2" charset="-122"/>
              <a:ea typeface="宋体" panose="02010600030101010101" pitchFamily="2" charset="-122"/>
              <a:cs typeface="仿宋" panose="02010609060101010101" charset="-122"/>
            </a:endParaRPr>
          </a:p>
          <a:p>
            <a:pPr algn="l">
              <a:lnSpc>
                <a:spcPct val="150000"/>
              </a:lnSpc>
            </a:pPr>
            <a:endParaRPr lang="en-US" altLang="zh-CN" sz="2000">
              <a:solidFill>
                <a:schemeClr val="bg1"/>
              </a:solidFill>
              <a:latin typeface="宋体" panose="02010600030101010101" pitchFamily="2" charset="-122"/>
              <a:ea typeface="宋体" panose="02010600030101010101" pitchFamily="2" charset="-122"/>
              <a:cs typeface="仿宋" panose="02010609060101010101" charset="-122"/>
            </a:endParaRPr>
          </a:p>
          <a:p>
            <a:pPr algn="l">
              <a:lnSpc>
                <a:spcPct val="150000"/>
              </a:lnSpc>
            </a:pPr>
            <a:r>
              <a:rPr lang="zh-CN" altLang="en-US" sz="2000">
                <a:solidFill>
                  <a:schemeClr val="bg1"/>
                </a:solidFill>
                <a:latin typeface="宋体" panose="02010600030101010101" pitchFamily="2" charset="-122"/>
                <a:ea typeface="宋体" panose="02010600030101010101" pitchFamily="2" charset="-122"/>
                <a:cs typeface="仿宋" panose="02010609060101010101" charset="-122"/>
              </a:rPr>
              <a:t>辰点小助手</a:t>
            </a:r>
            <a:endParaRPr lang="zh-CN" altLang="en-US" sz="2000">
              <a:solidFill>
                <a:schemeClr val="bg1"/>
              </a:solidFill>
              <a:latin typeface="宋体" panose="02010600030101010101" pitchFamily="2" charset="-122"/>
              <a:ea typeface="宋体" panose="02010600030101010101" pitchFamily="2" charset="-122"/>
              <a:cs typeface="仿宋" panose="02010609060101010101" charset="-122"/>
            </a:endParaRPr>
          </a:p>
          <a:p>
            <a:pPr algn="l">
              <a:lnSpc>
                <a:spcPct val="150000"/>
              </a:lnSpc>
            </a:pPr>
            <a:r>
              <a:rPr lang="zh-CN" altLang="en-US" sz="2000">
                <a:solidFill>
                  <a:schemeClr val="bg1"/>
                </a:solidFill>
                <a:latin typeface="宋体" panose="02010600030101010101" pitchFamily="2" charset="-122"/>
                <a:ea typeface="宋体" panose="02010600030101010101" pitchFamily="2" charset="-122"/>
                <a:cs typeface="仿宋" panose="02010609060101010101" charset="-122"/>
              </a:rPr>
              <a:t>2019年3月29日</a:t>
            </a:r>
            <a:endParaRPr lang="zh-CN" altLang="en-US" sz="2000">
              <a:solidFill>
                <a:schemeClr val="bg1"/>
              </a:solidFill>
              <a:latin typeface="宋体" panose="02010600030101010101" pitchFamily="2" charset="-122"/>
              <a:ea typeface="宋体" panose="02010600030101010101" pitchFamily="2" charset="-122"/>
              <a:cs typeface="仿宋" panose="02010609060101010101" charset="-122"/>
            </a:endParaRPr>
          </a:p>
        </p:txBody>
      </p:sp>
      <p:sp>
        <p:nvSpPr>
          <p:cNvPr id="3" name="灯片编号占位符 2"/>
          <p:cNvSpPr>
            <a:spLocks noGrp="1"/>
          </p:cNvSpPr>
          <p:nvPr>
            <p:ph type="sldNum" sz="quarter" idx="12"/>
          </p:nvPr>
        </p:nvSpPr>
        <p:spPr/>
        <p:txBody>
          <a:bodyPr/>
          <a:p>
            <a:fld id="{565CE74E-AB26-4998-AD42-012C4C1AD076}" type="slidenum">
              <a:rPr lang="zh-CN" altLang="en-US" smtClean="0"/>
            </a:fld>
            <a:endParaRPr lang="zh-CN" altLang="en-US"/>
          </a:p>
        </p:txBody>
      </p:sp>
    </p:spTree>
    <p:custDataLst>
      <p:tags r:id="rId1"/>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2400" y="412115"/>
            <a:ext cx="9932670" cy="829945"/>
          </a:xfrm>
          <a:prstGeom prst="rect">
            <a:avLst/>
          </a:prstGeom>
          <a:noFill/>
        </p:spPr>
        <p:txBody>
          <a:bodyPr wrap="square" rtlCol="0">
            <a:spAutoFit/>
          </a:bodyPr>
          <a:p>
            <a:pPr algn="l"/>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rPr>
              <a:t>O1/</a:t>
            </a:r>
            <a:r>
              <a:rPr lang="zh-CN" sz="4400">
                <a:solidFill>
                  <a:srgbClr val="023C7A"/>
                </a:solidFill>
                <a:latin typeface="宋体" panose="02010600030101010101" pitchFamily="2" charset="-122"/>
                <a:ea typeface="宋体" panose="02010600030101010101" pitchFamily="2" charset="-122"/>
                <a:cs typeface="宋体" panose="02010600030101010101" pitchFamily="2" charset="-122"/>
              </a:rPr>
              <a:t>专利基础知识</a:t>
            </a:r>
            <a:r>
              <a:rPr lang="en-US" altLang="zh-CN" sz="4400">
                <a:solidFill>
                  <a:srgbClr val="023C7A"/>
                </a:solidFill>
                <a:latin typeface="宋体" panose="02010600030101010101" pitchFamily="2" charset="-122"/>
                <a:ea typeface="宋体" panose="02010600030101010101" pitchFamily="2" charset="-122"/>
                <a:cs typeface="宋体" panose="02010600030101010101" pitchFamily="2" charset="-122"/>
              </a:rPr>
              <a:t>——</a:t>
            </a:r>
            <a:r>
              <a:rPr lang="zh-CN" altLang="en-US" sz="4400">
                <a:solidFill>
                  <a:srgbClr val="023C7A"/>
                </a:solidFill>
                <a:latin typeface="宋体" panose="02010600030101010101" pitchFamily="2" charset="-122"/>
                <a:ea typeface="宋体" panose="02010600030101010101" pitchFamily="2" charset="-122"/>
                <a:cs typeface="宋体" panose="02010600030101010101" pitchFamily="2" charset="-122"/>
              </a:rPr>
              <a:t>专利的保护</a:t>
            </a:r>
            <a:endParaRPr lang="zh-CN" altLang="en-US" sz="44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52400" y="1221105"/>
            <a:ext cx="11887200" cy="4769485"/>
          </a:xfrm>
          <a:prstGeom prst="rect">
            <a:avLst/>
          </a:prstGeom>
          <a:solidFill>
            <a:schemeClr val="bg1">
              <a:alpha val="45000"/>
            </a:schemeClr>
          </a:solidFill>
          <a:ln w="12700" cmpd="sng">
            <a:solidFill>
              <a:schemeClr val="accent1">
                <a:shade val="50000"/>
              </a:schemeClr>
            </a:solidFill>
            <a:prstDash val="solid"/>
          </a:ln>
        </p:spPr>
        <p:txBody>
          <a:bodyPr wrap="square" rtlCol="0">
            <a:spAutoFit/>
          </a:bodyPr>
          <a:p>
            <a:pPr indent="457200" eaLnBrk="0" fontAlgn="auto" hangingPunct="0">
              <a:lnSpc>
                <a:spcPct val="100000"/>
              </a:lnSpc>
            </a:pPr>
            <a:r>
              <a:rPr lang="en-US" altLang="zh-CN" sz="2800" dirty="0">
                <a:cs typeface="仿宋" panose="02010609060101010101" charset="-122"/>
                <a:sym typeface="+mn-ea"/>
              </a:rPr>
              <a:t>5.</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初识专利——专利的保护</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indent="457200" eaLnBrk="0" fontAlgn="auto" hangingPunct="0">
              <a:lnSpc>
                <a:spcPct val="150000"/>
              </a:lnSpc>
            </a:pPr>
            <a:r>
              <a:rPr lang="zh-CN" altLang="zh-CN" sz="2400" b="1" dirty="0">
                <a:cs typeface="仿宋" panose="02010609060101010101" charset="-122"/>
                <a:sym typeface="+mn-ea"/>
              </a:rPr>
              <a:t>1</a:t>
            </a:r>
            <a:r>
              <a:rPr lang="zh-CN" altLang="en-US" sz="2400" b="1" dirty="0">
                <a:latin typeface="仿宋" panose="02010609060101010101" charset="-122"/>
                <a:ea typeface="仿宋" panose="02010609060101010101" charset="-122"/>
                <a:cs typeface="仿宋" panose="02010609060101010101" charset="-122"/>
                <a:sym typeface="+mn-ea"/>
              </a:rPr>
              <a:t>、保护范围的确定：</a:t>
            </a:r>
            <a:endParaRPr lang="zh-CN" altLang="en-US" sz="2400" b="1" dirty="0">
              <a:latin typeface="仿宋" panose="02010609060101010101" charset="-122"/>
              <a:ea typeface="仿宋" panose="02010609060101010101" charset="-122"/>
              <a:cs typeface="仿宋" panose="02010609060101010101" charset="-122"/>
              <a:sym typeface="+mn-ea"/>
            </a:endParaRPr>
          </a:p>
          <a:p>
            <a:pPr indent="457200" eaLnBrk="0" fontAlgn="auto" hangingPunct="0">
              <a:lnSpc>
                <a:spcPct val="100000"/>
              </a:lnSpc>
            </a:pPr>
            <a:r>
              <a:rPr lang="zh-CN" altLang="en-US" sz="2400" dirty="0">
                <a:latin typeface="仿宋" panose="02010609060101010101" charset="-122"/>
                <a:ea typeface="仿宋" panose="02010609060101010101" charset="-122"/>
                <a:cs typeface="仿宋" panose="02010609060101010101" charset="-122"/>
                <a:sym typeface="+mn-ea"/>
              </a:rPr>
              <a:t>（</a:t>
            </a:r>
            <a:r>
              <a:rPr lang="en-US" altLang="zh-CN" sz="2400" dirty="0">
                <a:latin typeface="仿宋" panose="02010609060101010101" charset="-122"/>
                <a:ea typeface="仿宋" panose="02010609060101010101" charset="-122"/>
                <a:cs typeface="仿宋" panose="02010609060101010101" charset="-122"/>
                <a:sym typeface="+mn-ea"/>
              </a:rPr>
              <a:t>1</a:t>
            </a:r>
            <a:r>
              <a:rPr lang="zh-CN" altLang="en-US" sz="2400" dirty="0">
                <a:latin typeface="仿宋" panose="02010609060101010101" charset="-122"/>
                <a:ea typeface="仿宋" panose="02010609060101010101" charset="-122"/>
                <a:cs typeface="仿宋" panose="02010609060101010101" charset="-122"/>
                <a:sym typeface="+mn-ea"/>
              </a:rPr>
              <a:t>）发明专利、实用新型专利的保护范围以其权利要求的内容为准，说明书及附图</a:t>
            </a:r>
            <a:endParaRPr lang="zh-CN" altLang="en-US" sz="2400" dirty="0">
              <a:latin typeface="仿宋" panose="02010609060101010101" charset="-122"/>
              <a:ea typeface="仿宋" panose="02010609060101010101" charset="-122"/>
              <a:cs typeface="仿宋" panose="02010609060101010101" charset="-122"/>
              <a:sym typeface="+mn-ea"/>
            </a:endParaRPr>
          </a:p>
          <a:p>
            <a:pPr indent="457200" eaLnBrk="0" fontAlgn="auto" hangingPunct="0">
              <a:lnSpc>
                <a:spcPct val="100000"/>
              </a:lnSpc>
            </a:pPr>
            <a:r>
              <a:rPr lang="zh-CN" altLang="en-US" sz="2400" dirty="0">
                <a:latin typeface="仿宋" panose="02010609060101010101" charset="-122"/>
                <a:ea typeface="仿宋" panose="02010609060101010101" charset="-122"/>
                <a:cs typeface="仿宋" panose="02010609060101010101" charset="-122"/>
                <a:sym typeface="+mn-ea"/>
              </a:rPr>
              <a:t>    可以用于解释权利要求。</a:t>
            </a:r>
            <a:endParaRPr lang="zh-CN" altLang="en-US" sz="2400" dirty="0">
              <a:latin typeface="仿宋" panose="02010609060101010101" charset="-122"/>
              <a:ea typeface="仿宋" panose="02010609060101010101" charset="-122"/>
              <a:cs typeface="仿宋" panose="02010609060101010101" charset="-122"/>
            </a:endParaRPr>
          </a:p>
          <a:p>
            <a:pPr marL="0" indent="457200" algn="just" eaLnBrk="1" fontAlgn="auto" hangingPunct="1">
              <a:lnSpc>
                <a:spcPct val="100000"/>
              </a:lnSpc>
              <a:buNone/>
            </a:pPr>
            <a:r>
              <a:rPr lang="zh-CN" altLang="en-US" sz="2400" dirty="0">
                <a:latin typeface="仿宋" panose="02010609060101010101" charset="-122"/>
                <a:ea typeface="仿宋" panose="02010609060101010101" charset="-122"/>
                <a:cs typeface="仿宋" panose="02010609060101010101" charset="-122"/>
                <a:sym typeface="+mn-ea"/>
              </a:rPr>
              <a:t>（</a:t>
            </a:r>
            <a:r>
              <a:rPr lang="en-US" altLang="zh-CN" sz="2400" dirty="0">
                <a:latin typeface="仿宋" panose="02010609060101010101" charset="-122"/>
                <a:ea typeface="仿宋" panose="02010609060101010101" charset="-122"/>
                <a:cs typeface="仿宋" panose="02010609060101010101" charset="-122"/>
                <a:sym typeface="+mn-ea"/>
              </a:rPr>
              <a:t>2</a:t>
            </a:r>
            <a:r>
              <a:rPr lang="zh-CN" altLang="en-US" sz="2400" dirty="0">
                <a:latin typeface="仿宋" panose="02010609060101010101" charset="-122"/>
                <a:ea typeface="仿宋" panose="02010609060101010101" charset="-122"/>
                <a:cs typeface="仿宋" panose="02010609060101010101" charset="-122"/>
                <a:sym typeface="+mn-ea"/>
              </a:rPr>
              <a:t>）外观设计专利的保护范围以表示在图片或者照片中的该外观设计专利产品为准。</a:t>
            </a:r>
            <a:endParaRPr lang="zh-CN" altLang="en-US" sz="2400" dirty="0">
              <a:latin typeface="仿宋" panose="02010609060101010101" charset="-122"/>
              <a:ea typeface="仿宋" panose="02010609060101010101" charset="-122"/>
              <a:cs typeface="仿宋" panose="02010609060101010101" charset="-122"/>
              <a:sym typeface="+mn-ea"/>
            </a:endParaRPr>
          </a:p>
          <a:p>
            <a:pPr indent="457200" algn="just" eaLnBrk="1" fontAlgn="auto" hangingPunct="1">
              <a:lnSpc>
                <a:spcPct val="150000"/>
              </a:lnSpc>
              <a:buFont typeface="Wingdings" panose="05000000000000000000" pitchFamily="2" charset="2"/>
              <a:buNone/>
            </a:pPr>
            <a:r>
              <a:rPr lang="zh-CN" altLang="zh-CN" sz="2400" b="1" dirty="0">
                <a:latin typeface="仿宋" panose="02010609060101010101" charset="-122"/>
                <a:ea typeface="仿宋" panose="02010609060101010101" charset="-122"/>
                <a:cs typeface="仿宋" panose="02010609060101010101" charset="-122"/>
                <a:sym typeface="+mn-ea"/>
              </a:rPr>
              <a:t>2</a:t>
            </a:r>
            <a:r>
              <a:rPr lang="zh-CN" altLang="en-US" sz="2400" b="1" dirty="0">
                <a:latin typeface="仿宋" panose="02010609060101010101" charset="-122"/>
                <a:ea typeface="仿宋" panose="02010609060101010101" charset="-122"/>
                <a:cs typeface="仿宋" panose="02010609060101010101" charset="-122"/>
                <a:sym typeface="+mn-ea"/>
              </a:rPr>
              <a:t>、义务：</a:t>
            </a:r>
            <a:endParaRPr lang="zh-CN" altLang="en-US" sz="2400" b="1" dirty="0">
              <a:latin typeface="仿宋" panose="02010609060101010101" charset="-122"/>
              <a:ea typeface="仿宋" panose="02010609060101010101" charset="-122"/>
              <a:cs typeface="仿宋" panose="02010609060101010101" charset="-122"/>
              <a:sym typeface="+mn-ea"/>
            </a:endParaRPr>
          </a:p>
          <a:p>
            <a:pPr indent="457200" algn="just" eaLnBrk="1" fontAlgn="auto" hangingPunct="1">
              <a:lnSpc>
                <a:spcPct val="100000"/>
              </a:lnSpc>
              <a:buFont typeface="Wingdings" panose="05000000000000000000" pitchFamily="2" charset="2"/>
              <a:buNone/>
            </a:pPr>
            <a:r>
              <a:rPr lang="zh-CN" altLang="en-US" sz="2400" dirty="0">
                <a:latin typeface="仿宋" panose="02010609060101010101" charset="-122"/>
                <a:ea typeface="仿宋" panose="02010609060101010101" charset="-122"/>
                <a:cs typeface="仿宋" panose="02010609060101010101" charset="-122"/>
                <a:sym typeface="+mn-ea"/>
              </a:rPr>
              <a:t>  （</a:t>
            </a:r>
            <a:r>
              <a:rPr lang="en-US" altLang="zh-CN" sz="2400" dirty="0">
                <a:latin typeface="仿宋" panose="02010609060101010101" charset="-122"/>
                <a:ea typeface="仿宋" panose="02010609060101010101" charset="-122"/>
                <a:cs typeface="仿宋" panose="02010609060101010101" charset="-122"/>
                <a:sym typeface="+mn-ea"/>
              </a:rPr>
              <a:t>1</a:t>
            </a:r>
            <a:r>
              <a:rPr lang="zh-CN" altLang="en-US" sz="2400" dirty="0">
                <a:latin typeface="仿宋" panose="02010609060101010101" charset="-122"/>
                <a:ea typeface="仿宋" panose="02010609060101010101" charset="-122"/>
                <a:cs typeface="仿宋" panose="02010609060101010101" charset="-122"/>
                <a:sym typeface="+mn-ea"/>
              </a:rPr>
              <a:t>）缴纳年费，专利权人应当自被授予专利的当年开始缴纳年费。</a:t>
            </a:r>
            <a:endParaRPr lang="zh-CN" altLang="en-US" sz="2400" dirty="0">
              <a:latin typeface="仿宋" panose="02010609060101010101" charset="-122"/>
              <a:ea typeface="仿宋" panose="02010609060101010101" charset="-122"/>
              <a:cs typeface="仿宋" panose="02010609060101010101" charset="-122"/>
              <a:sym typeface="+mn-ea"/>
            </a:endParaRPr>
          </a:p>
          <a:p>
            <a:pPr indent="457200" algn="just" eaLnBrk="1" fontAlgn="auto" hangingPunct="1">
              <a:lnSpc>
                <a:spcPct val="100000"/>
              </a:lnSpc>
              <a:buFont typeface="Wingdings" panose="05000000000000000000" pitchFamily="2" charset="2"/>
              <a:buNone/>
            </a:pPr>
            <a:r>
              <a:rPr lang="zh-CN" altLang="en-US" sz="2400" dirty="0">
                <a:latin typeface="仿宋" panose="02010609060101010101" charset="-122"/>
                <a:ea typeface="仿宋" panose="02010609060101010101" charset="-122"/>
                <a:cs typeface="仿宋" panose="02010609060101010101" charset="-122"/>
                <a:sym typeface="+mn-ea"/>
              </a:rPr>
              <a:t>  （</a:t>
            </a:r>
            <a:r>
              <a:rPr lang="en-US" altLang="zh-CN" sz="2400" dirty="0">
                <a:latin typeface="仿宋" panose="02010609060101010101" charset="-122"/>
                <a:ea typeface="仿宋" panose="02010609060101010101" charset="-122"/>
                <a:cs typeface="仿宋" panose="02010609060101010101" charset="-122"/>
                <a:sym typeface="+mn-ea"/>
              </a:rPr>
              <a:t>2</a:t>
            </a:r>
            <a:r>
              <a:rPr lang="zh-CN" altLang="en-US" sz="2400" dirty="0">
                <a:latin typeface="仿宋" panose="02010609060101010101" charset="-122"/>
                <a:ea typeface="仿宋" panose="02010609060101010101" charset="-122"/>
                <a:cs typeface="仿宋" panose="02010609060101010101" charset="-122"/>
                <a:sym typeface="+mn-ea"/>
              </a:rPr>
              <a:t>）其他义务，充分公开发明创造，不滥用专利权。</a:t>
            </a:r>
            <a:endParaRPr lang="zh-CN" altLang="en-US" sz="2400" dirty="0">
              <a:latin typeface="仿宋" panose="02010609060101010101" charset="-122"/>
              <a:ea typeface="仿宋" panose="02010609060101010101" charset="-122"/>
              <a:cs typeface="仿宋" panose="02010609060101010101" charset="-122"/>
            </a:endParaRPr>
          </a:p>
          <a:p>
            <a:pPr indent="457200" algn="just" eaLnBrk="1" fontAlgn="auto" hangingPunct="1">
              <a:lnSpc>
                <a:spcPct val="150000"/>
              </a:lnSpc>
              <a:buFont typeface="Wingdings" panose="05000000000000000000" pitchFamily="2" charset="2"/>
              <a:buNone/>
            </a:pPr>
            <a:r>
              <a:rPr lang="zh-CN" altLang="zh-CN" sz="2400" b="1" dirty="0">
                <a:latin typeface="仿宋" panose="02010609060101010101" charset="-122"/>
                <a:ea typeface="仿宋" panose="02010609060101010101" charset="-122"/>
                <a:cs typeface="仿宋" panose="02010609060101010101" charset="-122"/>
                <a:sym typeface="+mn-ea"/>
              </a:rPr>
              <a:t>3</a:t>
            </a:r>
            <a:r>
              <a:rPr lang="zh-CN" altLang="en-US" sz="2400" b="1" dirty="0">
                <a:latin typeface="仿宋" panose="02010609060101010101" charset="-122"/>
                <a:ea typeface="仿宋" panose="02010609060101010101" charset="-122"/>
                <a:cs typeface="仿宋" panose="02010609060101010101" charset="-122"/>
                <a:sym typeface="+mn-ea"/>
              </a:rPr>
              <a:t>、专利权期限和终止</a:t>
            </a:r>
            <a:endParaRPr lang="zh-CN" altLang="en-US" sz="2400" b="1" dirty="0">
              <a:latin typeface="仿宋" panose="02010609060101010101" charset="-122"/>
              <a:ea typeface="仿宋" panose="02010609060101010101" charset="-122"/>
              <a:cs typeface="仿宋" panose="02010609060101010101" charset="-122"/>
            </a:endParaRPr>
          </a:p>
          <a:p>
            <a:pPr indent="457200" algn="just" eaLnBrk="1" fontAlgn="auto" hangingPunct="1">
              <a:lnSpc>
                <a:spcPct val="100000"/>
              </a:lnSpc>
              <a:buNone/>
            </a:pPr>
            <a:r>
              <a:rPr lang="zh-CN" altLang="en-US" sz="2400" dirty="0">
                <a:latin typeface="仿宋" panose="02010609060101010101" charset="-122"/>
                <a:ea typeface="仿宋" panose="02010609060101010101" charset="-122"/>
                <a:cs typeface="仿宋" panose="02010609060101010101" charset="-122"/>
                <a:sym typeface="+mn-ea"/>
              </a:rPr>
              <a:t>  （</a:t>
            </a:r>
            <a:r>
              <a:rPr lang="en-US" altLang="zh-CN" sz="2400" dirty="0">
                <a:latin typeface="仿宋" panose="02010609060101010101" charset="-122"/>
                <a:ea typeface="仿宋" panose="02010609060101010101" charset="-122"/>
                <a:cs typeface="仿宋" panose="02010609060101010101" charset="-122"/>
                <a:sym typeface="+mn-ea"/>
              </a:rPr>
              <a:t>1</a:t>
            </a:r>
            <a:r>
              <a:rPr lang="zh-CN" altLang="en-US" sz="2400" dirty="0">
                <a:latin typeface="仿宋" panose="02010609060101010101" charset="-122"/>
                <a:ea typeface="仿宋" panose="02010609060101010101" charset="-122"/>
                <a:cs typeface="仿宋" panose="02010609060101010101" charset="-122"/>
                <a:sym typeface="+mn-ea"/>
              </a:rPr>
              <a:t>）保护期限：发明是</a:t>
            </a:r>
            <a:r>
              <a:rPr lang="zh-CN" altLang="zh-CN" sz="2400" dirty="0">
                <a:latin typeface="仿宋" panose="02010609060101010101" charset="-122"/>
                <a:ea typeface="仿宋" panose="02010609060101010101" charset="-122"/>
                <a:cs typeface="仿宋" panose="02010609060101010101" charset="-122"/>
                <a:sym typeface="+mn-ea"/>
              </a:rPr>
              <a:t>20</a:t>
            </a:r>
            <a:r>
              <a:rPr lang="zh-CN" altLang="en-US" sz="2400" dirty="0">
                <a:latin typeface="仿宋" panose="02010609060101010101" charset="-122"/>
                <a:ea typeface="仿宋" panose="02010609060101010101" charset="-122"/>
                <a:cs typeface="仿宋" panose="02010609060101010101" charset="-122"/>
                <a:sym typeface="+mn-ea"/>
              </a:rPr>
              <a:t>年，实用新型和外观设计是</a:t>
            </a:r>
            <a:r>
              <a:rPr lang="zh-CN" altLang="zh-CN" sz="2400" dirty="0">
                <a:latin typeface="仿宋" panose="02010609060101010101" charset="-122"/>
                <a:ea typeface="仿宋" panose="02010609060101010101" charset="-122"/>
                <a:cs typeface="仿宋" panose="02010609060101010101" charset="-122"/>
                <a:sym typeface="+mn-ea"/>
              </a:rPr>
              <a:t>10</a:t>
            </a:r>
            <a:r>
              <a:rPr lang="zh-CN" altLang="en-US" sz="2400" dirty="0">
                <a:latin typeface="仿宋" panose="02010609060101010101" charset="-122"/>
                <a:ea typeface="仿宋" panose="02010609060101010101" charset="-122"/>
                <a:cs typeface="仿宋" panose="02010609060101010101" charset="-122"/>
                <a:sym typeface="+mn-ea"/>
              </a:rPr>
              <a:t>年，均自申请日起计算。</a:t>
            </a:r>
            <a:endParaRPr lang="zh-CN" altLang="en-US" sz="2400" dirty="0">
              <a:latin typeface="仿宋" panose="02010609060101010101" charset="-122"/>
              <a:ea typeface="仿宋" panose="02010609060101010101" charset="-122"/>
              <a:cs typeface="仿宋" panose="02010609060101010101" charset="-122"/>
            </a:endParaRPr>
          </a:p>
          <a:p>
            <a:pPr indent="457200" algn="just" eaLnBrk="1" fontAlgn="auto" hangingPunct="1">
              <a:lnSpc>
                <a:spcPct val="100000"/>
              </a:lnSpc>
              <a:buFont typeface="Wingdings" panose="05000000000000000000" pitchFamily="2" charset="2"/>
              <a:buNone/>
            </a:pPr>
            <a:r>
              <a:rPr lang="zh-CN" altLang="en-US" sz="2400" dirty="0">
                <a:latin typeface="仿宋" panose="02010609060101010101" charset="-122"/>
                <a:ea typeface="仿宋" panose="02010609060101010101" charset="-122"/>
                <a:cs typeface="仿宋" panose="02010609060101010101" charset="-122"/>
                <a:sym typeface="+mn-ea"/>
              </a:rPr>
              <a:t>  （</a:t>
            </a:r>
            <a:r>
              <a:rPr lang="en-US" altLang="zh-CN" sz="2400" dirty="0">
                <a:latin typeface="仿宋" panose="02010609060101010101" charset="-122"/>
                <a:ea typeface="仿宋" panose="02010609060101010101" charset="-122"/>
                <a:cs typeface="仿宋" panose="02010609060101010101" charset="-122"/>
                <a:sym typeface="+mn-ea"/>
              </a:rPr>
              <a:t>2</a:t>
            </a:r>
            <a:r>
              <a:rPr lang="zh-CN" altLang="en-US" sz="2400" dirty="0">
                <a:latin typeface="仿宋" panose="02010609060101010101" charset="-122"/>
                <a:ea typeface="仿宋" panose="02010609060101010101" charset="-122"/>
                <a:cs typeface="仿宋" panose="02010609060101010101" charset="-122"/>
                <a:sym typeface="+mn-ea"/>
              </a:rPr>
              <a:t>）终止：</a:t>
            </a:r>
            <a:r>
              <a:rPr lang="zh-CN" altLang="zh-CN" sz="2400" dirty="0">
                <a:latin typeface="仿宋" panose="02010609060101010101" charset="-122"/>
                <a:ea typeface="仿宋" panose="02010609060101010101" charset="-122"/>
                <a:cs typeface="仿宋" panose="02010609060101010101" charset="-122"/>
                <a:sym typeface="+mn-ea"/>
              </a:rPr>
              <a:t>A</a:t>
            </a:r>
            <a:r>
              <a:rPr lang="zh-CN" altLang="en-US" sz="2400" dirty="0">
                <a:latin typeface="仿宋" panose="02010609060101010101" charset="-122"/>
                <a:ea typeface="仿宋" panose="02010609060101010101" charset="-122"/>
                <a:cs typeface="仿宋" panose="02010609060101010101" charset="-122"/>
                <a:sym typeface="+mn-ea"/>
              </a:rPr>
              <a:t>期限届满；</a:t>
            </a:r>
            <a:r>
              <a:rPr lang="zh-CN" altLang="zh-CN" sz="2400" dirty="0">
                <a:latin typeface="仿宋" panose="02010609060101010101" charset="-122"/>
                <a:ea typeface="仿宋" panose="02010609060101010101" charset="-122"/>
                <a:cs typeface="仿宋" panose="02010609060101010101" charset="-122"/>
                <a:sym typeface="+mn-ea"/>
              </a:rPr>
              <a:t>B</a:t>
            </a:r>
            <a:r>
              <a:rPr lang="zh-CN" altLang="en-US" sz="2400" dirty="0">
                <a:latin typeface="仿宋" panose="02010609060101010101" charset="-122"/>
                <a:ea typeface="仿宋" panose="02010609060101010101" charset="-122"/>
                <a:cs typeface="仿宋" panose="02010609060101010101" charset="-122"/>
                <a:sym typeface="+mn-ea"/>
              </a:rPr>
              <a:t>书面声明放弃；</a:t>
            </a:r>
            <a:r>
              <a:rPr lang="zh-CN" altLang="zh-CN" sz="2400" dirty="0">
                <a:latin typeface="仿宋" panose="02010609060101010101" charset="-122"/>
                <a:ea typeface="仿宋" panose="02010609060101010101" charset="-122"/>
                <a:cs typeface="仿宋" panose="02010609060101010101" charset="-122"/>
                <a:sym typeface="+mn-ea"/>
              </a:rPr>
              <a:t>C</a:t>
            </a:r>
            <a:r>
              <a:rPr lang="zh-CN" altLang="en-US" sz="2400" dirty="0">
                <a:latin typeface="仿宋" panose="02010609060101010101" charset="-122"/>
                <a:ea typeface="仿宋" panose="02010609060101010101" charset="-122"/>
                <a:cs typeface="仿宋" panose="02010609060101010101" charset="-122"/>
                <a:sym typeface="+mn-ea"/>
              </a:rPr>
              <a:t>、不缴纳年费。</a:t>
            </a:r>
            <a:endParaRPr lang="zh-CN" altLang="en-US" sz="2400" b="1">
              <a:latin typeface="宋体" panose="02010600030101010101" pitchFamily="2" charset="-122"/>
              <a:ea typeface="宋体" panose="02010600030101010101" pitchFamily="2" charset="-122"/>
              <a:cs typeface="宋体" panose="02010600030101010101" pitchFamily="2" charset="-122"/>
            </a:endParaRPr>
          </a:p>
        </p:txBody>
      </p:sp>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2400" y="462915"/>
            <a:ext cx="9932670" cy="829945"/>
          </a:xfrm>
          <a:prstGeom prst="rect">
            <a:avLst/>
          </a:prstGeom>
          <a:noFill/>
        </p:spPr>
        <p:txBody>
          <a:bodyPr wrap="square" rtlCol="0">
            <a:spAutoFit/>
          </a:bodyPr>
          <a:p>
            <a:pPr algn="l"/>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rPr>
              <a:t>O2/</a:t>
            </a:r>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授予专利权的条件</a:t>
            </a:r>
            <a:endPar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52400" y="1487805"/>
            <a:ext cx="11887200" cy="4061460"/>
          </a:xfrm>
          <a:prstGeom prst="rect">
            <a:avLst/>
          </a:prstGeom>
          <a:solidFill>
            <a:schemeClr val="bg1">
              <a:alpha val="45000"/>
            </a:schemeClr>
          </a:solidFill>
          <a:ln w="12700" cmpd="sng">
            <a:solidFill>
              <a:schemeClr val="accent1">
                <a:shade val="50000"/>
              </a:schemeClr>
            </a:solidFill>
            <a:prstDash val="solid"/>
          </a:ln>
        </p:spPr>
        <p:txBody>
          <a:bodyPr wrap="square" rtlCol="0">
            <a:spAutoFit/>
          </a:bodyPr>
          <a:p>
            <a:pPr eaLnBrk="0" fontAlgn="auto" hangingPunct="0">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授予专利权的条件（新颖性、创造性、实用性）</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indent="0" fontAlgn="auto">
              <a:lnSpc>
                <a:spcPct val="150000"/>
              </a:lnSpc>
              <a:buNone/>
            </a:pPr>
            <a:r>
              <a:rPr lang="en-US" altLang="zh-CN" sz="2400" b="1" noProof="0" dirty="0" smtClean="0">
                <a:ln>
                  <a:noFill/>
                </a:ln>
                <a:effectLst/>
                <a:uLnTx/>
                <a:uFillTx/>
                <a:latin typeface="新宋体" panose="02010609030101010101" charset="-122"/>
                <a:ea typeface="新宋体" panose="02010609030101010101" charset="-122"/>
                <a:cs typeface="仿宋" panose="02010609060101010101" charset="-122"/>
                <a:sym typeface="+mn-ea"/>
              </a:rPr>
              <a:t>  </a:t>
            </a:r>
            <a:r>
              <a:rPr lang="zh-CN" altLang="en-US" sz="2400" b="1" noProof="0" dirty="0" smtClean="0">
                <a:ln>
                  <a:noFill/>
                </a:ln>
                <a:effectLst/>
                <a:uLnTx/>
                <a:uFillTx/>
                <a:latin typeface="新宋体" panose="02010609030101010101" charset="-122"/>
                <a:ea typeface="新宋体" panose="02010609030101010101" charset="-122"/>
                <a:cs typeface="仿宋" panose="02010609060101010101" charset="-122"/>
                <a:sym typeface="+mn-ea"/>
              </a:rPr>
              <a:t>（</a:t>
            </a:r>
            <a:r>
              <a:rPr lang="en-US" altLang="zh-CN" sz="2400" b="1" noProof="0" dirty="0" smtClean="0">
                <a:ln>
                  <a:noFill/>
                </a:ln>
                <a:effectLst/>
                <a:uLnTx/>
                <a:uFillTx/>
                <a:latin typeface="新宋体" panose="02010609030101010101" charset="-122"/>
                <a:ea typeface="新宋体" panose="02010609030101010101" charset="-122"/>
                <a:cs typeface="仿宋" panose="02010609060101010101" charset="-122"/>
                <a:sym typeface="+mn-ea"/>
              </a:rPr>
              <a:t>1</a:t>
            </a:r>
            <a:r>
              <a:rPr lang="zh-CN" altLang="en-US" sz="2400" b="1" noProof="0" dirty="0" smtClean="0">
                <a:ln>
                  <a:noFill/>
                </a:ln>
                <a:effectLst/>
                <a:uLnTx/>
                <a:uFillTx/>
                <a:latin typeface="新宋体" panose="02010609030101010101" charset="-122"/>
                <a:ea typeface="新宋体" panose="02010609030101010101" charset="-122"/>
                <a:cs typeface="仿宋" panose="02010609060101010101" charset="-122"/>
                <a:sym typeface="+mn-ea"/>
              </a:rPr>
              <a:t>）新颖性：</a:t>
            </a:r>
            <a:r>
              <a:rPr lang="zh-CN" altLang="en-US" sz="2400" noProof="0" dirty="0" smtClean="0">
                <a:ln>
                  <a:noFill/>
                </a:ln>
                <a:effectLst/>
                <a:uLnTx/>
                <a:uFillTx/>
                <a:latin typeface="新宋体" panose="02010609030101010101" charset="-122"/>
                <a:ea typeface="新宋体" panose="02010609030101010101" charset="-122"/>
                <a:cs typeface="仿宋" panose="02010609060101010101" charset="-122"/>
                <a:sym typeface="+mn-ea"/>
              </a:rPr>
              <a:t>是指该发明或者实用新型不属于现有技术；也没有任何单位或者个人</a:t>
            </a:r>
            <a:endParaRPr lang="zh-CN" altLang="en-US" sz="2400" noProof="0" dirty="0" smtClean="0">
              <a:ln>
                <a:noFill/>
              </a:ln>
              <a:effectLst/>
              <a:uLnTx/>
              <a:uFillTx/>
              <a:latin typeface="新宋体" panose="02010609030101010101" charset="-122"/>
              <a:ea typeface="新宋体" panose="02010609030101010101" charset="-122"/>
              <a:cs typeface="仿宋" panose="02010609060101010101" charset="-122"/>
              <a:sym typeface="+mn-ea"/>
            </a:endParaRPr>
          </a:p>
          <a:p>
            <a:pPr indent="0" fontAlgn="auto">
              <a:lnSpc>
                <a:spcPct val="150000"/>
              </a:lnSpc>
              <a:buNone/>
            </a:pPr>
            <a:r>
              <a:rPr lang="zh-CN" altLang="en-US" sz="2400" noProof="0" dirty="0" smtClean="0">
                <a:ln>
                  <a:noFill/>
                </a:ln>
                <a:effectLst/>
                <a:uLnTx/>
                <a:uFillTx/>
                <a:latin typeface="新宋体" panose="02010609030101010101" charset="-122"/>
                <a:ea typeface="新宋体" panose="02010609030101010101" charset="-122"/>
                <a:cs typeface="仿宋" panose="02010609060101010101" charset="-122"/>
                <a:sym typeface="+mn-ea"/>
              </a:rPr>
              <a:t>               就同样的发明或者实用新型在申请日以前向国务院专利行政部门提出</a:t>
            </a:r>
            <a:endParaRPr lang="zh-CN" altLang="en-US" sz="2400" noProof="0" dirty="0" smtClean="0">
              <a:ln>
                <a:noFill/>
              </a:ln>
              <a:effectLst/>
              <a:uLnTx/>
              <a:uFillTx/>
              <a:latin typeface="新宋体" panose="02010609030101010101" charset="-122"/>
              <a:ea typeface="新宋体" panose="02010609030101010101" charset="-122"/>
              <a:cs typeface="仿宋" panose="02010609060101010101" charset="-122"/>
              <a:sym typeface="+mn-ea"/>
            </a:endParaRPr>
          </a:p>
          <a:p>
            <a:pPr indent="0" fontAlgn="auto">
              <a:lnSpc>
                <a:spcPct val="150000"/>
              </a:lnSpc>
              <a:buNone/>
            </a:pPr>
            <a:r>
              <a:rPr lang="zh-CN" altLang="en-US" sz="2400" noProof="0" dirty="0" smtClean="0">
                <a:ln>
                  <a:noFill/>
                </a:ln>
                <a:effectLst/>
                <a:uLnTx/>
                <a:uFillTx/>
                <a:latin typeface="新宋体" panose="02010609030101010101" charset="-122"/>
                <a:ea typeface="新宋体" panose="02010609030101010101" charset="-122"/>
                <a:cs typeface="仿宋" panose="02010609060101010101" charset="-122"/>
                <a:sym typeface="+mn-ea"/>
              </a:rPr>
              <a:t>               过申请，并记载在申请日以后公布的专利申请文件或者公告的专利文</a:t>
            </a:r>
            <a:endParaRPr lang="zh-CN" altLang="en-US" sz="2400" noProof="0" dirty="0" smtClean="0">
              <a:ln>
                <a:noFill/>
              </a:ln>
              <a:effectLst/>
              <a:uLnTx/>
              <a:uFillTx/>
              <a:latin typeface="新宋体" panose="02010609030101010101" charset="-122"/>
              <a:ea typeface="新宋体" panose="02010609030101010101" charset="-122"/>
              <a:cs typeface="仿宋" panose="02010609060101010101" charset="-122"/>
              <a:sym typeface="+mn-ea"/>
            </a:endParaRPr>
          </a:p>
          <a:p>
            <a:pPr indent="0" fontAlgn="auto">
              <a:lnSpc>
                <a:spcPct val="150000"/>
              </a:lnSpc>
              <a:buNone/>
            </a:pPr>
            <a:r>
              <a:rPr lang="zh-CN" altLang="en-US" sz="2400" noProof="0" dirty="0" smtClean="0">
                <a:ln>
                  <a:noFill/>
                </a:ln>
                <a:effectLst/>
                <a:uLnTx/>
                <a:uFillTx/>
                <a:latin typeface="新宋体" panose="02010609030101010101" charset="-122"/>
                <a:ea typeface="新宋体" panose="02010609030101010101" charset="-122"/>
                <a:cs typeface="仿宋" panose="02010609060101010101" charset="-122"/>
                <a:sym typeface="+mn-ea"/>
              </a:rPr>
              <a:t>               件中。</a:t>
            </a:r>
            <a:endParaRPr kumimoji="0" lang="zh-CN" altLang="en-US" sz="2400" i="0" u="none" strike="noStrike" kern="1200" cap="none" spc="0" normalizeH="0" baseline="0" noProof="0" dirty="0" smtClean="0">
              <a:ln>
                <a:noFill/>
              </a:ln>
              <a:solidFill>
                <a:schemeClr val="tx1"/>
              </a:solidFill>
              <a:effectLst/>
              <a:uLnTx/>
              <a:uFillTx/>
              <a:latin typeface="新宋体" panose="02010609030101010101" charset="-122"/>
              <a:ea typeface="新宋体" panose="02010609030101010101" charset="-122"/>
              <a:cs typeface="仿宋" panose="02010609060101010101" charset="-122"/>
            </a:endParaRPr>
          </a:p>
          <a:p>
            <a:pPr marR="0" lvl="0" indent="0" algn="just" defTabSz="914400" rtl="0" fontAlgn="auto">
              <a:lnSpc>
                <a:spcPct val="150000"/>
              </a:lnSpc>
              <a:spcBef>
                <a:spcPts val="0"/>
              </a:spcBef>
              <a:spcAft>
                <a:spcPts val="0"/>
              </a:spcAft>
              <a:buClrTx/>
              <a:buSzTx/>
              <a:buFontTx/>
              <a:buNone/>
              <a:defRPr/>
            </a:pPr>
            <a:r>
              <a:rPr kumimoji="1" lang="zh-CN" altLang="en-US" sz="2400" dirty="0">
                <a:latin typeface="新宋体" panose="02010609030101010101" charset="-122"/>
                <a:ea typeface="新宋体" panose="02010609030101010101" charset="-122"/>
                <a:cs typeface="仿宋" panose="02010609060101010101" charset="-122"/>
                <a:sym typeface="+mn-ea"/>
              </a:rPr>
              <a:t>   简单的说就是该项发明或实用新型在申请日前在全球范围内没有公开报道、公开使用过。</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2400" y="462915"/>
            <a:ext cx="9932670" cy="829945"/>
          </a:xfrm>
          <a:prstGeom prst="rect">
            <a:avLst/>
          </a:prstGeom>
          <a:noFill/>
        </p:spPr>
        <p:txBody>
          <a:bodyPr wrap="square" rtlCol="0">
            <a:spAutoFit/>
          </a:bodyPr>
          <a:p>
            <a:pPr algn="l"/>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rPr>
              <a:t>O2/</a:t>
            </a:r>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授予专利权的条件</a:t>
            </a:r>
            <a:endPar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52400" y="1487805"/>
            <a:ext cx="11887200" cy="5095240"/>
          </a:xfrm>
          <a:prstGeom prst="rect">
            <a:avLst/>
          </a:prstGeom>
          <a:solidFill>
            <a:schemeClr val="bg1">
              <a:alpha val="45000"/>
            </a:schemeClr>
          </a:solidFill>
          <a:ln w="12700" cmpd="sng">
            <a:solidFill>
              <a:schemeClr val="accent1">
                <a:shade val="50000"/>
              </a:schemeClr>
            </a:solidFill>
            <a:prstDash val="solid"/>
          </a:ln>
        </p:spPr>
        <p:txBody>
          <a:bodyPr wrap="square" rtlCol="0">
            <a:spAutoFit/>
          </a:bodyPr>
          <a:p>
            <a:pPr eaLnBrk="0" fontAlgn="auto" hangingPunct="0">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授予专利权的条件（新颖性、创造性、实用性）</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indent="0" fontAlgn="auto">
              <a:lnSpc>
                <a:spcPct val="150000"/>
              </a:lnSpc>
              <a:buNone/>
            </a:pPr>
            <a:r>
              <a:rPr lang="en-US" altLang="zh-CN" sz="2400" b="1" noProof="0" dirty="0" smtClean="0">
                <a:ln>
                  <a:noFill/>
                </a:ln>
                <a:effectLst/>
                <a:uLnTx/>
                <a:uFillTx/>
                <a:latin typeface="新宋体" panose="02010609030101010101" charset="-122"/>
                <a:ea typeface="新宋体" panose="02010609030101010101" charset="-122"/>
                <a:cs typeface="仿宋" panose="02010609060101010101" charset="-122"/>
                <a:sym typeface="+mn-ea"/>
              </a:rPr>
              <a:t>  </a:t>
            </a:r>
            <a:r>
              <a:rPr lang="zh-CN" altLang="en-US" sz="2400" b="1" noProof="0" dirty="0" smtClean="0">
                <a:ln>
                  <a:noFill/>
                </a:ln>
                <a:effectLst/>
                <a:uLnTx/>
                <a:uFillTx/>
                <a:latin typeface="新宋体" panose="02010609030101010101" charset="-122"/>
                <a:ea typeface="新宋体" panose="02010609030101010101" charset="-122"/>
                <a:cs typeface="仿宋" panose="02010609060101010101" charset="-122"/>
                <a:sym typeface="+mn-ea"/>
              </a:rPr>
              <a:t>（</a:t>
            </a:r>
            <a:r>
              <a:rPr lang="en-US" altLang="zh-CN" sz="2400" b="1" noProof="0" dirty="0" smtClean="0">
                <a:ln>
                  <a:noFill/>
                </a:ln>
                <a:effectLst/>
                <a:uLnTx/>
                <a:uFillTx/>
                <a:latin typeface="新宋体" panose="02010609030101010101" charset="-122"/>
                <a:ea typeface="新宋体" panose="02010609030101010101" charset="-122"/>
                <a:cs typeface="仿宋" panose="02010609060101010101" charset="-122"/>
                <a:sym typeface="+mn-ea"/>
              </a:rPr>
              <a:t>2</a:t>
            </a:r>
            <a:r>
              <a:rPr lang="zh-CN" altLang="en-US" sz="2400" b="1" noProof="0" dirty="0" smtClean="0">
                <a:ln>
                  <a:noFill/>
                </a:ln>
                <a:effectLst/>
                <a:uLnTx/>
                <a:uFillTx/>
                <a:latin typeface="新宋体" panose="02010609030101010101" charset="-122"/>
                <a:ea typeface="新宋体" panose="02010609030101010101" charset="-122"/>
                <a:cs typeface="仿宋" panose="02010609060101010101" charset="-122"/>
                <a:sym typeface="+mn-ea"/>
              </a:rPr>
              <a:t>）创造性：</a:t>
            </a:r>
            <a:r>
              <a:rPr lang="zh-CN" altLang="en-US" sz="2400" noProof="0" dirty="0" smtClean="0">
                <a:ln>
                  <a:noFill/>
                </a:ln>
                <a:effectLst/>
                <a:uLnTx/>
                <a:uFillTx/>
                <a:latin typeface="新宋体" panose="02010609030101010101" charset="-122"/>
                <a:ea typeface="新宋体" panose="02010609030101010101" charset="-122"/>
                <a:cs typeface="仿宋" panose="02010609060101010101" charset="-122"/>
                <a:sym typeface="+mn-ea"/>
              </a:rPr>
              <a:t>同申请日以前已有的技术相比，该发明有突出的实质性特点和显著的</a:t>
            </a:r>
            <a:endParaRPr lang="zh-CN" altLang="en-US" sz="2400" noProof="0" dirty="0" smtClean="0">
              <a:ln>
                <a:noFill/>
              </a:ln>
              <a:effectLst/>
              <a:uLnTx/>
              <a:uFillTx/>
              <a:latin typeface="新宋体" panose="02010609030101010101" charset="-122"/>
              <a:ea typeface="新宋体" panose="02010609030101010101" charset="-122"/>
              <a:cs typeface="仿宋" panose="02010609060101010101" charset="-122"/>
              <a:sym typeface="+mn-ea"/>
            </a:endParaRPr>
          </a:p>
          <a:p>
            <a:pPr indent="0" fontAlgn="auto">
              <a:lnSpc>
                <a:spcPct val="150000"/>
              </a:lnSpc>
              <a:buNone/>
            </a:pPr>
            <a:r>
              <a:rPr lang="zh-CN" altLang="en-US" sz="2400" noProof="0" dirty="0" smtClean="0">
                <a:ln>
                  <a:noFill/>
                </a:ln>
                <a:effectLst/>
                <a:uLnTx/>
                <a:uFillTx/>
                <a:latin typeface="新宋体" panose="02010609030101010101" charset="-122"/>
                <a:ea typeface="新宋体" panose="02010609030101010101" charset="-122"/>
                <a:cs typeface="仿宋" panose="02010609060101010101" charset="-122"/>
                <a:sym typeface="+mn-ea"/>
              </a:rPr>
              <a:t>               进步，该实用新型有实质性的特点和进步。</a:t>
            </a:r>
            <a:endParaRPr lang="zh-CN" altLang="en-US" sz="2400" noProof="0" dirty="0" smtClean="0">
              <a:ln>
                <a:noFill/>
              </a:ln>
              <a:effectLst/>
              <a:uLnTx/>
              <a:uFillTx/>
              <a:latin typeface="新宋体" panose="02010609030101010101" charset="-122"/>
              <a:ea typeface="新宋体" panose="02010609030101010101" charset="-122"/>
              <a:cs typeface="仿宋" panose="02010609060101010101" charset="-122"/>
              <a:sym typeface="+mn-ea"/>
            </a:endParaRPr>
          </a:p>
          <a:p>
            <a:pPr marL="342900" marR="0" lvl="0" indent="-342900" algn="just" defTabSz="914400" rtl="0" eaLnBrk="1" fontAlgn="auto" latinLnBrk="0" hangingPunct="1">
              <a:lnSpc>
                <a:spcPct val="120000"/>
              </a:lnSpc>
              <a:spcBef>
                <a:spcPct val="20000"/>
              </a:spcBef>
              <a:spcAft>
                <a:spcPts val="0"/>
              </a:spcAft>
              <a:buClrTx/>
              <a:buSzTx/>
              <a:buFontTx/>
              <a:buNone/>
              <a:defRPr/>
            </a:pPr>
            <a:r>
              <a:rPr lang="zh-CN" altLang="en-US" sz="2400" b="1" noProof="0" dirty="0" smtClean="0">
                <a:ln>
                  <a:noFill/>
                </a:ln>
                <a:effectLst/>
                <a:uLnTx/>
                <a:uFillTx/>
                <a:latin typeface="新宋体" panose="02010609030101010101" charset="-122"/>
                <a:ea typeface="新宋体" panose="02010609030101010101" charset="-122"/>
                <a:cs typeface="仿宋" panose="02010609060101010101" charset="-122"/>
                <a:sym typeface="+mn-ea"/>
              </a:rPr>
              <a:t>     </a:t>
            </a:r>
            <a:r>
              <a:rPr kumimoji="1" lang="zh-CN" altLang="en-US" sz="2400" b="1" dirty="0">
                <a:solidFill>
                  <a:srgbClr val="FF0000"/>
                </a:solidFill>
                <a:ea typeface="新宋体" panose="02010609030101010101" charset="-122"/>
                <a:cs typeface="仿宋" panose="02010609060101010101" charset="-122"/>
                <a:sym typeface="+mn-ea"/>
              </a:rPr>
              <a:t>实质性特点：</a:t>
            </a:r>
            <a:r>
              <a:rPr kumimoji="1" lang="zh-CN" altLang="en-US" sz="2400" dirty="0">
                <a:ea typeface="新宋体" panose="02010609030101010101" charset="-122"/>
                <a:cs typeface="仿宋" panose="02010609060101010101" charset="-122"/>
                <a:sym typeface="+mn-ea"/>
              </a:rPr>
              <a:t>对本领域内一般技术人员来说非显而易见。</a:t>
            </a:r>
            <a:endParaRPr kumimoji="1" lang="zh-CN" altLang="en-US" sz="2400" dirty="0">
              <a:ea typeface="新宋体" panose="02010609030101010101" charset="-122"/>
              <a:cs typeface="仿宋" panose="02010609060101010101" charset="-122"/>
            </a:endParaRPr>
          </a:p>
          <a:p>
            <a:pPr marL="342900" marR="0" lvl="0" indent="-342900" algn="just" defTabSz="914400" rtl="0" eaLnBrk="1" fontAlgn="auto" latinLnBrk="0" hangingPunct="1">
              <a:lnSpc>
                <a:spcPct val="120000"/>
              </a:lnSpc>
              <a:spcBef>
                <a:spcPct val="20000"/>
              </a:spcBef>
              <a:spcAft>
                <a:spcPts val="0"/>
              </a:spcAft>
              <a:buClrTx/>
              <a:buSzTx/>
              <a:buFontTx/>
              <a:buNone/>
              <a:defRPr/>
            </a:pPr>
            <a:r>
              <a:rPr kumimoji="1" lang="zh-CN" altLang="en-US" sz="2400" b="1" dirty="0">
                <a:solidFill>
                  <a:srgbClr val="FF0000"/>
                </a:solidFill>
                <a:ea typeface="新宋体" panose="02010609030101010101" charset="-122"/>
                <a:cs typeface="仿宋" panose="02010609060101010101" charset="-122"/>
                <a:sym typeface="+mn-ea"/>
              </a:rPr>
              <a:t>          显著的进步：</a:t>
            </a:r>
            <a:r>
              <a:rPr kumimoji="1" lang="zh-CN" altLang="en-US" sz="2400" dirty="0">
                <a:ea typeface="新宋体" panose="02010609030101010101" charset="-122"/>
                <a:cs typeface="仿宋" panose="02010609060101010101" charset="-122"/>
                <a:sym typeface="+mn-ea"/>
              </a:rPr>
              <a:t>相对于现有技术产生有益效果</a:t>
            </a:r>
            <a:r>
              <a:rPr kumimoji="1" lang="zh-CN" altLang="en-US" sz="2400" b="1" dirty="0">
                <a:ea typeface="新宋体" panose="02010609030101010101" charset="-122"/>
                <a:cs typeface="仿宋" panose="02010609060101010101" charset="-122"/>
                <a:sym typeface="+mn-ea"/>
              </a:rPr>
              <a:t>。</a:t>
            </a:r>
            <a:endParaRPr kumimoji="1" lang="zh-CN" altLang="en-US" sz="2400" b="1" dirty="0">
              <a:ea typeface="新宋体" panose="02010609030101010101" charset="-122"/>
              <a:cs typeface="仿宋" panose="02010609060101010101" charset="-122"/>
              <a:sym typeface="+mn-ea"/>
            </a:endParaRPr>
          </a:p>
          <a:p>
            <a:pPr marR="0" lvl="0" indent="342265" algn="just" defTabSz="914400" rtl="0" fontAlgn="auto">
              <a:lnSpc>
                <a:spcPct val="150000"/>
              </a:lnSpc>
              <a:spcBef>
                <a:spcPts val="0"/>
              </a:spcBef>
              <a:spcAft>
                <a:spcPts val="0"/>
              </a:spcAft>
              <a:buClrTx/>
              <a:buSzTx/>
              <a:buFontTx/>
              <a:buNone/>
              <a:defRPr/>
            </a:pPr>
            <a:r>
              <a:rPr kumimoji="1" lang="zh-CN" altLang="en-US" sz="2400" dirty="0">
                <a:latin typeface="新宋体" panose="02010609030101010101" charset="-122"/>
                <a:ea typeface="新宋体" panose="02010609030101010101" charset="-122"/>
                <a:cs typeface="仿宋" panose="02010609060101010101" charset="-122"/>
                <a:sym typeface="+mn-ea"/>
              </a:rPr>
              <a:t>甲药有A效果，乙药有B效果，甲药+乙药组成复方丙药，丙药有C效果，如果A效果+B效果=C效果，就无创造性，如果A效果+B效果〈C效果，丙药就有创造性，也就是甲药和乙药组成得复方丙药，不是简单得效果相加，而是有协同作用，明显提高了疗效，因而有创造性。</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2400" y="462915"/>
            <a:ext cx="9932670" cy="829945"/>
          </a:xfrm>
          <a:prstGeom prst="rect">
            <a:avLst/>
          </a:prstGeom>
          <a:noFill/>
        </p:spPr>
        <p:txBody>
          <a:bodyPr wrap="square" rtlCol="0">
            <a:spAutoFit/>
          </a:bodyPr>
          <a:p>
            <a:pPr algn="l"/>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rPr>
              <a:t>O2/</a:t>
            </a:r>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授予专利权的条件</a:t>
            </a:r>
            <a:endPar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52400" y="1487805"/>
            <a:ext cx="11887200" cy="2411095"/>
          </a:xfrm>
          <a:prstGeom prst="rect">
            <a:avLst/>
          </a:prstGeom>
          <a:solidFill>
            <a:schemeClr val="bg1">
              <a:alpha val="45000"/>
            </a:schemeClr>
          </a:solidFill>
          <a:ln w="12700" cmpd="sng">
            <a:solidFill>
              <a:schemeClr val="accent1">
                <a:shade val="50000"/>
              </a:schemeClr>
            </a:solidFill>
            <a:prstDash val="solid"/>
          </a:ln>
        </p:spPr>
        <p:txBody>
          <a:bodyPr wrap="square" rtlCol="0">
            <a:spAutoFit/>
          </a:bodyPr>
          <a:p>
            <a:pPr eaLnBrk="0" fontAlgn="auto" hangingPunct="0">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授予专利权的条件（新颖性、创造性、实用性）</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indent="0" fontAlgn="auto">
              <a:lnSpc>
                <a:spcPct val="150000"/>
              </a:lnSpc>
              <a:buNone/>
            </a:pPr>
            <a:r>
              <a:rPr lang="en-US" altLang="zh-CN" sz="2400" b="1" noProof="0" dirty="0" smtClean="0">
                <a:ln>
                  <a:noFill/>
                </a:ln>
                <a:effectLst/>
                <a:uLnTx/>
                <a:uFillTx/>
                <a:latin typeface="新宋体" panose="02010609030101010101" charset="-122"/>
                <a:ea typeface="新宋体" panose="02010609030101010101" charset="-122"/>
                <a:cs typeface="仿宋" panose="02010609060101010101" charset="-122"/>
                <a:sym typeface="+mn-ea"/>
              </a:rPr>
              <a:t>  </a:t>
            </a:r>
            <a:r>
              <a:rPr lang="zh-CN" altLang="en-US" sz="2400" b="1" noProof="0" dirty="0" smtClean="0">
                <a:ln>
                  <a:noFill/>
                </a:ln>
                <a:effectLst/>
                <a:uLnTx/>
                <a:uFillTx/>
                <a:latin typeface="新宋体" panose="02010609030101010101" charset="-122"/>
                <a:ea typeface="新宋体" panose="02010609030101010101" charset="-122"/>
                <a:cs typeface="仿宋" panose="02010609060101010101" charset="-122"/>
                <a:sym typeface="+mn-ea"/>
              </a:rPr>
              <a:t>（</a:t>
            </a:r>
            <a:r>
              <a:rPr lang="en-US" altLang="zh-CN" sz="2400" b="1" noProof="0" dirty="0" smtClean="0">
                <a:ln>
                  <a:noFill/>
                </a:ln>
                <a:effectLst/>
                <a:uLnTx/>
                <a:uFillTx/>
                <a:latin typeface="新宋体" panose="02010609030101010101" charset="-122"/>
                <a:ea typeface="新宋体" panose="02010609030101010101" charset="-122"/>
                <a:cs typeface="仿宋" panose="02010609060101010101" charset="-122"/>
                <a:sym typeface="+mn-ea"/>
              </a:rPr>
              <a:t>3</a:t>
            </a:r>
            <a:r>
              <a:rPr lang="zh-CN" altLang="en-US" sz="2400" b="1" noProof="0" dirty="0" smtClean="0">
                <a:ln>
                  <a:noFill/>
                </a:ln>
                <a:effectLst/>
                <a:uLnTx/>
                <a:uFillTx/>
                <a:latin typeface="新宋体" panose="02010609030101010101" charset="-122"/>
                <a:ea typeface="新宋体" panose="02010609030101010101" charset="-122"/>
                <a:cs typeface="仿宋" panose="02010609060101010101" charset="-122"/>
                <a:sym typeface="+mn-ea"/>
              </a:rPr>
              <a:t>）实用性：</a:t>
            </a:r>
            <a:r>
              <a:rPr lang="zh-CN" altLang="en-US" sz="2400" noProof="0" dirty="0" smtClean="0">
                <a:ln>
                  <a:noFill/>
                </a:ln>
                <a:effectLst/>
                <a:uLnTx/>
                <a:uFillTx/>
                <a:latin typeface="新宋体" panose="02010609030101010101" charset="-122"/>
                <a:ea typeface="新宋体" panose="02010609030101010101" charset="-122"/>
                <a:cs typeface="仿宋" panose="02010609060101010101" charset="-122"/>
                <a:sym typeface="+mn-ea"/>
              </a:rPr>
              <a:t>指发明或实用新型能够制造或者使用，并且能够产生积极的效果。</a:t>
            </a:r>
            <a:endParaRPr kumimoji="0" lang="zh-CN" altLang="en-US" sz="2400" i="0" u="none" strike="noStrike" kern="1200" cap="none" spc="0" normalizeH="0" baseline="0" noProof="0" dirty="0" smtClean="0">
              <a:ln>
                <a:noFill/>
              </a:ln>
              <a:solidFill>
                <a:schemeClr val="tx1"/>
              </a:solidFill>
              <a:effectLst/>
              <a:uLnTx/>
              <a:uFillTx/>
              <a:latin typeface="新宋体" panose="02010609030101010101" charset="-122"/>
              <a:ea typeface="新宋体" panose="02010609030101010101" charset="-122"/>
              <a:cs typeface="仿宋" panose="02010609060101010101" charset="-122"/>
            </a:endParaRPr>
          </a:p>
          <a:p>
            <a:pPr marL="342900" marR="0" lvl="0" indent="-342900" algn="just" defTabSz="914400" rtl="0" eaLnBrk="1" fontAlgn="auto" latinLnBrk="0" hangingPunct="1">
              <a:lnSpc>
                <a:spcPct val="120000"/>
              </a:lnSpc>
              <a:spcBef>
                <a:spcPct val="20000"/>
              </a:spcBef>
              <a:spcAft>
                <a:spcPts val="0"/>
              </a:spcAft>
              <a:buClr>
                <a:srgbClr val="66FF33"/>
              </a:buClr>
              <a:buSzTx/>
              <a:buFontTx/>
              <a:buNone/>
              <a:defRPr/>
            </a:pPr>
            <a:r>
              <a:rPr lang="zh-CN" altLang="en-US" sz="2400" noProof="0" dirty="0" smtClean="0">
                <a:ln>
                  <a:noFill/>
                </a:ln>
                <a:effectLst/>
                <a:uLnTx/>
                <a:uFillTx/>
                <a:latin typeface="新宋体" panose="02010609030101010101" charset="-122"/>
                <a:ea typeface="新宋体" panose="02010609030101010101" charset="-122"/>
                <a:cs typeface="仿宋" panose="02010609060101010101" charset="-122"/>
                <a:sym typeface="+mn-ea"/>
              </a:rPr>
              <a:t>    简单的说，在规定条件下能够重复实施并带来积极的效果，产生社会和经济效益。</a:t>
            </a:r>
            <a:endParaRPr lang="zh-CN" altLang="en-US" sz="2400" noProof="0" dirty="0" smtClean="0">
              <a:ln>
                <a:noFill/>
              </a:ln>
              <a:effectLst/>
              <a:uLnTx/>
              <a:uFillTx/>
              <a:latin typeface="新宋体" panose="02010609030101010101" charset="-122"/>
              <a:ea typeface="新宋体" panose="02010609030101010101" charset="-122"/>
              <a:cs typeface="仿宋" panose="02010609060101010101" charset="-122"/>
            </a:endParaRPr>
          </a:p>
          <a:p>
            <a:pPr marL="342900" marR="0" lvl="0" indent="-342900" algn="just" defTabSz="914400" rtl="0" eaLnBrk="1" fontAlgn="auto" latinLnBrk="0" hangingPunct="1">
              <a:lnSpc>
                <a:spcPct val="120000"/>
              </a:lnSpc>
              <a:spcBef>
                <a:spcPct val="20000"/>
              </a:spcBef>
              <a:spcAft>
                <a:spcPts val="0"/>
              </a:spcAft>
              <a:buClrTx/>
              <a:buSzTx/>
              <a:buFontTx/>
              <a:buNone/>
              <a:defRPr/>
            </a:pP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2400" y="462915"/>
            <a:ext cx="9932670" cy="829945"/>
          </a:xfrm>
          <a:prstGeom prst="rect">
            <a:avLst/>
          </a:prstGeom>
          <a:noFill/>
        </p:spPr>
        <p:txBody>
          <a:bodyPr wrap="square" rtlCol="0">
            <a:spAutoFit/>
          </a:bodyPr>
          <a:p>
            <a:pPr algn="l"/>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rPr>
              <a:t>O3/</a:t>
            </a:r>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专利</a:t>
            </a:r>
            <a:r>
              <a:rPr lang="zh-CN" altLang="en-US"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检索</a:t>
            </a:r>
            <a:endParaRPr lang="zh-CN" altLang="en-US"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52400" y="1402080"/>
            <a:ext cx="11887200" cy="4954270"/>
          </a:xfrm>
          <a:prstGeom prst="rect">
            <a:avLst/>
          </a:prstGeom>
          <a:solidFill>
            <a:schemeClr val="bg1">
              <a:alpha val="45000"/>
            </a:schemeClr>
          </a:solidFill>
          <a:ln w="12700" cmpd="sng">
            <a:solidFill>
              <a:schemeClr val="accent1">
                <a:shade val="50000"/>
              </a:schemeClr>
            </a:solidFill>
            <a:prstDash val="solid"/>
          </a:ln>
        </p:spPr>
        <p:txBody>
          <a:bodyPr wrap="square" rtlCol="0">
            <a:spAutoFit/>
          </a:bodyPr>
          <a:p>
            <a:pPr eaLnBrk="0" fontAlgn="auto" hangingPunct="0">
              <a:lnSpc>
                <a:spcPct val="100000"/>
              </a:lnSpc>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检索的意义</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indent="457200" fontAlgn="auto">
              <a:lnSpc>
                <a:spcPct val="100000"/>
              </a:lnSpc>
              <a:buFont typeface="Arial" panose="020B0604020202020204" pitchFamily="34" charset="0"/>
              <a:buNone/>
            </a:pPr>
            <a:r>
              <a:rPr lang="zh-CN" altLang="en-US" sz="2400" noProof="0" dirty="0" smtClean="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latin typeface="仿宋" panose="02010609060101010101" charset="-122"/>
                <a:ea typeface="仿宋" panose="02010609060101010101" charset="-122"/>
                <a:cs typeface="仿宋" panose="02010609060101010101" charset="-122"/>
                <a:sym typeface="+mn-ea"/>
              </a:rPr>
              <a:t>评价专利申请获得授权的可能性。专利不能获得授权，其中绝大多数都是因为存  </a:t>
            </a:r>
            <a:endParaRPr lang="zh-CN" altLang="en-US" sz="2400" dirty="0">
              <a:latin typeface="仿宋" panose="02010609060101010101" charset="-122"/>
              <a:ea typeface="仿宋" panose="02010609060101010101" charset="-122"/>
              <a:cs typeface="仿宋" panose="02010609060101010101" charset="-122"/>
              <a:sym typeface="+mn-ea"/>
            </a:endParaRPr>
          </a:p>
          <a:p>
            <a:pPr indent="457200" fontAlgn="auto">
              <a:lnSpc>
                <a:spcPct val="100000"/>
              </a:lnSpc>
              <a:buFont typeface="Arial" panose="020B0604020202020204" pitchFamily="34" charset="0"/>
              <a:buNone/>
            </a:pPr>
            <a:r>
              <a:rPr lang="zh-CN" altLang="en-US" sz="2400" dirty="0">
                <a:latin typeface="仿宋" panose="02010609060101010101" charset="-122"/>
                <a:ea typeface="仿宋" panose="02010609060101010101" charset="-122"/>
                <a:cs typeface="仿宋" panose="02010609060101010101" charset="-122"/>
                <a:sym typeface="+mn-ea"/>
              </a:rPr>
              <a:t>  在于之前公开的文献，缺乏新颖性所导致的。</a:t>
            </a:r>
            <a:endParaRPr lang="zh-CN" altLang="en-US" sz="2400" dirty="0">
              <a:latin typeface="仿宋" panose="02010609060101010101" charset="-122"/>
              <a:ea typeface="仿宋" panose="02010609060101010101" charset="-122"/>
              <a:cs typeface="仿宋" panose="02010609060101010101" charset="-122"/>
            </a:endParaRPr>
          </a:p>
          <a:p>
            <a:pPr marL="0" indent="457200" fontAlgn="auto">
              <a:lnSpc>
                <a:spcPct val="100000"/>
              </a:lnSpc>
              <a:buNone/>
            </a:pPr>
            <a:r>
              <a:rPr lang="zh-CN" altLang="en-US" sz="2400" noProof="0" dirty="0" smtClean="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latin typeface="仿宋" panose="02010609060101010101" charset="-122"/>
                <a:ea typeface="仿宋" panose="02010609060101010101" charset="-122"/>
                <a:cs typeface="仿宋" panose="02010609060101010101" charset="-122"/>
                <a:sym typeface="+mn-ea"/>
              </a:rPr>
              <a:t>帮助专利代理人更好的起草专利文件。通过申请前的初步专利检索，可以获得理</a:t>
            </a:r>
            <a:endParaRPr lang="zh-CN" altLang="en-US" sz="2400" dirty="0">
              <a:latin typeface="仿宋" panose="02010609060101010101" charset="-122"/>
              <a:ea typeface="仿宋" panose="02010609060101010101" charset="-122"/>
              <a:cs typeface="仿宋" panose="02010609060101010101" charset="-122"/>
              <a:sym typeface="+mn-ea"/>
            </a:endParaRPr>
          </a:p>
          <a:p>
            <a:pPr marL="0" indent="457200" fontAlgn="auto">
              <a:lnSpc>
                <a:spcPct val="100000"/>
              </a:lnSpc>
              <a:buNone/>
            </a:pPr>
            <a:r>
              <a:rPr lang="zh-CN" altLang="en-US" sz="2400" dirty="0">
                <a:latin typeface="仿宋" panose="02010609060101010101" charset="-122"/>
                <a:ea typeface="仿宋" panose="02010609060101010101" charset="-122"/>
                <a:cs typeface="仿宋" panose="02010609060101010101" charset="-122"/>
                <a:sym typeface="+mn-ea"/>
              </a:rPr>
              <a:t>   解现有技术所需的必要信息，这样可以比较现有技术，描述本申请所具有的有益</a:t>
            </a:r>
            <a:endParaRPr lang="zh-CN" altLang="en-US" sz="2400" dirty="0">
              <a:latin typeface="仿宋" panose="02010609060101010101" charset="-122"/>
              <a:ea typeface="仿宋" panose="02010609060101010101" charset="-122"/>
              <a:cs typeface="仿宋" panose="02010609060101010101" charset="-122"/>
              <a:sym typeface="+mn-ea"/>
            </a:endParaRPr>
          </a:p>
          <a:p>
            <a:pPr marL="0" indent="457200" fontAlgn="auto">
              <a:lnSpc>
                <a:spcPct val="100000"/>
              </a:lnSpc>
              <a:buNone/>
            </a:pPr>
            <a:r>
              <a:rPr lang="zh-CN" altLang="en-US" sz="2400" dirty="0">
                <a:latin typeface="仿宋" panose="02010609060101010101" charset="-122"/>
                <a:ea typeface="仿宋" panose="02010609060101010101" charset="-122"/>
                <a:cs typeface="仿宋" panose="02010609060101010101" charset="-122"/>
                <a:sym typeface="+mn-ea"/>
              </a:rPr>
              <a:t>   效果和创造性，以及与现有技术的本质区别。这对于将来的实质审查是非常重要</a:t>
            </a:r>
            <a:endParaRPr lang="zh-CN" altLang="en-US" sz="2400" dirty="0">
              <a:latin typeface="仿宋" panose="02010609060101010101" charset="-122"/>
              <a:ea typeface="仿宋" panose="02010609060101010101" charset="-122"/>
              <a:cs typeface="仿宋" panose="02010609060101010101" charset="-122"/>
              <a:sym typeface="+mn-ea"/>
            </a:endParaRPr>
          </a:p>
          <a:p>
            <a:pPr marL="0" indent="457200" fontAlgn="auto">
              <a:lnSpc>
                <a:spcPct val="100000"/>
              </a:lnSpc>
              <a:buNone/>
            </a:pPr>
            <a:r>
              <a:rPr lang="zh-CN" altLang="en-US" sz="2400" dirty="0">
                <a:latin typeface="仿宋" panose="02010609060101010101" charset="-122"/>
                <a:ea typeface="仿宋" panose="02010609060101010101" charset="-122"/>
                <a:cs typeface="仿宋" panose="02010609060101010101" charset="-122"/>
                <a:sym typeface="+mn-ea"/>
              </a:rPr>
              <a:t>   的。</a:t>
            </a:r>
            <a:endParaRPr lang="zh-CN" altLang="en-US" sz="2400" dirty="0">
              <a:latin typeface="仿宋" panose="02010609060101010101" charset="-122"/>
              <a:ea typeface="仿宋" panose="02010609060101010101" charset="-122"/>
              <a:cs typeface="仿宋" panose="02010609060101010101" charset="-122"/>
            </a:endParaRPr>
          </a:p>
          <a:p>
            <a:pPr marL="0" indent="457200" fontAlgn="auto">
              <a:lnSpc>
                <a:spcPct val="100000"/>
              </a:lnSpc>
              <a:buNone/>
            </a:pPr>
            <a:r>
              <a:rPr lang="zh-CN" altLang="en-US" sz="2400" noProof="0" dirty="0" smtClean="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latin typeface="仿宋" panose="02010609060101010101" charset="-122"/>
                <a:ea typeface="仿宋" panose="02010609060101010101" charset="-122"/>
                <a:cs typeface="仿宋" panose="02010609060101010101" charset="-122"/>
                <a:sym typeface="+mn-ea"/>
              </a:rPr>
              <a:t>初步专利检索将完善申请方案。申请前的检索，可获得一些相关的对比文件，可</a:t>
            </a:r>
            <a:endParaRPr lang="zh-CN" altLang="en-US" sz="2400" dirty="0">
              <a:latin typeface="仿宋" panose="02010609060101010101" charset="-122"/>
              <a:ea typeface="仿宋" panose="02010609060101010101" charset="-122"/>
              <a:cs typeface="仿宋" panose="02010609060101010101" charset="-122"/>
              <a:sym typeface="+mn-ea"/>
            </a:endParaRPr>
          </a:p>
          <a:p>
            <a:pPr marL="0" indent="457200" fontAlgn="auto">
              <a:lnSpc>
                <a:spcPct val="100000"/>
              </a:lnSpc>
              <a:buNone/>
            </a:pPr>
            <a:r>
              <a:rPr lang="zh-CN" altLang="en-US" sz="2400" dirty="0">
                <a:latin typeface="仿宋" panose="02010609060101010101" charset="-122"/>
                <a:ea typeface="仿宋" panose="02010609060101010101" charset="-122"/>
                <a:cs typeface="仿宋" panose="02010609060101010101" charset="-122"/>
                <a:sym typeface="+mn-ea"/>
              </a:rPr>
              <a:t>  能包含可以借鉴之处，有助于申请人完善技术方案，更好的提出技术方案，获得</a:t>
            </a:r>
            <a:endParaRPr lang="zh-CN" altLang="en-US" sz="2400" dirty="0">
              <a:latin typeface="仿宋" panose="02010609060101010101" charset="-122"/>
              <a:ea typeface="仿宋" panose="02010609060101010101" charset="-122"/>
              <a:cs typeface="仿宋" panose="02010609060101010101" charset="-122"/>
              <a:sym typeface="+mn-ea"/>
            </a:endParaRPr>
          </a:p>
          <a:p>
            <a:pPr marL="0" indent="457200" fontAlgn="auto">
              <a:lnSpc>
                <a:spcPct val="100000"/>
              </a:lnSpc>
              <a:buNone/>
            </a:pPr>
            <a:r>
              <a:rPr lang="zh-CN" altLang="en-US" sz="2400" dirty="0">
                <a:latin typeface="仿宋" panose="02010609060101010101" charset="-122"/>
                <a:ea typeface="仿宋" panose="02010609060101010101" charset="-122"/>
                <a:cs typeface="仿宋" panose="02010609060101010101" charset="-122"/>
                <a:sym typeface="+mn-ea"/>
              </a:rPr>
              <a:t>  最佳的保护效果。</a:t>
            </a:r>
            <a:endParaRPr lang="zh-CN" altLang="en-US" sz="2400" dirty="0">
              <a:latin typeface="仿宋" panose="02010609060101010101" charset="-122"/>
              <a:ea typeface="仿宋" panose="02010609060101010101" charset="-122"/>
              <a:cs typeface="仿宋" panose="02010609060101010101" charset="-122"/>
            </a:endParaRPr>
          </a:p>
          <a:p>
            <a:pPr marL="0" indent="457200" fontAlgn="auto">
              <a:lnSpc>
                <a:spcPct val="100000"/>
              </a:lnSpc>
              <a:buNone/>
            </a:pPr>
            <a:r>
              <a:rPr lang="zh-CN" altLang="en-US" sz="2400" noProof="0" dirty="0" smtClean="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a:latin typeface="仿宋" panose="02010609060101010101" charset="-122"/>
                <a:ea typeface="仿宋" panose="02010609060101010101" charset="-122"/>
                <a:cs typeface="仿宋" panose="02010609060101010101" charset="-122"/>
                <a:sym typeface="+mn-ea"/>
              </a:rPr>
              <a:t>初步专利检索能节省时间和金钱。申请人未在申请专利前进行初步的专利检索，</a:t>
            </a:r>
            <a:endParaRPr lang="zh-CN" altLang="en-US" sz="2400" dirty="0">
              <a:latin typeface="仿宋" panose="02010609060101010101" charset="-122"/>
              <a:ea typeface="仿宋" panose="02010609060101010101" charset="-122"/>
              <a:cs typeface="仿宋" panose="02010609060101010101" charset="-122"/>
              <a:sym typeface="+mn-ea"/>
            </a:endParaRPr>
          </a:p>
          <a:p>
            <a:pPr marL="0" indent="457200" fontAlgn="auto">
              <a:lnSpc>
                <a:spcPct val="100000"/>
              </a:lnSpc>
              <a:buNone/>
            </a:pPr>
            <a:r>
              <a:rPr lang="zh-CN" altLang="en-US" sz="2400" dirty="0">
                <a:latin typeface="仿宋" panose="02010609060101010101" charset="-122"/>
                <a:ea typeface="仿宋" panose="02010609060101010101" charset="-122"/>
                <a:cs typeface="仿宋" panose="02010609060101010101" charset="-122"/>
                <a:sym typeface="+mn-ea"/>
              </a:rPr>
              <a:t>  一旦专利没有获得授权或保护范围减少，失去的不仅仅是申请的费用，更重要的</a:t>
            </a:r>
            <a:endParaRPr lang="zh-CN" altLang="en-US" sz="2400" dirty="0">
              <a:latin typeface="仿宋" panose="02010609060101010101" charset="-122"/>
              <a:ea typeface="仿宋" panose="02010609060101010101" charset="-122"/>
              <a:cs typeface="仿宋" panose="02010609060101010101" charset="-122"/>
              <a:sym typeface="+mn-ea"/>
            </a:endParaRPr>
          </a:p>
          <a:p>
            <a:pPr marL="0" indent="457200" fontAlgn="auto">
              <a:lnSpc>
                <a:spcPct val="100000"/>
              </a:lnSpc>
              <a:buNone/>
            </a:pPr>
            <a:r>
              <a:rPr lang="zh-CN" altLang="en-US" sz="2400" dirty="0">
                <a:latin typeface="仿宋" panose="02010609060101010101" charset="-122"/>
                <a:ea typeface="仿宋" panose="02010609060101010101" charset="-122"/>
                <a:cs typeface="仿宋" panose="02010609060101010101" charset="-122"/>
                <a:sym typeface="+mn-ea"/>
              </a:rPr>
              <a:t>  是损失了宝贵的时间和精力。</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2400" y="462915"/>
            <a:ext cx="9932670" cy="829945"/>
          </a:xfrm>
          <a:prstGeom prst="rect">
            <a:avLst/>
          </a:prstGeom>
          <a:noFill/>
        </p:spPr>
        <p:txBody>
          <a:bodyPr wrap="square" rtlCol="0">
            <a:spAutoFit/>
          </a:bodyPr>
          <a:p>
            <a:pPr algn="l"/>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rPr>
              <a:t>O3/</a:t>
            </a:r>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专利</a:t>
            </a:r>
            <a:r>
              <a:rPr lang="zh-CN" altLang="en-US"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检索</a:t>
            </a:r>
            <a:endParaRPr lang="zh-CN" altLang="en-US"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52400" y="1462405"/>
            <a:ext cx="11887200" cy="5169535"/>
          </a:xfrm>
          <a:prstGeom prst="rect">
            <a:avLst/>
          </a:prstGeom>
          <a:solidFill>
            <a:schemeClr val="bg1">
              <a:alpha val="45000"/>
            </a:schemeClr>
          </a:solidFill>
          <a:ln w="12700" cmpd="sng">
            <a:solidFill>
              <a:schemeClr val="accent1">
                <a:shade val="50000"/>
              </a:schemeClr>
            </a:solidFill>
            <a:prstDash val="solid"/>
          </a:ln>
        </p:spPr>
        <p:txBody>
          <a:bodyPr wrap="square" rtlCol="0">
            <a:spAutoFit/>
          </a:bodyPr>
          <a:p>
            <a:pPr eaLnBrk="0" fontAlgn="auto" hangingPunct="0">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专利检索网站</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marL="0" indent="0">
              <a:buNone/>
            </a:pPr>
            <a:r>
              <a:rPr lang="en-US" altLang="zh-CN" sz="2400" b="1" noProof="0" dirty="0" smtClean="0">
                <a:ln>
                  <a:noFill/>
                </a:ln>
                <a:effectLst/>
                <a:uLnTx/>
                <a:uFillTx/>
                <a:latin typeface="新宋体" panose="02010609030101010101" charset="-122"/>
                <a:ea typeface="新宋体" panose="02010609030101010101" charset="-122"/>
                <a:cs typeface="仿宋" panose="02010609060101010101" charset="-122"/>
                <a:sym typeface="+mn-ea"/>
              </a:rPr>
              <a:t>  </a:t>
            </a:r>
            <a:r>
              <a:rPr lang="zh-CN" altLang="en-US" sz="2400" dirty="0">
                <a:latin typeface="宋体" panose="02010600030101010101" pitchFamily="2" charset="-122"/>
                <a:ea typeface="宋体" panose="02010600030101010101" pitchFamily="2" charset="-122"/>
                <a:cs typeface="仿宋" panose="02010609060101010101" charset="-122"/>
                <a:sym typeface="+mn-ea"/>
              </a:rPr>
              <a:t>（</a:t>
            </a:r>
            <a:r>
              <a:rPr lang="en-US" altLang="zh-CN" sz="2400" dirty="0">
                <a:latin typeface="宋体" panose="02010600030101010101" pitchFamily="2" charset="-122"/>
                <a:ea typeface="宋体" panose="02010600030101010101" pitchFamily="2" charset="-122"/>
                <a:cs typeface="仿宋" panose="02010609060101010101" charset="-122"/>
                <a:sym typeface="+mn-ea"/>
              </a:rPr>
              <a:t>1</a:t>
            </a:r>
            <a:r>
              <a:rPr lang="zh-CN" altLang="en-US" sz="2400" dirty="0">
                <a:latin typeface="宋体" panose="02010600030101010101" pitchFamily="2" charset="-122"/>
                <a:ea typeface="宋体" panose="02010600030101010101" pitchFamily="2" charset="-122"/>
                <a:cs typeface="仿宋" panose="02010609060101010101" charset="-122"/>
                <a:sym typeface="+mn-ea"/>
              </a:rPr>
              <a:t>）专利局检索网站：</a:t>
            </a:r>
            <a:r>
              <a:rPr lang="en-US" altLang="zh-CN" sz="2400" u="sng" dirty="0">
                <a:latin typeface="宋体" panose="02010600030101010101" pitchFamily="2" charset="-122"/>
                <a:ea typeface="宋体" panose="02010600030101010101" pitchFamily="2" charset="-122"/>
                <a:cs typeface="仿宋" panose="02010609060101010101" charset="-122"/>
                <a:sym typeface="+mn-ea"/>
              </a:rPr>
              <a:t>www.sipo.gov.cn</a:t>
            </a:r>
            <a:endParaRPr lang="en-US" altLang="zh-CN" sz="2400" u="sng" dirty="0">
              <a:latin typeface="宋体" panose="02010600030101010101" pitchFamily="2" charset="-122"/>
              <a:ea typeface="宋体" panose="02010600030101010101" pitchFamily="2" charset="-122"/>
              <a:cs typeface="仿宋" panose="02010609060101010101" charset="-122"/>
            </a:endParaRPr>
          </a:p>
          <a:p>
            <a:pPr marL="0" indent="0">
              <a:buNone/>
            </a:pPr>
            <a:r>
              <a:rPr lang="zh-CN" altLang="en-US" sz="2400" dirty="0">
                <a:latin typeface="宋体" panose="02010600030101010101" pitchFamily="2" charset="-122"/>
                <a:ea typeface="宋体" panose="02010600030101010101" pitchFamily="2" charset="-122"/>
                <a:cs typeface="仿宋" panose="02010609060101010101" charset="-122"/>
                <a:sym typeface="+mn-ea"/>
              </a:rPr>
              <a:t>  （</a:t>
            </a:r>
            <a:r>
              <a:rPr lang="en-US" altLang="zh-CN" sz="2400" dirty="0">
                <a:latin typeface="宋体" panose="02010600030101010101" pitchFamily="2" charset="-122"/>
                <a:ea typeface="宋体" panose="02010600030101010101" pitchFamily="2" charset="-122"/>
                <a:cs typeface="仿宋" panose="02010609060101010101" charset="-122"/>
                <a:sym typeface="+mn-ea"/>
              </a:rPr>
              <a:t>2</a:t>
            </a:r>
            <a:r>
              <a:rPr lang="zh-CN" altLang="en-US" sz="2400" dirty="0">
                <a:latin typeface="宋体" panose="02010600030101010101" pitchFamily="2" charset="-122"/>
                <a:ea typeface="宋体" panose="02010600030101010101" pitchFamily="2" charset="-122"/>
                <a:cs typeface="仿宋" panose="02010609060101010101" charset="-122"/>
                <a:sym typeface="+mn-ea"/>
              </a:rPr>
              <a:t>）其他检索网站</a:t>
            </a:r>
            <a:r>
              <a:rPr lang="en-US" altLang="zh-CN" sz="2400" dirty="0">
                <a:latin typeface="宋体" panose="02010600030101010101" pitchFamily="2" charset="-122"/>
                <a:ea typeface="宋体" panose="02010600030101010101" pitchFamily="2" charset="-122"/>
                <a:cs typeface="仿宋" panose="02010609060101010101" charset="-122"/>
                <a:sym typeface="+mn-ea"/>
              </a:rPr>
              <a:t> </a:t>
            </a:r>
            <a:r>
              <a:rPr lang="en-US" altLang="zh-CN" sz="2400" u="sng" dirty="0">
                <a:latin typeface="宋体" panose="02010600030101010101" pitchFamily="2" charset="-122"/>
                <a:ea typeface="宋体" panose="02010600030101010101" pitchFamily="2" charset="-122"/>
                <a:cs typeface="仿宋" panose="02010609060101010101" charset="-122"/>
                <a:sym typeface="+mn-ea"/>
              </a:rPr>
              <a:t>www.rainpat.com</a:t>
            </a:r>
            <a:endParaRPr lang="en-US" altLang="zh-CN" sz="2400" u="sng" dirty="0">
              <a:latin typeface="宋体" panose="02010600030101010101" pitchFamily="2" charset="-122"/>
              <a:ea typeface="宋体" panose="02010600030101010101" pitchFamily="2" charset="-122"/>
              <a:cs typeface="仿宋" panose="02010609060101010101" charset="-122"/>
              <a:sym typeface="+mn-ea"/>
            </a:endParaRPr>
          </a:p>
          <a:p>
            <a:pPr marL="0" indent="0">
              <a:buNone/>
            </a:pPr>
            <a:endParaRPr lang="en-US" altLang="zh-CN" sz="2400" u="sng" dirty="0">
              <a:latin typeface="宋体" panose="02010600030101010101" pitchFamily="2" charset="-122"/>
              <a:ea typeface="宋体" panose="02010600030101010101" pitchFamily="2" charset="-122"/>
              <a:cs typeface="仿宋" panose="02010609060101010101" charset="-122"/>
              <a:sym typeface="+mn-ea"/>
            </a:endParaRPr>
          </a:p>
          <a:p>
            <a:pPr marL="0" indent="0">
              <a:buNone/>
            </a:pPr>
            <a:endParaRPr lang="en-US" altLang="zh-CN" sz="2400" u="sng" dirty="0">
              <a:latin typeface="宋体" panose="02010600030101010101" pitchFamily="2" charset="-122"/>
              <a:ea typeface="宋体" panose="02010600030101010101" pitchFamily="2" charset="-122"/>
              <a:cs typeface="仿宋" panose="02010609060101010101" charset="-122"/>
              <a:sym typeface="+mn-ea"/>
            </a:endParaRPr>
          </a:p>
          <a:p>
            <a:pPr marL="0" indent="0">
              <a:buNone/>
            </a:pPr>
            <a:endParaRPr lang="en-US" altLang="zh-CN" sz="2400" u="sng" dirty="0">
              <a:latin typeface="宋体" panose="02010600030101010101" pitchFamily="2" charset="-122"/>
              <a:ea typeface="宋体" panose="02010600030101010101" pitchFamily="2" charset="-122"/>
              <a:cs typeface="仿宋" panose="02010609060101010101" charset="-122"/>
              <a:sym typeface="+mn-ea"/>
            </a:endParaRPr>
          </a:p>
          <a:p>
            <a:pPr marL="0" indent="0">
              <a:buNone/>
            </a:pPr>
            <a:endParaRPr lang="en-US" altLang="zh-CN" sz="2400" u="sng" dirty="0">
              <a:latin typeface="宋体" panose="02010600030101010101" pitchFamily="2" charset="-122"/>
              <a:ea typeface="宋体" panose="02010600030101010101" pitchFamily="2" charset="-122"/>
              <a:cs typeface="仿宋" panose="02010609060101010101" charset="-122"/>
              <a:sym typeface="+mn-ea"/>
            </a:endParaRPr>
          </a:p>
          <a:p>
            <a:pPr marL="0" indent="0">
              <a:buNone/>
            </a:pPr>
            <a:endParaRPr lang="en-US" altLang="zh-CN" sz="2400" u="sng" dirty="0">
              <a:latin typeface="宋体" panose="02010600030101010101" pitchFamily="2" charset="-122"/>
              <a:ea typeface="宋体" panose="02010600030101010101" pitchFamily="2" charset="-122"/>
              <a:cs typeface="仿宋" panose="02010609060101010101" charset="-122"/>
              <a:sym typeface="+mn-ea"/>
            </a:endParaRPr>
          </a:p>
          <a:p>
            <a:pPr marL="0" indent="0">
              <a:buNone/>
            </a:pPr>
            <a:endParaRPr lang="en-US" altLang="zh-CN" sz="2400" u="sng" dirty="0">
              <a:latin typeface="宋体" panose="02010600030101010101" pitchFamily="2" charset="-122"/>
              <a:ea typeface="宋体" panose="02010600030101010101" pitchFamily="2" charset="-122"/>
              <a:cs typeface="仿宋" panose="02010609060101010101" charset="-122"/>
              <a:sym typeface="+mn-ea"/>
            </a:endParaRPr>
          </a:p>
          <a:p>
            <a:pPr marL="0" indent="0">
              <a:buNone/>
            </a:pPr>
            <a:endParaRPr lang="en-US" altLang="zh-CN" sz="2400" u="sng" dirty="0">
              <a:latin typeface="宋体" panose="02010600030101010101" pitchFamily="2" charset="-122"/>
              <a:ea typeface="宋体" panose="02010600030101010101" pitchFamily="2" charset="-122"/>
              <a:cs typeface="仿宋" panose="02010609060101010101" charset="-122"/>
              <a:sym typeface="+mn-ea"/>
            </a:endParaRPr>
          </a:p>
          <a:p>
            <a:pPr marL="0" indent="0">
              <a:buNone/>
            </a:pPr>
            <a:endParaRPr lang="en-US" altLang="zh-CN" sz="2400" u="sng" dirty="0">
              <a:latin typeface="宋体" panose="02010600030101010101" pitchFamily="2" charset="-122"/>
              <a:ea typeface="宋体" panose="02010600030101010101" pitchFamily="2" charset="-122"/>
              <a:cs typeface="仿宋" panose="02010609060101010101" charset="-122"/>
              <a:sym typeface="+mn-ea"/>
            </a:endParaRPr>
          </a:p>
          <a:p>
            <a:pPr marL="0" indent="0">
              <a:buNone/>
            </a:pPr>
            <a:endParaRPr lang="zh-CN" altLang="en-US" sz="2400" u="sng" dirty="0">
              <a:latin typeface="宋体" panose="02010600030101010101" pitchFamily="2" charset="-122"/>
              <a:ea typeface="宋体" panose="02010600030101010101" pitchFamily="2" charset="-122"/>
              <a:cs typeface="仿宋" panose="02010609060101010101" charset="-122"/>
            </a:endParaRPr>
          </a:p>
          <a:p>
            <a:pPr marL="0" indent="0">
              <a:buNone/>
            </a:pPr>
            <a:r>
              <a:rPr lang="en-US" altLang="zh-CN" sz="2400" dirty="0">
                <a:latin typeface="宋体" panose="02010600030101010101" pitchFamily="2" charset="-122"/>
                <a:ea typeface="宋体" panose="02010600030101010101" pitchFamily="2" charset="-122"/>
                <a:cs typeface="仿宋" panose="02010609060101010101" charset="-122"/>
                <a:sym typeface="+mn-ea"/>
              </a:rPr>
              <a:t>    </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pic>
        <p:nvPicPr>
          <p:cNvPr id="34819" name="Picture 2" descr="J:\越野车讲座\1.jpg"/>
          <p:cNvPicPr>
            <a:picLocks noChangeAspect="1"/>
          </p:cNvPicPr>
          <p:nvPr/>
        </p:nvPicPr>
        <p:blipFill>
          <a:blip r:embed="rId1"/>
          <a:srcRect b="25374"/>
          <a:stretch>
            <a:fillRect/>
          </a:stretch>
        </p:blipFill>
        <p:spPr>
          <a:xfrm>
            <a:off x="274320" y="3070860"/>
            <a:ext cx="5516880" cy="3027045"/>
          </a:xfrm>
          <a:prstGeom prst="rect">
            <a:avLst/>
          </a:prstGeom>
          <a:noFill/>
          <a:ln w="9525">
            <a:noFill/>
          </a:ln>
        </p:spPr>
      </p:pic>
      <p:pic>
        <p:nvPicPr>
          <p:cNvPr id="35843" name="Picture 2" descr="J:\越野车讲座\2.jpg"/>
          <p:cNvPicPr>
            <a:picLocks noChangeAspect="1"/>
          </p:cNvPicPr>
          <p:nvPr/>
        </p:nvPicPr>
        <p:blipFill>
          <a:blip r:embed="rId2"/>
          <a:stretch>
            <a:fillRect/>
          </a:stretch>
        </p:blipFill>
        <p:spPr>
          <a:xfrm>
            <a:off x="6061710" y="3070860"/>
            <a:ext cx="5761990" cy="3026410"/>
          </a:xfrm>
          <a:prstGeom prst="rect">
            <a:avLst/>
          </a:prstGeom>
          <a:noFill/>
          <a:ln w="9525">
            <a:noFill/>
          </a:ln>
        </p:spPr>
      </p:pic>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2400" y="462915"/>
            <a:ext cx="9932670" cy="829945"/>
          </a:xfrm>
          <a:prstGeom prst="rect">
            <a:avLst/>
          </a:prstGeom>
          <a:noFill/>
        </p:spPr>
        <p:txBody>
          <a:bodyPr wrap="square" rtlCol="0">
            <a:spAutoFit/>
          </a:bodyPr>
          <a:p>
            <a:pPr algn="l"/>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rPr>
              <a:t>O4/</a:t>
            </a:r>
            <a:r>
              <a:rPr lang="zh-CN" altLang="en-US"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专利说明书的撰写技巧</a:t>
            </a:r>
            <a:endParaRPr lang="zh-CN" altLang="en-US"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8" name="Rectangle 3"/>
          <p:cNvSpPr txBox="1">
            <a:spLocks noChangeArrowheads="1"/>
          </p:cNvSpPr>
          <p:nvPr/>
        </p:nvSpPr>
        <p:spPr>
          <a:xfrm>
            <a:off x="4116388" y="1725613"/>
            <a:ext cx="7362825" cy="4114800"/>
          </a:xfrm>
          <a:prstGeom prst="rect">
            <a:avLst/>
          </a:prstGeom>
          <a:solidFill>
            <a:schemeClr val="bg1">
              <a:alpha val="45000"/>
            </a:schemeClr>
          </a:solidFill>
        </p:spPr>
        <p:txBody>
          <a:bodyPr vert="horz" lIns="91440" tIns="45720" rIns="91440" bIns="45720" rtlCol="0">
            <a:normAutofit/>
          </a:bodyPr>
          <a:p>
            <a:pPr marL="342900" marR="0" lvl="0" indent="-342900" algn="l" defTabSz="914400" rtl="0" eaLnBrk="1" fontAlgn="auto" latinLnBrk="0" hangingPunct="1">
              <a:lnSpc>
                <a:spcPct val="100000"/>
              </a:lnSpc>
              <a:spcBef>
                <a:spcPct val="20000"/>
              </a:spcBef>
              <a:spcAft>
                <a:spcPts val="0"/>
              </a:spcAft>
              <a:buClrTx/>
              <a:buSzTx/>
              <a:defRPr/>
            </a:pPr>
            <a:endParaRPr lang="en-US" altLang="zh-CN" sz="3600" dirty="0" smtClean="0">
              <a:latin typeface="微软雅黑" panose="020B0503020204020204" charset="-122"/>
              <a:ea typeface="微软雅黑" panose="020B0503020204020204" charset="-122"/>
              <a:cs typeface="仿宋" panose="02010609060101010101" charset="-12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zh-CN" altLang="en-US" sz="3600" b="0"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仿宋" panose="02010609060101010101" charset="-122"/>
              </a:rPr>
              <a:t>  一 、</a:t>
            </a:r>
            <a:r>
              <a:rPr kumimoji="0" lang="zh-CN" altLang="en-US" sz="3600" b="0"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仿宋" panose="02010609060101010101" charset="-122"/>
                <a:hlinkClick r:id="" action="ppaction://hlinkshowjump?jump=nextslide"/>
              </a:rPr>
              <a:t>概述</a:t>
            </a:r>
            <a:endParaRPr kumimoji="0" lang="zh-CN" altLang="en-US" sz="3600" b="0"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仿宋" panose="02010609060101010101" charset="-122"/>
            </a:endParaRPr>
          </a:p>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defRPr/>
            </a:pPr>
            <a:r>
              <a:rPr kumimoji="0" lang="zh-CN" altLang="en-US" sz="3600" b="0"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仿宋" panose="02010609060101010101" charset="-122"/>
              </a:rPr>
              <a:t>  二、 </a:t>
            </a:r>
            <a:r>
              <a:rPr kumimoji="0" lang="zh-CN" altLang="en-US" sz="3600" b="0"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仿宋" panose="02010609060101010101" charset="-122"/>
                <a:hlinkClick r:id="" action="ppaction://noaction"/>
              </a:rPr>
              <a:t>说明书撰写的总体要求</a:t>
            </a:r>
            <a:endParaRPr lang="zh-CN" altLang="en-US" sz="3600" b="1" dirty="0">
              <a:latin typeface="Calibri" panose="020F0502020204030204" charset="0"/>
              <a:ea typeface="黑体" panose="02010609060101010101" pitchFamily="2" charset="-122"/>
              <a:cs typeface="仿宋" panose="02010609060101010101" charset="-122"/>
            </a:endParaRPr>
          </a:p>
          <a:p>
            <a:pPr marL="571500" indent="-571500" algn="ctr" eaLnBrk="0" hangingPunct="0">
              <a:lnSpc>
                <a:spcPct val="170000"/>
              </a:lnSpc>
              <a:buFont typeface="Arial" panose="020B0604020202020204" pitchFamily="34" charset="0"/>
              <a:buChar char="•"/>
            </a:pPr>
            <a:r>
              <a:rPr kumimoji="0" lang="zh-CN" altLang="en-US" sz="3600" b="0" i="0" u="none" strike="noStrike" kern="1200" cap="none" spc="0" normalizeH="0" baseline="0" noProof="0" dirty="0" smtClean="0">
                <a:ln>
                  <a:noFill/>
                </a:ln>
                <a:solidFill>
                  <a:schemeClr val="tx1"/>
                </a:solidFill>
                <a:effectLst/>
                <a:uLnTx/>
                <a:uFillTx/>
                <a:latin typeface="微软雅黑" panose="020B0503020204020204" charset="-122"/>
                <a:ea typeface="微软雅黑" panose="020B0503020204020204" charset="-122"/>
                <a:cs typeface="仿宋" panose="02010609060101010101" charset="-122"/>
              </a:rPr>
              <a:t>三、</a:t>
            </a:r>
            <a:r>
              <a:rPr kumimoji="0" lang="zh-CN" altLang="en-US" sz="3600" b="0" i="0" u="none" strike="noStrike" kern="1200" cap="none" spc="0" normalizeH="0" baseline="0" noProof="0" dirty="0" smtClean="0">
                <a:ln>
                  <a:noFill/>
                </a:ln>
                <a:solidFill>
                  <a:srgbClr val="FF0000"/>
                </a:solidFill>
                <a:effectLst/>
                <a:uLnTx/>
                <a:uFillTx/>
                <a:latin typeface="微软雅黑" panose="020B0503020204020204" charset="-122"/>
                <a:ea typeface="微软雅黑" panose="020B0503020204020204" charset="-122"/>
                <a:cs typeface="仿宋" panose="02010609060101010101" charset="-122"/>
              </a:rPr>
              <a:t> </a:t>
            </a:r>
            <a:r>
              <a:rPr lang="zh-CN" altLang="en-US" sz="3600" u="sng" noProof="0" dirty="0" smtClean="0">
                <a:ln>
                  <a:noFill/>
                </a:ln>
                <a:solidFill>
                  <a:srgbClr val="0563C1"/>
                </a:solidFill>
                <a:effectLst/>
                <a:uLnTx/>
                <a:uFillTx/>
                <a:latin typeface="微软雅黑" panose="020B0503020204020204" charset="-122"/>
                <a:ea typeface="微软雅黑" panose="020B0503020204020204" charset="-122"/>
                <a:cs typeface="仿宋" panose="02010609060101010101" charset="-122"/>
                <a:sym typeface="+mn-ea"/>
              </a:rPr>
              <a:t>说明书各个组成部分的撰写</a:t>
            </a:r>
            <a:endParaRPr lang="zh-CN" altLang="en-US" sz="3600" u="sng" noProof="0" dirty="0" smtClean="0">
              <a:ln>
                <a:noFill/>
              </a:ln>
              <a:solidFill>
                <a:srgbClr val="0563C1"/>
              </a:solidFill>
              <a:effectLst/>
              <a:uLnTx/>
              <a:uFillTx/>
              <a:latin typeface="微软雅黑" panose="020B0503020204020204" charset="-122"/>
              <a:ea typeface="微软雅黑" panose="020B0503020204020204" charset="-122"/>
              <a:cs typeface="仿宋" panose="02010609060101010101" charset="-122"/>
              <a:sym typeface="+mn-ea"/>
            </a:endParaRPr>
          </a:p>
          <a:p>
            <a:pPr indent="0" algn="ctr" eaLnBrk="0" hangingPunct="0">
              <a:lnSpc>
                <a:spcPct val="170000"/>
              </a:lnSpc>
              <a:buFont typeface="Arial" panose="020B0604020202020204" pitchFamily="34" charset="0"/>
              <a:buNone/>
            </a:pPr>
            <a:r>
              <a:rPr lang="zh-CN" altLang="en-US" sz="3600" u="sng" noProof="0" dirty="0" smtClean="0">
                <a:ln>
                  <a:noFill/>
                </a:ln>
                <a:solidFill>
                  <a:srgbClr val="0563C1"/>
                </a:solidFill>
                <a:effectLst/>
                <a:uLnTx/>
                <a:uFillTx/>
                <a:latin typeface="微软雅黑" panose="020B0503020204020204" charset="-122"/>
                <a:ea typeface="微软雅黑" panose="020B0503020204020204" charset="-122"/>
                <a:cs typeface="仿宋" panose="02010609060101010101" charset="-122"/>
                <a:sym typeface="+mn-ea"/>
              </a:rPr>
              <a:t>要求及撰写思路</a:t>
            </a:r>
            <a:endParaRPr kumimoji="0" lang="zh-CN" altLang="en-US" sz="3600" b="0" i="0" u="sng" strike="noStrike" kern="1200" cap="none" spc="0" normalizeH="0" baseline="0" noProof="0" dirty="0" smtClean="0">
              <a:ln>
                <a:noFill/>
              </a:ln>
              <a:solidFill>
                <a:srgbClr val="0563C1"/>
              </a:solidFill>
              <a:effectLst/>
              <a:uLnTx/>
              <a:uFillTx/>
              <a:latin typeface="微软雅黑" panose="020B0503020204020204" charset="-122"/>
              <a:ea typeface="微软雅黑" panose="020B0503020204020204" charset="-122"/>
              <a:cs typeface="仿宋" panose="02010609060101010101" charset="-122"/>
              <a:sym typeface="+mn-ea"/>
            </a:endParaRPr>
          </a:p>
        </p:txBody>
      </p:sp>
      <p:sp>
        <p:nvSpPr>
          <p:cNvPr id="6" name="文本框 5"/>
          <p:cNvSpPr txBox="1"/>
          <p:nvPr/>
        </p:nvSpPr>
        <p:spPr>
          <a:xfrm>
            <a:off x="861060" y="2610485"/>
            <a:ext cx="2811145" cy="1198880"/>
          </a:xfrm>
          <a:prstGeom prst="rect">
            <a:avLst/>
          </a:prstGeom>
          <a:solidFill>
            <a:schemeClr val="bg1">
              <a:alpha val="45000"/>
            </a:schemeClr>
          </a:solidFill>
        </p:spPr>
        <p:txBody>
          <a:bodyPr wrap="square" rtlCol="0">
            <a:spAutoFit/>
          </a:bodyPr>
          <a:p>
            <a:pPr algn="l"/>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rPr>
              <a:t> </a:t>
            </a:r>
            <a:r>
              <a:rPr lang="zh-CN" altLang="en-US" sz="4800">
                <a:solidFill>
                  <a:srgbClr val="023C7A"/>
                </a:solidFill>
                <a:latin typeface="宋体" panose="02010600030101010101" pitchFamily="2" charset="-122"/>
                <a:ea typeface="宋体" panose="02010600030101010101" pitchFamily="2" charset="-122"/>
                <a:cs typeface="宋体" panose="02010600030101010101" pitchFamily="2" charset="-122"/>
              </a:rPr>
              <a:t>目  录</a:t>
            </a:r>
            <a:endParaRPr lang="zh-CN" altLang="en-US" sz="4800">
              <a:solidFill>
                <a:srgbClr val="023C7A"/>
              </a:solidFill>
              <a:latin typeface="宋体" panose="02010600030101010101" pitchFamily="2" charset="-122"/>
              <a:ea typeface="宋体" panose="02010600030101010101" pitchFamily="2" charset="-122"/>
              <a:cs typeface="宋体" panose="02010600030101010101" pitchFamily="2" charset="-122"/>
            </a:endParaRPr>
          </a:p>
          <a:p>
            <a:pPr algn="ctr"/>
            <a:r>
              <a:rPr lang="en-US" altLang="zh-CN" sz="2400">
                <a:solidFill>
                  <a:srgbClr val="023C7A"/>
                </a:solidFill>
                <a:latin typeface="宋体" panose="02010600030101010101" pitchFamily="2" charset="-122"/>
                <a:ea typeface="宋体" panose="02010600030101010101" pitchFamily="2" charset="-122"/>
                <a:cs typeface="宋体" panose="02010600030101010101" pitchFamily="2" charset="-122"/>
              </a:rPr>
              <a:t>CONTENT</a:t>
            </a:r>
            <a:endParaRPr lang="en-US" altLang="zh-CN" sz="2400">
              <a:solidFill>
                <a:srgbClr val="023C7A"/>
              </a:solidFill>
              <a:latin typeface="宋体" panose="02010600030101010101" pitchFamily="2" charset="-122"/>
              <a:ea typeface="宋体" panose="02010600030101010101" pitchFamily="2" charset="-122"/>
              <a:cs typeface="宋体" panose="02010600030101010101" pitchFamily="2" charset="-122"/>
            </a:endParaRPr>
          </a:p>
        </p:txBody>
      </p:sp>
      <p:sp>
        <p:nvSpPr>
          <p:cNvPr id="3" name="灯片编号占位符 2"/>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2400" y="462915"/>
            <a:ext cx="9932670" cy="1568450"/>
          </a:xfrm>
          <a:prstGeom prst="rect">
            <a:avLst/>
          </a:prstGeom>
          <a:noFill/>
        </p:spPr>
        <p:txBody>
          <a:bodyPr wrap="square" rtlCol="0">
            <a:spAutoFit/>
          </a:bodyPr>
          <a:p>
            <a:pPr algn="l"/>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rPr>
              <a:t>O4/</a:t>
            </a:r>
            <a:r>
              <a:rPr 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说明书的撰写技巧</a:t>
            </a:r>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a:t>
            </a:r>
            <a:r>
              <a:rPr 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概述</a:t>
            </a:r>
            <a:endParaRPr 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a:p>
            <a:pPr algn="l"/>
            <a:endPar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52400" y="1462405"/>
            <a:ext cx="11887200" cy="5169535"/>
          </a:xfrm>
          <a:prstGeom prst="rect">
            <a:avLst/>
          </a:prstGeom>
          <a:solidFill>
            <a:schemeClr val="bg1">
              <a:alpha val="45000"/>
            </a:schemeClr>
          </a:solidFill>
          <a:ln w="12700" cmpd="sng">
            <a:solidFill>
              <a:schemeClr val="accent1">
                <a:shade val="50000"/>
              </a:schemeClr>
            </a:solidFill>
            <a:prstDash val="solid"/>
          </a:ln>
        </p:spPr>
        <p:txBody>
          <a:bodyPr wrap="square" rtlCol="0">
            <a:spAutoFit/>
          </a:bodyPr>
          <a:p>
            <a:pPr eaLnBrk="0" fontAlgn="auto" hangingPunct="0">
              <a:lnSpc>
                <a:spcPct val="150000"/>
              </a:lnSpc>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一、概述</a:t>
            </a:r>
            <a:endParaRPr lang="zh-CN" altLang="en-US" sz="2400" dirty="0">
              <a:latin typeface="宋体" panose="02010600030101010101" pitchFamily="2" charset="-122"/>
              <a:ea typeface="宋体" panose="02010600030101010101" pitchFamily="2" charset="-122"/>
              <a:cs typeface="仿宋" panose="02010609060101010101" charset="-122"/>
              <a:sym typeface="+mn-ea"/>
            </a:endParaRPr>
          </a:p>
          <a:p>
            <a:pPr marL="0" indent="0">
              <a:lnSpc>
                <a:spcPct val="150000"/>
              </a:lnSpc>
              <a:buNone/>
            </a:pPr>
            <a:r>
              <a:rPr lang="zh-CN" altLang="en-US" sz="2400" dirty="0">
                <a:latin typeface="宋体" panose="02010600030101010101" pitchFamily="2" charset="-122"/>
                <a:ea typeface="宋体" panose="02010600030101010101" pitchFamily="2" charset="-122"/>
                <a:cs typeface="仿宋" panose="02010609060101010101" charset="-122"/>
                <a:sym typeface="+mn-ea"/>
              </a:rPr>
              <a:t>    </a:t>
            </a:r>
            <a:r>
              <a:rPr lang="zh-CN" altLang="en-US" sz="2400" b="1" dirty="0">
                <a:latin typeface="宋体" panose="02010600030101010101" pitchFamily="2" charset="-122"/>
                <a:ea typeface="宋体" panose="02010600030101010101" pitchFamily="2" charset="-122"/>
                <a:cs typeface="仿宋" panose="02010609060101010101" charset="-122"/>
                <a:sym typeface="+mn-ea"/>
              </a:rPr>
              <a:t>专利说明书，即是代理人按照专利法的要求，请发明人提供的关于要申请的专利的基本技术文件。</a:t>
            </a:r>
            <a:r>
              <a:rPr lang="zh-CN" altLang="en-US" sz="2400" dirty="0">
                <a:latin typeface="宋体" panose="02010600030101010101" pitchFamily="2" charset="-122"/>
                <a:ea typeface="宋体" panose="02010600030101010101" pitchFamily="2" charset="-122"/>
                <a:cs typeface="仿宋" panose="02010609060101010101" charset="-122"/>
                <a:sym typeface="+mn-ea"/>
              </a:rPr>
              <a:t>只要此文件的撰写符合要求，就可以做到以下几点：</a:t>
            </a:r>
            <a:endParaRPr lang="zh-CN" altLang="en-US" sz="2400" dirty="0">
              <a:latin typeface="宋体" panose="02010600030101010101" pitchFamily="2" charset="-122"/>
              <a:ea typeface="宋体" panose="02010600030101010101" pitchFamily="2" charset="-122"/>
              <a:cs typeface="仿宋" panose="02010609060101010101" charset="-122"/>
            </a:endParaRPr>
          </a:p>
          <a:p>
            <a:pPr marL="0" indent="0" algn="just">
              <a:lnSpc>
                <a:spcPct val="150000"/>
              </a:lnSpc>
              <a:buClr>
                <a:schemeClr val="tx2"/>
              </a:buClr>
              <a:buFont typeface="Wingdings" panose="05000000000000000000" pitchFamily="2" charset="2"/>
              <a:buChar char=""/>
            </a:pPr>
            <a:r>
              <a:rPr lang="zh-CN" altLang="en-US" sz="2400" dirty="0">
                <a:latin typeface="宋体" panose="02010600030101010101" pitchFamily="2" charset="-122"/>
                <a:ea typeface="宋体" panose="02010600030101010101" pitchFamily="2" charset="-122"/>
                <a:cs typeface="仿宋" panose="02010609060101010101" charset="-122"/>
                <a:sym typeface="+mn-ea"/>
              </a:rPr>
              <a:t>  代理人对您申请的专利的整个技术方案和相关的内容充分的明白和理解；特别是您</a:t>
            </a:r>
            <a:endParaRPr lang="zh-CN" altLang="en-US" sz="2400" dirty="0">
              <a:latin typeface="宋体" panose="02010600030101010101" pitchFamily="2" charset="-122"/>
              <a:ea typeface="宋体" panose="02010600030101010101" pitchFamily="2" charset="-122"/>
              <a:cs typeface="仿宋" panose="02010609060101010101" charset="-122"/>
              <a:sym typeface="+mn-ea"/>
            </a:endParaRPr>
          </a:p>
          <a:p>
            <a:pPr marL="0" indent="0" algn="just">
              <a:lnSpc>
                <a:spcPct val="150000"/>
              </a:lnSpc>
              <a:buClr>
                <a:schemeClr val="tx2"/>
              </a:buClr>
              <a:buFont typeface="Wingdings" panose="05000000000000000000" pitchFamily="2" charset="2"/>
              <a:buNone/>
            </a:pPr>
            <a:r>
              <a:rPr lang="zh-CN" altLang="en-US" sz="2400" dirty="0">
                <a:latin typeface="宋体" panose="02010600030101010101" pitchFamily="2" charset="-122"/>
                <a:ea typeface="宋体" panose="02010600030101010101" pitchFamily="2" charset="-122"/>
                <a:cs typeface="仿宋" panose="02010609060101010101" charset="-122"/>
                <a:sym typeface="+mn-ea"/>
              </a:rPr>
              <a:t>    技术方案与现有技术的根本区别和要保护的内容；</a:t>
            </a:r>
            <a:endParaRPr lang="zh-CN" altLang="en-US" sz="2400" dirty="0">
              <a:latin typeface="宋体" panose="02010600030101010101" pitchFamily="2" charset="-122"/>
              <a:ea typeface="宋体" panose="02010600030101010101" pitchFamily="2" charset="-122"/>
              <a:cs typeface="仿宋" panose="02010609060101010101" charset="-122"/>
            </a:endParaRPr>
          </a:p>
          <a:p>
            <a:pPr marL="0" indent="0" algn="just">
              <a:lnSpc>
                <a:spcPct val="150000"/>
              </a:lnSpc>
              <a:buClr>
                <a:schemeClr val="tx2"/>
              </a:buClr>
              <a:buFont typeface="Wingdings" panose="05000000000000000000" pitchFamily="2" charset="2"/>
              <a:buChar char=""/>
            </a:pPr>
            <a:r>
              <a:rPr lang="zh-CN" altLang="en-US" sz="2400" dirty="0">
                <a:latin typeface="宋体" panose="02010600030101010101" pitchFamily="2" charset="-122"/>
                <a:ea typeface="宋体" panose="02010600030101010101" pitchFamily="2" charset="-122"/>
                <a:cs typeface="仿宋" panose="02010609060101010101" charset="-122"/>
                <a:sym typeface="+mn-ea"/>
              </a:rPr>
              <a:t>代理人只有充分的理解了您的发明，才能撰写出符合法律要求的申请专利中的说明书；</a:t>
            </a:r>
            <a:endParaRPr lang="zh-CN" altLang="en-US" sz="2400" dirty="0">
              <a:latin typeface="宋体" panose="02010600030101010101" pitchFamily="2" charset="-122"/>
              <a:ea typeface="宋体" panose="02010600030101010101" pitchFamily="2" charset="-122"/>
              <a:cs typeface="仿宋" panose="02010609060101010101" charset="-122"/>
            </a:endParaRPr>
          </a:p>
          <a:p>
            <a:pPr marL="0" indent="0" algn="just">
              <a:lnSpc>
                <a:spcPct val="150000"/>
              </a:lnSpc>
              <a:buClr>
                <a:schemeClr val="tx2"/>
              </a:buClr>
              <a:buFont typeface="Wingdings" panose="05000000000000000000" pitchFamily="2" charset="2"/>
              <a:buChar char=""/>
            </a:pPr>
            <a:r>
              <a:rPr lang="zh-CN" altLang="en-US" sz="2400" b="1" dirty="0">
                <a:latin typeface="宋体" panose="02010600030101010101" pitchFamily="2" charset="-122"/>
                <a:ea typeface="宋体" panose="02010600030101010101" pitchFamily="2" charset="-122"/>
                <a:cs typeface="仿宋" panose="02010609060101010101" charset="-122"/>
                <a:sym typeface="+mn-ea"/>
              </a:rPr>
              <a:t>代理人才能准确确定您的专利保护范围；</a:t>
            </a:r>
            <a:endParaRPr lang="zh-CN" altLang="en-US" sz="2400" dirty="0">
              <a:latin typeface="宋体" panose="02010600030101010101" pitchFamily="2" charset="-122"/>
              <a:ea typeface="宋体" panose="02010600030101010101" pitchFamily="2" charset="-122"/>
              <a:cs typeface="仿宋" panose="02010609060101010101" charset="-122"/>
            </a:endParaRPr>
          </a:p>
          <a:p>
            <a:pPr marL="0" indent="0" algn="just">
              <a:lnSpc>
                <a:spcPct val="150000"/>
              </a:lnSpc>
              <a:buClr>
                <a:schemeClr val="tx2"/>
              </a:buClr>
              <a:buFont typeface="Wingdings" panose="05000000000000000000" pitchFamily="2" charset="2"/>
              <a:buChar char=""/>
            </a:pPr>
            <a:r>
              <a:rPr lang="zh-CN" altLang="en-US" sz="2400" dirty="0">
                <a:latin typeface="宋体" panose="02010600030101010101" pitchFamily="2" charset="-122"/>
                <a:ea typeface="宋体" panose="02010600030101010101" pitchFamily="2" charset="-122"/>
                <a:cs typeface="仿宋" panose="02010609060101010101" charset="-122"/>
                <a:sym typeface="+mn-ea"/>
              </a:rPr>
              <a:t>代理人从说明书中提炼出精确的权利要求书； </a:t>
            </a:r>
            <a:endParaRPr lang="zh-CN" altLang="en-US" sz="2400" dirty="0">
              <a:latin typeface="宋体" panose="02010600030101010101" pitchFamily="2" charset="-122"/>
              <a:ea typeface="宋体" panose="02010600030101010101" pitchFamily="2" charset="-122"/>
              <a:cs typeface="仿宋" panose="02010609060101010101" charset="-122"/>
              <a:hlinkClick r:id="" action="ppaction://noaction"/>
            </a:endParaRPr>
          </a:p>
          <a:p>
            <a:pPr marL="0" indent="0" algn="just">
              <a:lnSpc>
                <a:spcPct val="150000"/>
              </a:lnSpc>
              <a:buClr>
                <a:schemeClr val="tx2"/>
              </a:buClr>
              <a:buFont typeface="Wingdings" panose="05000000000000000000" pitchFamily="2" charset="2"/>
              <a:buChar char=""/>
            </a:pPr>
            <a:r>
              <a:rPr lang="zh-CN" altLang="en-US" sz="2400" dirty="0">
                <a:latin typeface="宋体" panose="02010600030101010101" pitchFamily="2" charset="-122"/>
                <a:ea typeface="宋体" panose="02010600030101010101" pitchFamily="2" charset="-122"/>
                <a:cs typeface="仿宋" panose="02010609060101010101" charset="-122"/>
                <a:sym typeface="+mn-ea"/>
              </a:rPr>
              <a:t>基本保证您的专利能尽快顺利地授权；</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2400" y="475615"/>
            <a:ext cx="11393170" cy="1568450"/>
          </a:xfrm>
          <a:prstGeom prst="rect">
            <a:avLst/>
          </a:prstGeom>
          <a:noFill/>
        </p:spPr>
        <p:txBody>
          <a:bodyPr wrap="square" rtlCol="0">
            <a:spAutoFit/>
          </a:bodyPr>
          <a:p>
            <a:pPr algn="l"/>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rPr>
              <a:t>O4/</a:t>
            </a:r>
            <a:r>
              <a:rPr 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说明书的撰写技巧</a:t>
            </a:r>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a:t>
            </a:r>
            <a:r>
              <a:rPr 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总体要求</a:t>
            </a:r>
            <a:endParaRPr 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a:p>
            <a:pPr algn="l"/>
            <a:endParaRPr lang="zh-CN" altLang="en-US"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52400" y="1195705"/>
            <a:ext cx="11887200" cy="5535930"/>
          </a:xfrm>
          <a:prstGeom prst="rect">
            <a:avLst/>
          </a:prstGeom>
          <a:solidFill>
            <a:schemeClr val="bg1">
              <a:alpha val="45000"/>
            </a:schemeClr>
          </a:solidFill>
          <a:ln w="12700" cmpd="sng">
            <a:solidFill>
              <a:schemeClr val="accent1">
                <a:shade val="50000"/>
              </a:schemeClr>
            </a:solidFill>
            <a:prstDash val="solid"/>
          </a:ln>
        </p:spPr>
        <p:txBody>
          <a:bodyPr wrap="square" rtlCol="0">
            <a:spAutoFit/>
          </a:bodyPr>
          <a:p>
            <a:pPr eaLnBrk="0" fontAlgn="auto" hangingPunct="0">
              <a:lnSpc>
                <a:spcPct val="150000"/>
              </a:lnSpc>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二、</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对专利说明书的撰写总体要求</a:t>
            </a:r>
            <a:endParaRPr lang="en-US" altLang="zh-CN" sz="2800" b="1">
              <a:latin typeface="宋体" panose="02010600030101010101" pitchFamily="2" charset="-122"/>
              <a:ea typeface="宋体" panose="02010600030101010101" pitchFamily="2" charset="-122"/>
              <a:cs typeface="宋体" panose="02010600030101010101" pitchFamily="2" charset="-122"/>
              <a:sym typeface="+mn-ea"/>
            </a:endParaRPr>
          </a:p>
          <a:p>
            <a:pPr eaLnBrk="0" fontAlgn="auto" hangingPunct="0">
              <a:lnSpc>
                <a:spcPct val="150000"/>
              </a:lnSpc>
            </a:pPr>
            <a:r>
              <a:rPr lang="en-US" altLang="zh-CN" sz="2400" b="1">
                <a:latin typeface="宋体" panose="02010600030101010101" pitchFamily="2" charset="-122"/>
                <a:ea typeface="宋体" panose="02010600030101010101" pitchFamily="2" charset="-122"/>
                <a:cs typeface="宋体" panose="02010600030101010101" pitchFamily="2" charset="-122"/>
                <a:sym typeface="+mn-ea"/>
              </a:rPr>
              <a:t>（1）实质性要求</a:t>
            </a:r>
            <a:endParaRPr lang="en-US" altLang="zh-CN" sz="2400" b="1">
              <a:latin typeface="宋体" panose="02010600030101010101" pitchFamily="2" charset="-122"/>
              <a:ea typeface="宋体" panose="02010600030101010101" pitchFamily="2" charset="-122"/>
              <a:cs typeface="宋体" panose="02010600030101010101" pitchFamily="2" charset="-122"/>
            </a:endParaRPr>
          </a:p>
          <a:p>
            <a:pPr marL="342900" indent="-342900" algn="just">
              <a:lnSpc>
                <a:spcPct val="120000"/>
              </a:lnSpc>
              <a:spcBef>
                <a:spcPct val="20000"/>
              </a:spcBef>
              <a:buFont typeface="Arial" panose="020B0604020202020204" pitchFamily="34" charset="0"/>
              <a:buNone/>
            </a:pPr>
            <a:r>
              <a:rPr lang="en-US" altLang="zh-CN" sz="2400" b="1">
                <a:latin typeface="宋体" panose="02010600030101010101" pitchFamily="2" charset="-122"/>
                <a:ea typeface="宋体" panose="02010600030101010101" pitchFamily="2" charset="-122"/>
                <a:cs typeface="宋体" panose="02010600030101010101" pitchFamily="2" charset="-122"/>
                <a:sym typeface="+mn-ea"/>
              </a:rPr>
              <a:t>  1. 权利要求书应当满足的实质性要求</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3. 从属权利要求应当满足的实质性要求</a:t>
            </a:r>
            <a:endParaRPr lang="en-US" altLang="zh-CN" sz="2400" b="1">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30000"/>
              </a:lnSpc>
              <a:spcBef>
                <a:spcPct val="2000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noProof="0" dirty="0" smtClean="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权利要求书应当以说明书为依据</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marL="342900" indent="-342900">
              <a:lnSpc>
                <a:spcPct val="130000"/>
              </a:lnSpc>
              <a:spcBef>
                <a:spcPct val="2000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noProof="0" dirty="0" smtClean="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权利要求书应当清楚、简要地限</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nSpc>
                <a:spcPct val="130000"/>
              </a:lnSpc>
              <a:spcBef>
                <a:spcPct val="2000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定要求专利保护的范围</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a:p>
            <a:pPr marL="533400" indent="-533400" algn="just">
              <a:lnSpc>
                <a:spcPct val="120000"/>
              </a:lnSpc>
              <a:spcBef>
                <a:spcPct val="20000"/>
              </a:spcBef>
              <a:buFont typeface="Arial" panose="020B0604020202020204" pitchFamily="34" charset="0"/>
              <a:buNone/>
            </a:pPr>
            <a:r>
              <a:rPr lang="en-US" altLang="zh-CN" sz="2400" b="1">
                <a:latin typeface="宋体" panose="02010600030101010101" pitchFamily="2" charset="-122"/>
                <a:ea typeface="宋体" panose="02010600030101010101" pitchFamily="2" charset="-122"/>
                <a:cs typeface="宋体" panose="02010600030101010101" pitchFamily="2" charset="-122"/>
                <a:sym typeface="+mn-ea"/>
              </a:rPr>
              <a:t>  2. 独立权利要求应当满足的实质性要求</a:t>
            </a:r>
            <a:endParaRPr lang="zh-CN" altLang="en-US" sz="2400" b="1" dirty="0">
              <a:latin typeface="Times New Roman" panose="02020603050405020304" pitchFamily="18" charset="0"/>
              <a:cs typeface="仿宋" panose="02010609060101010101" charset="-122"/>
            </a:endParaRPr>
          </a:p>
          <a:p>
            <a:pPr marL="533400" indent="-533400" algn="just">
              <a:lnSpc>
                <a:spcPct val="120000"/>
              </a:lnSpc>
              <a:spcBef>
                <a:spcPct val="20000"/>
              </a:spcBef>
              <a:buFont typeface="Arial" panose="020B0604020202020204" pitchFamily="34" charset="0"/>
              <a:buNone/>
            </a:pPr>
            <a:r>
              <a:rPr lang="zh-CN" altLang="en-US" sz="2400" b="1" dirty="0" smtClean="0">
                <a:latin typeface="Times New Roman" panose="02020603050405020304" pitchFamily="18" charset="0"/>
                <a:ea typeface="新宋体" panose="02010609030101010101" charset="-122"/>
                <a:cs typeface="仿宋" panose="02010609060101010101" charset="-122"/>
                <a:sym typeface="+mn-ea"/>
              </a:rPr>
              <a:t>     </a:t>
            </a:r>
            <a:r>
              <a:rPr lang="zh-CN" altLang="en-US" sz="2400" noProof="0" dirty="0" smtClean="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smtClean="0">
                <a:latin typeface="Times New Roman" panose="02020603050405020304" pitchFamily="18" charset="0"/>
                <a:ea typeface="新宋体" panose="02010609030101010101" charset="-122"/>
                <a:cs typeface="仿宋" panose="02010609060101010101" charset="-122"/>
                <a:sym typeface="+mn-ea"/>
              </a:rPr>
              <a:t>独立权利要求应当记载必要技术特征。</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marL="533400" indent="-533400" algn="just">
              <a:lnSpc>
                <a:spcPct val="120000"/>
              </a:lnSpc>
              <a:spcBef>
                <a:spcPct val="20000"/>
              </a:spcBef>
              <a:buFont typeface="Arial" panose="020B0604020202020204" pitchFamily="34" charset="0"/>
              <a:buNone/>
            </a:pPr>
            <a:r>
              <a:rPr lang="zh-CN" altLang="en-US" sz="2400" dirty="0" smtClean="0">
                <a:latin typeface="Times New Roman" panose="02020603050405020304" pitchFamily="18" charset="0"/>
                <a:ea typeface="新宋体" panose="02010609030101010101" charset="-122"/>
                <a:cs typeface="仿宋" panose="02010609060101010101" charset="-122"/>
                <a:sym typeface="+mn-ea"/>
              </a:rPr>
              <a:t>     </a:t>
            </a:r>
            <a:r>
              <a:rPr lang="zh-CN" altLang="en-US" sz="2400" noProof="0" dirty="0" smtClean="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smtClean="0">
                <a:latin typeface="Times New Roman" panose="02020603050405020304" pitchFamily="18" charset="0"/>
                <a:ea typeface="新宋体" panose="02010609030101010101" charset="-122"/>
                <a:cs typeface="仿宋" panose="02010609060101010101" charset="-122"/>
                <a:sym typeface="+mn-ea"/>
              </a:rPr>
              <a:t>独立权利要求应当具备新颖性和创造性。</a:t>
            </a:r>
            <a:endParaRPr lang="zh-CN" altLang="en-US" sz="2400" dirty="0" smtClean="0">
              <a:latin typeface="Times New Roman" panose="02020603050405020304" pitchFamily="18" charset="0"/>
              <a:ea typeface="新宋体" panose="02010609030101010101" charset="-122"/>
              <a:cs typeface="仿宋" panose="02010609060101010101" charset="-122"/>
              <a:sym typeface="+mn-ea"/>
            </a:endParaRPr>
          </a:p>
          <a:p>
            <a:pPr marL="533400" indent="-533400" algn="just">
              <a:lnSpc>
                <a:spcPct val="120000"/>
              </a:lnSpc>
              <a:spcBef>
                <a:spcPct val="20000"/>
              </a:spcBef>
              <a:buFont typeface="Arial" panose="020B0604020202020204" pitchFamily="34" charset="0"/>
              <a:buNone/>
            </a:pPr>
            <a:r>
              <a:rPr lang="zh-CN" altLang="en-US" sz="2400" dirty="0" smtClean="0">
                <a:latin typeface="Times New Roman" panose="02020603050405020304" pitchFamily="18" charset="0"/>
                <a:ea typeface="新宋体" panose="02010609030101010101" charset="-122"/>
                <a:cs typeface="仿宋" panose="02010609060101010101" charset="-122"/>
                <a:sym typeface="+mn-ea"/>
              </a:rPr>
              <a:t>     </a:t>
            </a:r>
            <a:r>
              <a:rPr lang="zh-CN" altLang="en-US" sz="2400" noProof="0" dirty="0" smtClean="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dirty="0" smtClean="0">
                <a:latin typeface="Times New Roman" panose="02020603050405020304" pitchFamily="18" charset="0"/>
                <a:ea typeface="新宋体" panose="02010609030101010101" charset="-122"/>
                <a:cs typeface="仿宋" panose="02010609060101010101" charset="-122"/>
                <a:sym typeface="+mn-ea"/>
              </a:rPr>
              <a:t>多项独立权利要求之间应满足单一性要求。</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文本框 1"/>
          <p:cNvSpPr txBox="1"/>
          <p:nvPr/>
        </p:nvSpPr>
        <p:spPr>
          <a:xfrm>
            <a:off x="6569075" y="3014980"/>
            <a:ext cx="5469890" cy="3635375"/>
          </a:xfrm>
          <a:prstGeom prst="rect">
            <a:avLst/>
          </a:prstGeom>
          <a:noFill/>
        </p:spPr>
        <p:txBody>
          <a:bodyPr wrap="square" rtlCol="0">
            <a:spAutoFit/>
          </a:bodyPr>
          <a:p>
            <a:pPr marL="342900" indent="-342900" algn="just">
              <a:lnSpc>
                <a:spcPct val="120000"/>
              </a:lnSpc>
              <a:spcBef>
                <a:spcPct val="20000"/>
              </a:spcBef>
              <a:buFont typeface="Arial" panose="020B0604020202020204" pitchFamily="34" charset="0"/>
              <a:buNone/>
            </a:pPr>
            <a:r>
              <a:rPr lang="zh-CN" altLang="en-US" sz="2400" noProof="0" dirty="0" smtClean="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从属权利要求的主题名称应当与</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just">
              <a:lnSpc>
                <a:spcPct val="120000"/>
              </a:lnSpc>
              <a:spcBef>
                <a:spcPct val="2000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被引用权利要求主题名称相同</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marL="342900" indent="-342900" algn="just">
              <a:lnSpc>
                <a:spcPct val="120000"/>
              </a:lnSpc>
              <a:spcBef>
                <a:spcPct val="20000"/>
              </a:spcBef>
              <a:buFont typeface="Arial" panose="020B0604020202020204" pitchFamily="34" charset="0"/>
              <a:buNone/>
            </a:pPr>
            <a:r>
              <a:rPr lang="zh-CN" altLang="en-US" sz="2400" noProof="0" dirty="0" smtClean="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从属权利要求应当用附加的技术</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just">
              <a:lnSpc>
                <a:spcPct val="120000"/>
              </a:lnSpc>
              <a:spcBef>
                <a:spcPct val="2000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特征，对引用的权利要求作进一</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just">
              <a:lnSpc>
                <a:spcPct val="120000"/>
              </a:lnSpc>
              <a:spcBef>
                <a:spcPct val="2000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步限定</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just">
              <a:lnSpc>
                <a:spcPct val="120000"/>
              </a:lnSpc>
              <a:spcBef>
                <a:spcPct val="20000"/>
              </a:spcBef>
              <a:buFont typeface="Arial" panose="020B0604020202020204" pitchFamily="34" charset="0"/>
              <a:buNone/>
            </a:pPr>
            <a:r>
              <a:rPr lang="zh-CN" altLang="en-US" sz="2400" noProof="0" dirty="0" smtClean="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从属权利要求的技术方案也必须</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just">
              <a:lnSpc>
                <a:spcPct val="120000"/>
              </a:lnSpc>
              <a:spcBef>
                <a:spcPct val="2000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是完整的技术方案</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6" name="灯片编号占位符 5"/>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2400" y="462915"/>
            <a:ext cx="9932670" cy="1568450"/>
          </a:xfrm>
          <a:prstGeom prst="rect">
            <a:avLst/>
          </a:prstGeom>
          <a:noFill/>
        </p:spPr>
        <p:txBody>
          <a:bodyPr wrap="square" rtlCol="0">
            <a:spAutoFit/>
          </a:bodyPr>
          <a:p>
            <a:pPr algn="l"/>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rPr>
              <a:t>O4/</a:t>
            </a:r>
            <a:r>
              <a:rPr 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说明书的撰写技巧</a:t>
            </a:r>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a:t>
            </a:r>
            <a:r>
              <a:rPr 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总体要求</a:t>
            </a:r>
            <a:endParaRPr 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a:p>
            <a:pPr algn="l"/>
            <a:endParaRPr lang="zh-CN" altLang="en-US"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52400" y="1183005"/>
            <a:ext cx="11887200" cy="5279390"/>
          </a:xfrm>
          <a:prstGeom prst="rect">
            <a:avLst/>
          </a:prstGeom>
          <a:solidFill>
            <a:schemeClr val="bg1">
              <a:alpha val="45000"/>
            </a:schemeClr>
          </a:solidFill>
          <a:ln w="12700" cmpd="sng">
            <a:solidFill>
              <a:schemeClr val="accent1">
                <a:shade val="50000"/>
              </a:schemeClr>
            </a:solidFill>
            <a:prstDash val="solid"/>
          </a:ln>
        </p:spPr>
        <p:txBody>
          <a:bodyPr wrap="square" rtlCol="0">
            <a:spAutoFit/>
          </a:bodyPr>
          <a:p>
            <a:pPr eaLnBrk="0" fontAlgn="auto" hangingPunct="0">
              <a:lnSpc>
                <a:spcPct val="150000"/>
              </a:lnSpc>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二、</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对专利说明书的撰写总体要求</a:t>
            </a:r>
            <a:endParaRPr lang="en-US" altLang="zh-CN" sz="2800" b="1">
              <a:latin typeface="宋体" panose="02010600030101010101" pitchFamily="2" charset="-122"/>
              <a:ea typeface="宋体" panose="02010600030101010101" pitchFamily="2" charset="-122"/>
              <a:cs typeface="宋体" panose="02010600030101010101" pitchFamily="2" charset="-122"/>
              <a:sym typeface="+mn-ea"/>
            </a:endParaRPr>
          </a:p>
          <a:p>
            <a:pPr eaLnBrk="0" fontAlgn="auto" hangingPunct="0">
              <a:lnSpc>
                <a:spcPct val="150000"/>
              </a:lnSpc>
            </a:pPr>
            <a:r>
              <a:rPr lang="en-US" altLang="zh-CN" sz="2400" b="1">
                <a:latin typeface="宋体" panose="02010600030101010101" pitchFamily="2" charset="-122"/>
                <a:ea typeface="宋体" panose="02010600030101010101" pitchFamily="2" charset="-122"/>
                <a:cs typeface="宋体" panose="02010600030101010101" pitchFamily="2" charset="-122"/>
                <a:sym typeface="+mn-ea"/>
              </a:rPr>
              <a:t>（2）</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形式要求</a:t>
            </a:r>
            <a:endParaRPr lang="en-US" altLang="zh-CN" sz="2400" b="1">
              <a:latin typeface="宋体" panose="02010600030101010101" pitchFamily="2" charset="-122"/>
              <a:ea typeface="宋体" panose="02010600030101010101" pitchFamily="2" charset="-122"/>
              <a:cs typeface="宋体" panose="02010600030101010101" pitchFamily="2" charset="-122"/>
            </a:endParaRPr>
          </a:p>
          <a:p>
            <a:pPr marL="342900" indent="-342900" algn="just">
              <a:lnSpc>
                <a:spcPct val="120000"/>
              </a:lnSpc>
              <a:spcBef>
                <a:spcPct val="2000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1. 独立权利要求撰写的格式要求</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dirty="0" smtClean="0">
                <a:latin typeface="Times New Roman" panose="02020603050405020304" pitchFamily="18" charset="0"/>
                <a:ea typeface="新宋体" panose="02010609030101010101" charset="-122"/>
                <a:cs typeface="仿宋" panose="02010609060101010101" charset="-122"/>
                <a:sym typeface="+mn-ea"/>
              </a:rPr>
              <a:t>独立权利要求应当包括前序部分和特征部分。</a:t>
            </a:r>
            <a:endParaRPr lang="zh-CN" altLang="en-US" sz="2400" dirty="0" smtClean="0">
              <a:latin typeface="Times New Roman" panose="02020603050405020304" pitchFamily="18" charset="0"/>
              <a:ea typeface="新宋体" panose="02010609030101010101" charset="-122"/>
              <a:cs typeface="仿宋" panose="02010609060101010101" charset="-122"/>
            </a:endParaRPr>
          </a:p>
          <a:p>
            <a:pPr marL="342900" indent="-342900" algn="just">
              <a:lnSpc>
                <a:spcPct val="120000"/>
              </a:lnSpc>
              <a:spcBef>
                <a:spcPct val="2000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2. 从属权利要求撰写的格式要求</a:t>
            </a:r>
            <a:r>
              <a:rPr lang="zh-CN" altLang="en-US" sz="2400">
                <a:latin typeface="宋体" panose="02010600030101010101" pitchFamily="2" charset="-122"/>
                <a:ea typeface="宋体" panose="02010600030101010101" pitchFamily="2" charset="-122"/>
                <a:cs typeface="宋体" panose="02010600030101010101" pitchFamily="2" charset="-122"/>
                <a:sym typeface="+mn-ea"/>
              </a:rPr>
              <a:t>：</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从属权利要求应当包括引用部分和</a:t>
            </a:r>
            <a:r>
              <a:rPr lang="zh-CN" altLang="en-US" sz="2400" dirty="0" smtClean="0">
                <a:latin typeface="Times New Roman" panose="02020603050405020304" pitchFamily="18" charset="0"/>
                <a:ea typeface="新宋体" panose="02010609030101010101" charset="-122"/>
                <a:cs typeface="仿宋" panose="02010609060101010101" charset="-122"/>
                <a:sym typeface="+mn-ea"/>
              </a:rPr>
              <a:t>限定部分。</a:t>
            </a:r>
            <a:endParaRPr lang="zh-CN" altLang="en-US" sz="2400" dirty="0" smtClean="0">
              <a:latin typeface="Times New Roman" panose="02020603050405020304" pitchFamily="18" charset="0"/>
              <a:ea typeface="新宋体" panose="02010609030101010101" charset="-122"/>
              <a:cs typeface="仿宋" panose="02010609060101010101" charset="-122"/>
              <a:sym typeface="+mn-ea"/>
            </a:endParaRPr>
          </a:p>
          <a:p>
            <a:pPr marL="342900" indent="-342900" algn="just">
              <a:lnSpc>
                <a:spcPct val="120000"/>
              </a:lnSpc>
              <a:spcBef>
                <a:spcPct val="20000"/>
              </a:spcBef>
              <a:buFont typeface="Arial" panose="020B0604020202020204" pitchFamily="34" charset="0"/>
              <a:buNone/>
            </a:pPr>
            <a:r>
              <a:rPr lang="en-US" altLang="zh-CN" sz="2400" b="1">
                <a:latin typeface="宋体" panose="02010600030101010101" pitchFamily="2" charset="-122"/>
                <a:ea typeface="宋体" panose="02010600030101010101" pitchFamily="2" charset="-122"/>
                <a:cs typeface="宋体" panose="02010600030101010101" pitchFamily="2" charset="-122"/>
                <a:sym typeface="+mn-ea"/>
              </a:rPr>
              <a:t>（3）撰写权利要求书的其他形式要求</a:t>
            </a:r>
            <a:endParaRPr lang="zh-CN" altLang="en-US" sz="2400" b="1" dirty="0">
              <a:latin typeface="Times New Roman" panose="02020603050405020304" pitchFamily="18" charset="0"/>
              <a:cs typeface="仿宋" panose="02010609060101010101" charset="-122"/>
            </a:endParaRPr>
          </a:p>
          <a:p>
            <a:pPr marL="342900" indent="-342900" algn="just">
              <a:spcBef>
                <a:spcPct val="2000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1.权利要求书有一项以上权利要求的，应当用阿拉伯数字顺序编号。</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marL="342900" indent="-342900" algn="just">
              <a:spcBef>
                <a:spcPct val="2000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2.权利要求中使用的科技术语应当与说明书中使用的科技术语一致；权利要求中可以有化学式或者数学式，但是不得有插图；除绝对必要外，权利要求中不得使用“如说明书……部分所述”或者“如图……所示”等类似用语。</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just">
              <a:spcBef>
                <a:spcPct val="2000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3.权利要求中的技术特征可以引用说明书附图中相应的标记，这些标记应当用括号括起来，放在相应的技术特征后面。附图标记不得解释为对权利要求保护范围的限制。</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2075180" y="2699385"/>
            <a:ext cx="1859280" cy="1198880"/>
          </a:xfrm>
          <a:prstGeom prst="rect">
            <a:avLst/>
          </a:prstGeom>
          <a:noFill/>
        </p:spPr>
        <p:txBody>
          <a:bodyPr wrap="none" rtlCol="0">
            <a:spAutoFit/>
          </a:bodyPr>
          <a:p>
            <a:pPr algn="l"/>
            <a:r>
              <a:rPr lang="zh-CN" altLang="en-US" sz="4800">
                <a:solidFill>
                  <a:srgbClr val="023C7A"/>
                </a:solidFill>
                <a:latin typeface="宋体" panose="02010600030101010101" pitchFamily="2" charset="-122"/>
                <a:ea typeface="宋体" panose="02010600030101010101" pitchFamily="2" charset="-122"/>
                <a:cs typeface="宋体" panose="02010600030101010101" pitchFamily="2" charset="-122"/>
              </a:rPr>
              <a:t>目   录</a:t>
            </a:r>
            <a:endParaRPr lang="zh-CN" altLang="en-US" sz="4800">
              <a:solidFill>
                <a:srgbClr val="023C7A"/>
              </a:solidFill>
              <a:latin typeface="宋体" panose="02010600030101010101" pitchFamily="2" charset="-122"/>
              <a:ea typeface="宋体" panose="02010600030101010101" pitchFamily="2" charset="-122"/>
              <a:cs typeface="宋体" panose="02010600030101010101" pitchFamily="2" charset="-122"/>
            </a:endParaRPr>
          </a:p>
          <a:p>
            <a:pPr algn="ctr"/>
            <a:r>
              <a:rPr lang="en-US" altLang="zh-CN" sz="2400">
                <a:solidFill>
                  <a:srgbClr val="023C7A"/>
                </a:solidFill>
                <a:latin typeface="宋体" panose="02010600030101010101" pitchFamily="2" charset="-122"/>
                <a:ea typeface="宋体" panose="02010600030101010101" pitchFamily="2" charset="-122"/>
                <a:cs typeface="宋体" panose="02010600030101010101" pitchFamily="2" charset="-122"/>
              </a:rPr>
              <a:t>CONTENT</a:t>
            </a:r>
            <a:endParaRPr lang="en-US" altLang="zh-CN" sz="2400">
              <a:solidFill>
                <a:srgbClr val="023C7A"/>
              </a:solidFill>
              <a:latin typeface="宋体" panose="02010600030101010101" pitchFamily="2" charset="-122"/>
              <a:ea typeface="宋体" panose="02010600030101010101" pitchFamily="2" charset="-122"/>
              <a:cs typeface="宋体" panose="02010600030101010101" pitchFamily="2" charset="-122"/>
            </a:endParaRPr>
          </a:p>
        </p:txBody>
      </p:sp>
      <p:cxnSp>
        <p:nvCxnSpPr>
          <p:cNvPr id="9" name="直接连接符 8"/>
          <p:cNvCxnSpPr/>
          <p:nvPr/>
        </p:nvCxnSpPr>
        <p:spPr>
          <a:xfrm>
            <a:off x="2734945" y="4058285"/>
            <a:ext cx="539115" cy="0"/>
          </a:xfrm>
          <a:prstGeom prst="line">
            <a:avLst/>
          </a:prstGeom>
          <a:ln w="50800" cmpd="sng">
            <a:solidFill>
              <a:srgbClr val="023C7A"/>
            </a:solidFill>
            <a:prstDash val="solid"/>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6158865" y="1200785"/>
            <a:ext cx="4210050" cy="521970"/>
          </a:xfrm>
          <a:prstGeom prst="rect">
            <a:avLst/>
          </a:prstGeom>
          <a:noFill/>
        </p:spPr>
        <p:txBody>
          <a:bodyPr wrap="square" rtlCol="0">
            <a:spAutoFit/>
          </a:bodyPr>
          <a:p>
            <a:r>
              <a:rPr lang="en-US" altLang="zh-CN" sz="2800">
                <a:solidFill>
                  <a:srgbClr val="023C7A"/>
                </a:solidFill>
                <a:latin typeface="宋体" panose="02010600030101010101" pitchFamily="2" charset="-122"/>
                <a:ea typeface="宋体" panose="02010600030101010101" pitchFamily="2" charset="-122"/>
                <a:cs typeface="宋体" panose="02010600030101010101" pitchFamily="2" charset="-122"/>
              </a:rPr>
              <a:t>O1/</a:t>
            </a:r>
            <a:r>
              <a:rPr lang="zh-CN" sz="2800">
                <a:solidFill>
                  <a:srgbClr val="023C7A"/>
                </a:solidFill>
                <a:latin typeface="宋体" panose="02010600030101010101" pitchFamily="2" charset="-122"/>
                <a:ea typeface="宋体" panose="02010600030101010101" pitchFamily="2" charset="-122"/>
                <a:cs typeface="宋体" panose="02010600030101010101" pitchFamily="2" charset="-122"/>
              </a:rPr>
              <a:t>专利基础知识</a:t>
            </a:r>
            <a:endParaRPr lang="zh-CN" sz="1200">
              <a:solidFill>
                <a:srgbClr val="023C7A"/>
              </a:solidFill>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6144260" y="2264410"/>
            <a:ext cx="4210050" cy="706755"/>
          </a:xfrm>
          <a:prstGeom prst="rect">
            <a:avLst/>
          </a:prstGeom>
          <a:noFill/>
        </p:spPr>
        <p:txBody>
          <a:bodyPr wrap="square" rtlCol="0">
            <a:spAutoFit/>
          </a:bodyPr>
          <a:p>
            <a:r>
              <a:rPr lang="en-US" altLang="zh-CN" sz="2800">
                <a:solidFill>
                  <a:srgbClr val="023C7A"/>
                </a:solidFill>
                <a:latin typeface="宋体" panose="02010600030101010101" pitchFamily="2" charset="-122"/>
                <a:ea typeface="宋体" panose="02010600030101010101" pitchFamily="2" charset="-122"/>
                <a:cs typeface="宋体" panose="02010600030101010101" pitchFamily="2" charset="-122"/>
              </a:rPr>
              <a:t>O2/</a:t>
            </a:r>
            <a:r>
              <a:rPr lang="zh-CN" altLang="en-US" sz="2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授予专利权的条件</a:t>
            </a:r>
            <a:endParaRPr lang="zh-CN" altLang="en-US" sz="2800">
              <a:solidFill>
                <a:srgbClr val="023C7A"/>
              </a:solidFill>
              <a:latin typeface="宋体" panose="02010600030101010101" pitchFamily="2" charset="-122"/>
              <a:ea typeface="宋体" panose="02010600030101010101" pitchFamily="2" charset="-122"/>
              <a:cs typeface="宋体" panose="02010600030101010101" pitchFamily="2" charset="-122"/>
            </a:endParaRPr>
          </a:p>
          <a:p>
            <a:endParaRPr lang="en-US" altLang="zh-CN" sz="1200">
              <a:solidFill>
                <a:srgbClr val="023C7A"/>
              </a:solidFill>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p:cNvSpPr txBox="1"/>
          <p:nvPr/>
        </p:nvSpPr>
        <p:spPr>
          <a:xfrm>
            <a:off x="6158865" y="3347085"/>
            <a:ext cx="4210050" cy="521970"/>
          </a:xfrm>
          <a:prstGeom prst="rect">
            <a:avLst/>
          </a:prstGeom>
          <a:noFill/>
        </p:spPr>
        <p:txBody>
          <a:bodyPr wrap="square" rtlCol="0">
            <a:spAutoFit/>
          </a:bodyPr>
          <a:p>
            <a:r>
              <a:rPr lang="en-US" altLang="zh-CN" sz="2800">
                <a:solidFill>
                  <a:srgbClr val="023C7A"/>
                </a:solidFill>
                <a:latin typeface="宋体" panose="02010600030101010101" pitchFamily="2" charset="-122"/>
                <a:ea typeface="宋体" panose="02010600030101010101" pitchFamily="2" charset="-122"/>
                <a:cs typeface="宋体" panose="02010600030101010101" pitchFamily="2" charset="-122"/>
              </a:rPr>
              <a:t>O3/</a:t>
            </a:r>
            <a:r>
              <a:rPr lang="zh-CN" sz="2800">
                <a:solidFill>
                  <a:srgbClr val="023C7A"/>
                </a:solidFill>
                <a:latin typeface="宋体" panose="02010600030101010101" pitchFamily="2" charset="-122"/>
                <a:ea typeface="宋体" panose="02010600030101010101" pitchFamily="2" charset="-122"/>
                <a:cs typeface="宋体" panose="02010600030101010101" pitchFamily="2" charset="-122"/>
              </a:rPr>
              <a:t>专利检索</a:t>
            </a:r>
            <a:endParaRPr lang="zh-CN" sz="1200">
              <a:solidFill>
                <a:srgbClr val="023C7A"/>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文本框 12"/>
          <p:cNvSpPr txBox="1"/>
          <p:nvPr/>
        </p:nvSpPr>
        <p:spPr>
          <a:xfrm>
            <a:off x="6158865" y="4439285"/>
            <a:ext cx="4756150" cy="706755"/>
          </a:xfrm>
          <a:prstGeom prst="rect">
            <a:avLst/>
          </a:prstGeom>
          <a:noFill/>
        </p:spPr>
        <p:txBody>
          <a:bodyPr wrap="square" rtlCol="0">
            <a:spAutoFit/>
          </a:bodyPr>
          <a:p>
            <a:r>
              <a:rPr lang="en-US" altLang="zh-CN" sz="2800">
                <a:solidFill>
                  <a:srgbClr val="023C7A"/>
                </a:solidFill>
                <a:latin typeface="宋体" panose="02010600030101010101" pitchFamily="2" charset="-122"/>
                <a:ea typeface="宋体" panose="02010600030101010101" pitchFamily="2" charset="-122"/>
                <a:cs typeface="宋体" panose="02010600030101010101" pitchFamily="2" charset="-122"/>
              </a:rPr>
              <a:t>O4/</a:t>
            </a:r>
            <a:r>
              <a:rPr lang="zh-CN" altLang="en-US" sz="2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专利说明书的撰写技巧</a:t>
            </a:r>
            <a:endParaRPr lang="en-US" altLang="zh-CN" sz="1200">
              <a:solidFill>
                <a:srgbClr val="023C7A"/>
              </a:solidFill>
              <a:latin typeface="宋体" panose="02010600030101010101" pitchFamily="2" charset="-122"/>
              <a:ea typeface="宋体" panose="02010600030101010101" pitchFamily="2" charset="-122"/>
              <a:cs typeface="宋体" panose="02010600030101010101" pitchFamily="2" charset="-122"/>
            </a:endParaRPr>
          </a:p>
          <a:p>
            <a:endParaRPr lang="en-US" altLang="zh-CN" sz="1200">
              <a:solidFill>
                <a:srgbClr val="023C7A"/>
              </a:solidFill>
              <a:latin typeface="宋体" panose="02010600030101010101" pitchFamily="2" charset="-122"/>
              <a:ea typeface="宋体" panose="02010600030101010101" pitchFamily="2" charset="-122"/>
              <a:cs typeface="宋体" panose="02010600030101010101" pitchFamily="2" charset="-122"/>
            </a:endParaRPr>
          </a:p>
        </p:txBody>
      </p:sp>
      <p:sp>
        <p:nvSpPr>
          <p:cNvPr id="3" name="灯片编号占位符 2"/>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2400" y="462915"/>
            <a:ext cx="9932670" cy="1568450"/>
          </a:xfrm>
          <a:prstGeom prst="rect">
            <a:avLst/>
          </a:prstGeom>
          <a:noFill/>
        </p:spPr>
        <p:txBody>
          <a:bodyPr wrap="square" rtlCol="0">
            <a:spAutoFit/>
          </a:bodyPr>
          <a:p>
            <a:pPr algn="l"/>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rPr>
              <a:t>O4/</a:t>
            </a:r>
            <a:r>
              <a:rPr 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说明书的撰写技巧</a:t>
            </a:r>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a:t>
            </a:r>
            <a:r>
              <a:rPr 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总体要求</a:t>
            </a:r>
            <a:endParaRPr 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a:p>
            <a:pPr algn="l"/>
            <a:endParaRPr lang="zh-CN" altLang="en-US"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52400" y="1310005"/>
            <a:ext cx="11887200" cy="4667250"/>
          </a:xfrm>
          <a:prstGeom prst="rect">
            <a:avLst/>
          </a:prstGeom>
          <a:solidFill>
            <a:schemeClr val="bg1">
              <a:alpha val="45000"/>
            </a:schemeClr>
          </a:solidFill>
          <a:ln w="12700" cmpd="sng">
            <a:solidFill>
              <a:schemeClr val="accent1">
                <a:shade val="50000"/>
              </a:schemeClr>
            </a:solidFill>
            <a:prstDash val="solid"/>
          </a:ln>
        </p:spPr>
        <p:txBody>
          <a:bodyPr wrap="square" rtlCol="0">
            <a:spAutoFit/>
          </a:bodyPr>
          <a:p>
            <a:pPr marL="342900" indent="-342900" algn="just">
              <a:lnSpc>
                <a:spcPct val="110000"/>
              </a:lnSpc>
              <a:spcBef>
                <a:spcPct val="2000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4.一项发明或者实用新型应当只有一个独立权利要求，并写在同一发明或者实用新型的从属权利要求之前。</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marL="342900" indent="-342900" algn="just">
              <a:lnSpc>
                <a:spcPct val="110000"/>
              </a:lnSpc>
              <a:spcBef>
                <a:spcPct val="2000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5.权利要求中通常不允许使用表格，除非使用表格能够更清楚地说明发明或者实用新型要求保护的主题。</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just">
              <a:lnSpc>
                <a:spcPct val="110000"/>
              </a:lnSpc>
              <a:spcBef>
                <a:spcPct val="2000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6.通常一项权利要求用一个自然段表述，若技术特征较多，内容和相互关系较复杂，借助于标点符号难以</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marL="342900" indent="-342900" algn="just">
              <a:lnSpc>
                <a:spcPct val="110000"/>
              </a:lnSpc>
              <a:spcBef>
                <a:spcPct val="2000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将其关系表达清楚时，一项权利要求也可以用分行或者分小段的方式描述，各段之间不得使用句号。</a:t>
            </a:r>
            <a:endParaRPr lang="zh-CN" altLang="en-US" sz="2400" b="1" dirty="0">
              <a:latin typeface="Times New Roman" panose="02020603050405020304" pitchFamily="18" charset="0"/>
              <a:ea typeface="新宋体" panose="02010609030101010101" charset="-122"/>
              <a:cs typeface="仿宋" panose="02010609060101010101" charset="-122"/>
            </a:endParaRPr>
          </a:p>
          <a:p>
            <a:pPr indent="0" algn="just" fontAlgn="auto">
              <a:lnSpc>
                <a:spcPct val="100000"/>
              </a:lnSpc>
              <a:spcBef>
                <a:spcPts val="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7.通常，开放式的权利要求宜采用“包含”、“包括”、“主要由……组成”的表达方</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algn="just" fontAlgn="auto">
              <a:lnSpc>
                <a:spcPct val="100000"/>
              </a:lnSpc>
              <a:spcBef>
                <a:spcPts val="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式。封闭式的权利要求宜采用“由……组成”的表达方式。</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algn="just" fontAlgn="auto">
              <a:lnSpc>
                <a:spcPct val="100000"/>
              </a:lnSpc>
              <a:spcBef>
                <a:spcPts val="0"/>
              </a:spcBef>
              <a:buFont typeface="Arial" panose="020B0604020202020204" pitchFamily="34" charset="0"/>
              <a:buNone/>
            </a:pP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2400" y="462915"/>
            <a:ext cx="9932670" cy="1568450"/>
          </a:xfrm>
          <a:prstGeom prst="rect">
            <a:avLst/>
          </a:prstGeom>
          <a:noFill/>
        </p:spPr>
        <p:txBody>
          <a:bodyPr wrap="square" rtlCol="0">
            <a:spAutoFit/>
          </a:bodyPr>
          <a:p>
            <a:pPr algn="l"/>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rPr>
              <a:t>O4/</a:t>
            </a:r>
            <a:r>
              <a:rPr 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说明书的撰写技巧</a:t>
            </a:r>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a:t>
            </a:r>
            <a:r>
              <a:rPr 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rPr>
              <a:t>总体要求</a:t>
            </a:r>
            <a:endParaRPr lang="zh-CN"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a:p>
            <a:pPr algn="l"/>
            <a:endParaRPr lang="zh-CN" altLang="en-US"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52400" y="1183005"/>
            <a:ext cx="11887200" cy="3046095"/>
          </a:xfrm>
          <a:prstGeom prst="rect">
            <a:avLst/>
          </a:prstGeom>
          <a:solidFill>
            <a:schemeClr val="bg1">
              <a:alpha val="45000"/>
            </a:schemeClr>
          </a:solidFill>
          <a:ln w="12700" cmpd="sng">
            <a:solidFill>
              <a:schemeClr val="accent1">
                <a:shade val="50000"/>
              </a:schemeClr>
            </a:solidFill>
            <a:prstDash val="solid"/>
          </a:ln>
        </p:spPr>
        <p:txBody>
          <a:bodyPr wrap="square" rtlCol="0">
            <a:spAutoFit/>
          </a:bodyPr>
          <a:p>
            <a:pPr indent="0" algn="just" fontAlgn="auto">
              <a:lnSpc>
                <a:spcPct val="100000"/>
              </a:lnSpc>
              <a:spcBef>
                <a:spcPts val="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8.一般情况下，权利要求中包含有数值范围的，其数值范围尽量以数学方式表达，例如，  </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algn="just" fontAlgn="auto">
              <a:lnSpc>
                <a:spcPct val="100000"/>
              </a:lnSpc>
              <a:spcBef>
                <a:spcPts val="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“≥30℃”、“&gt;5”等。通常，“大于”、“小于”、“超过”等理解为不包括本数；</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algn="just" fontAlgn="auto">
              <a:lnSpc>
                <a:spcPct val="100000"/>
              </a:lnSpc>
              <a:spcBef>
                <a:spcPts val="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“以上”、“以下”、“以内”等理解为包括本数。</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algn="just" fontAlgn="auto">
              <a:lnSpc>
                <a:spcPct val="100000"/>
              </a:lnSpc>
              <a:spcBef>
                <a:spcPts val="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9.从属权利要求只能引用在前的权利要求。引用两项以上权利要求的多项从属权利要求</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algn="just" fontAlgn="auto">
              <a:lnSpc>
                <a:spcPct val="100000"/>
              </a:lnSpc>
              <a:spcBef>
                <a:spcPts val="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只能以择一方式引用在前的权利要求，并不得作为被另一项多项从属权利要求引用的</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algn="just" fontAlgn="auto">
              <a:lnSpc>
                <a:spcPct val="100000"/>
              </a:lnSpc>
              <a:spcBef>
                <a:spcPts val="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基础。</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algn="just" fontAlgn="auto">
              <a:lnSpc>
                <a:spcPct val="100000"/>
              </a:lnSpc>
              <a:spcBef>
                <a:spcPts val="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10.直接或间接从属于某一项独立权利要求的所有从属权利要求都应当写在该独立权利</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algn="just" fontAlgn="auto">
              <a:lnSpc>
                <a:spcPct val="100000"/>
              </a:lnSpc>
              <a:spcBef>
                <a:spcPts val="0"/>
              </a:spcBef>
              <a:buFont typeface="Arial" panose="020B0604020202020204" pitchFamily="34" charset="0"/>
              <a:buNone/>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要求之后，另一项独立权利要求之前。</a:t>
            </a:r>
            <a:endParaRPr lang="zh-CN" altLang="en-US"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9525" y="-41910"/>
            <a:ext cx="11887200" cy="1346835"/>
          </a:xfrm>
          <a:prstGeom prst="rect">
            <a:avLst/>
          </a:prstGeom>
          <a:noFill/>
        </p:spPr>
        <p:txBody>
          <a:bodyPr wrap="square" rtlCol="0">
            <a:spAutoFit/>
          </a:bodyPr>
          <a:p>
            <a:pPr indent="0" algn="ctr" eaLnBrk="0" hangingPunct="0">
              <a:lnSpc>
                <a:spcPct val="170000"/>
              </a:lnSpc>
              <a:buFont typeface="Arial" panose="020B0604020202020204" pitchFamily="34" charset="0"/>
              <a:buNone/>
            </a:pPr>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rPr>
              <a:t>O4/</a:t>
            </a:r>
            <a:r>
              <a:rPr lang="zh-CN" altLang="en-US" sz="4800" noProof="0" dirty="0" smtClean="0">
                <a:ln>
                  <a:noFill/>
                </a:ln>
                <a:solidFill>
                  <a:srgbClr val="0563C1"/>
                </a:solidFill>
                <a:effectLst/>
                <a:uLnTx/>
                <a:uFillTx/>
                <a:latin typeface="微软雅黑" panose="020B0503020204020204" charset="-122"/>
                <a:ea typeface="微软雅黑" panose="020B0503020204020204" charset="-122"/>
                <a:cs typeface="仿宋" panose="02010609060101010101" charset="-122"/>
                <a:sym typeface="+mn-ea"/>
              </a:rPr>
              <a:t>说明书组成部分的撰写要求及撰写思路</a:t>
            </a:r>
            <a:endParaRPr lang="zh-CN" altLang="en-US"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52400" y="1325880"/>
            <a:ext cx="11887200" cy="4965700"/>
          </a:xfrm>
          <a:prstGeom prst="rect">
            <a:avLst/>
          </a:prstGeom>
          <a:solidFill>
            <a:schemeClr val="bg1">
              <a:alpha val="45000"/>
            </a:schemeClr>
          </a:solidFill>
          <a:ln w="12700" cmpd="sng">
            <a:solidFill>
              <a:schemeClr val="accent1">
                <a:shade val="50000"/>
              </a:schemeClr>
            </a:solidFill>
            <a:prstDash val="solid"/>
          </a:ln>
        </p:spPr>
        <p:txBody>
          <a:bodyPr wrap="square" rtlCol="0">
            <a:spAutoFit/>
          </a:bodyPr>
          <a:p>
            <a:pPr indent="0" algn="just" eaLnBrk="0" fontAlgn="auto" hangingPunct="0">
              <a:lnSpc>
                <a:spcPct val="100000"/>
              </a:lnSpc>
            </a:pPr>
            <a:r>
              <a:rPr lang="zh-CN" altLang="en-US" sz="2400" b="1" dirty="0">
                <a:latin typeface="宋体" panose="02010600030101010101" pitchFamily="2" charset="-122"/>
                <a:cs typeface="仿宋" panose="02010609060101010101"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按照《专利法实施细则》第17条第1款的规定，发明或者实用新型专利申请的说明书应当写明发明或者实用新型的名称，该名称应当与请求书中的名称一致。说明书通常应当包括</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技术领域、背景技术、发明或者实用新型内容、附图说明和具体实施</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方式五个组成部分。 </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marR="0" lvl="0" indent="0" algn="l" defTabSz="914400" rtl="0" eaLnBrk="1" fontAlgn="auto" latinLnBrk="0" hangingPunct="1">
              <a:lnSpc>
                <a:spcPct val="100000"/>
              </a:lnSpc>
              <a:spcBef>
                <a:spcPct val="20000"/>
              </a:spcBef>
              <a:spcAft>
                <a:spcPts val="0"/>
              </a:spcAft>
              <a:buClr>
                <a:schemeClr val="tx2"/>
              </a:buClr>
              <a:buSzTx/>
              <a:buFont typeface="Wingdings" panose="05000000000000000000" pitchFamily="2" charset="2"/>
              <a:buNone/>
              <a:defRPr/>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1. 发明或实用新型的名称</a:t>
            </a:r>
            <a:endParaRPr kumimoji="0" lang="en-US" altLang="zh-CN" sz="2800" b="1" i="0" u="none" strike="noStrike" kern="1200" cap="none" spc="0" normalizeH="0" baseline="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342900" marR="0" lvl="0" indent="-342900" algn="l" defTabSz="914400" rtl="0" eaLnBrk="1" fontAlgn="auto" latinLnBrk="0" hangingPunct="1">
              <a:lnSpc>
                <a:spcPct val="100000"/>
              </a:lnSpc>
              <a:spcBef>
                <a:spcPct val="20000"/>
              </a:spcBef>
              <a:spcAft>
                <a:spcPts val="0"/>
              </a:spcAft>
              <a:buClr>
                <a:schemeClr val="tx2"/>
              </a:buClr>
              <a:buSzTx/>
              <a:buFont typeface="Wingdings" panose="05000000000000000000" pitchFamily="2" charset="2"/>
              <a:buChar char="Ü"/>
              <a:defRPr/>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不得超过25个字。特殊情况下，例如化学领域的某些申请，可以允许最多到40个字；</a:t>
            </a:r>
            <a:endParaRPr kumimoji="0" lang="en-US" altLang="zh-CN" sz="2400" i="0" u="none" strike="noStrike" kern="1200" cap="none" spc="0" normalizeH="0" baseline="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342900" marR="0" lvl="0" indent="-342900" algn="l" defTabSz="914400" rtl="0" eaLnBrk="1" fontAlgn="auto" latinLnBrk="0" hangingPunct="1">
              <a:lnSpc>
                <a:spcPct val="100000"/>
              </a:lnSpc>
              <a:spcBef>
                <a:spcPct val="20000"/>
              </a:spcBef>
              <a:spcAft>
                <a:spcPts val="0"/>
              </a:spcAft>
              <a:buClr>
                <a:schemeClr val="tx2"/>
              </a:buClr>
              <a:buSzTx/>
              <a:buFont typeface="Wingdings" panose="05000000000000000000" pitchFamily="2" charset="2"/>
              <a:buChar char="Ü"/>
              <a:defRPr/>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采用所属技术领域通用技术术语，最好采用国际专利分类中的技术术语，不得采用非技术术语；</a:t>
            </a:r>
            <a:endParaRPr kumimoji="0" lang="en-US" altLang="zh-CN" sz="2400" i="0" u="none" strike="noStrike" kern="1200" cap="none" spc="0" normalizeH="0" baseline="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342900" marR="0" lvl="0" indent="-342900" algn="l" defTabSz="914400" rtl="0" eaLnBrk="1" fontAlgn="auto" latinLnBrk="0" hangingPunct="1">
              <a:lnSpc>
                <a:spcPct val="100000"/>
              </a:lnSpc>
              <a:spcBef>
                <a:spcPct val="20000"/>
              </a:spcBef>
              <a:spcAft>
                <a:spcPts val="0"/>
              </a:spcAft>
              <a:buClr>
                <a:schemeClr val="tx2"/>
              </a:buClr>
              <a:buSzTx/>
              <a:buFont typeface="Wingdings" panose="05000000000000000000" pitchFamily="2" charset="2"/>
              <a:buChar char="Ü"/>
              <a:defRPr/>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不得使用人名、地名、商标、型号或者商品名称等，也不得使用商业性宣传用语；</a:t>
            </a:r>
            <a:endParaRPr kumimoji="0" lang="en-US" altLang="zh-CN" sz="2400" i="0" u="none" strike="noStrike" kern="1200" cap="none" spc="0" normalizeH="0" baseline="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342900" marR="0" lvl="0" indent="-342900" algn="l" defTabSz="914400" rtl="0" eaLnBrk="1" fontAlgn="auto" latinLnBrk="0" hangingPunct="1">
              <a:lnSpc>
                <a:spcPct val="100000"/>
              </a:lnSpc>
              <a:spcBef>
                <a:spcPct val="20000"/>
              </a:spcBef>
              <a:spcAft>
                <a:spcPts val="0"/>
              </a:spcAft>
              <a:buClr>
                <a:schemeClr val="tx2"/>
              </a:buClr>
              <a:buSzTx/>
              <a:buFont typeface="Wingdings" panose="05000000000000000000" pitchFamily="2" charset="2"/>
              <a:buChar char="Ü"/>
              <a:defRPr/>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清楚、简要、全面地反映要求保护的发明或者实用新型的主题和类型（产品或者方法）。</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indent="0" algn="just" eaLnBrk="0" fontAlgn="auto" hangingPunct="0">
              <a:lnSpc>
                <a:spcPct val="100000"/>
              </a:lnSpc>
            </a:pP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9525" y="-41910"/>
            <a:ext cx="11887200" cy="1346835"/>
          </a:xfrm>
          <a:prstGeom prst="rect">
            <a:avLst/>
          </a:prstGeom>
          <a:noFill/>
        </p:spPr>
        <p:txBody>
          <a:bodyPr wrap="square" rtlCol="0">
            <a:spAutoFit/>
          </a:bodyPr>
          <a:p>
            <a:pPr indent="0" algn="ctr" eaLnBrk="0" hangingPunct="0">
              <a:lnSpc>
                <a:spcPct val="170000"/>
              </a:lnSpc>
              <a:buFont typeface="Arial" panose="020B0604020202020204" pitchFamily="34" charset="0"/>
              <a:buNone/>
            </a:pPr>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rPr>
              <a:t>O4/</a:t>
            </a:r>
            <a:r>
              <a:rPr lang="zh-CN" altLang="en-US" sz="4800" noProof="0" dirty="0" smtClean="0">
                <a:ln>
                  <a:noFill/>
                </a:ln>
                <a:solidFill>
                  <a:srgbClr val="0563C1"/>
                </a:solidFill>
                <a:effectLst/>
                <a:uLnTx/>
                <a:uFillTx/>
                <a:latin typeface="微软雅黑" panose="020B0503020204020204" charset="-122"/>
                <a:ea typeface="微软雅黑" panose="020B0503020204020204" charset="-122"/>
                <a:cs typeface="仿宋" panose="02010609060101010101" charset="-122"/>
                <a:sym typeface="+mn-ea"/>
              </a:rPr>
              <a:t>说明书组成部分的撰写要求及撰写思路</a:t>
            </a:r>
            <a:endParaRPr lang="zh-CN" altLang="en-US"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52400" y="1325880"/>
            <a:ext cx="11887200" cy="5532120"/>
          </a:xfrm>
          <a:prstGeom prst="rect">
            <a:avLst/>
          </a:prstGeom>
          <a:solidFill>
            <a:schemeClr val="bg1">
              <a:alpha val="45000"/>
            </a:schemeClr>
          </a:solidFill>
          <a:ln w="12700" cmpd="sng">
            <a:solidFill>
              <a:schemeClr val="accent1">
                <a:shade val="50000"/>
              </a:schemeClr>
            </a:solidFill>
            <a:prstDash val="solid"/>
          </a:ln>
        </p:spPr>
        <p:txBody>
          <a:bodyPr wrap="square" rtlCol="0">
            <a:spAutoFit/>
          </a:bodyPr>
          <a:p>
            <a:pPr marR="0" lvl="0" indent="0" algn="l" defTabSz="914400" rtl="0" eaLnBrk="1" fontAlgn="auto" hangingPunct="1">
              <a:lnSpc>
                <a:spcPct val="100000"/>
              </a:lnSpc>
              <a:spcBef>
                <a:spcPct val="20000"/>
              </a:spcBef>
              <a:spcAft>
                <a:spcPts val="0"/>
              </a:spcAft>
              <a:buClr>
                <a:schemeClr val="tx1"/>
              </a:buClr>
              <a:buSzTx/>
              <a:buFont typeface="Wingdings" panose="05000000000000000000" pitchFamily="2" charset="2"/>
              <a:buNone/>
              <a:defRPr/>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2. 发明或实用新型的技术领域</a:t>
            </a:r>
            <a:endParaRPr kumimoji="0" lang="en-US" altLang="zh-CN" sz="2800" b="1" i="0" u="none" strike="noStrike" kern="1200" cap="none" spc="0" normalizeH="0" baseline="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342900" marR="0" lvl="0" indent="0" algn="l" defTabSz="914400" rtl="0" eaLnBrk="1" fontAlgn="auto" hangingPunct="1">
              <a:lnSpc>
                <a:spcPct val="100000"/>
              </a:lnSpc>
              <a:spcBef>
                <a:spcPct val="20000"/>
              </a:spcBef>
              <a:spcAft>
                <a:spcPts val="0"/>
              </a:spcAft>
              <a:buClr>
                <a:schemeClr val="tx1"/>
              </a:buClr>
              <a:buSzTx/>
              <a:buFont typeface="Wingdings" panose="05000000000000000000" pitchFamily="2" charset="2"/>
              <a:buChar char="ì"/>
              <a:defRPr/>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是指所属或者直接应用的具体技术领域；</a:t>
            </a:r>
            <a:endParaRPr kumimoji="0" lang="en-US" altLang="zh-CN" sz="2400" b="0" i="0" u="none" strike="noStrike" kern="1200" cap="none" spc="0" normalizeH="0" baseline="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342900" marR="0" lvl="0" indent="0" algn="l" defTabSz="914400" rtl="0" eaLnBrk="1" fontAlgn="auto" hangingPunct="1">
              <a:lnSpc>
                <a:spcPct val="100000"/>
              </a:lnSpc>
              <a:spcBef>
                <a:spcPct val="20000"/>
              </a:spcBef>
              <a:spcAft>
                <a:spcPts val="0"/>
              </a:spcAft>
              <a:buClr>
                <a:schemeClr val="tx1"/>
              </a:buClr>
              <a:buSzTx/>
              <a:buFont typeface="Wingdings" panose="05000000000000000000" pitchFamily="2" charset="2"/>
              <a:buChar char="ì"/>
              <a:defRPr/>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不是上位的或者相邻的技术领域，也不是发明或者实用新型本身。</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a:p>
            <a:pPr marR="0" lvl="0" indent="0" algn="l" defTabSz="914400" rtl="0" eaLnBrk="1" fontAlgn="auto" hangingPunct="1">
              <a:lnSpc>
                <a:spcPct val="100000"/>
              </a:lnSpc>
              <a:spcBef>
                <a:spcPct val="20000"/>
              </a:spcBef>
              <a:spcAft>
                <a:spcPts val="0"/>
              </a:spcAft>
              <a:buClr>
                <a:schemeClr val="tx1"/>
              </a:buClr>
              <a:buSzTx/>
              <a:buFont typeface="Wingdings" panose="05000000000000000000" pitchFamily="2" charset="2"/>
              <a:buNone/>
              <a:defRPr/>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3. 发明或实用新型的背景技术</a:t>
            </a:r>
            <a:endParaRPr lang="en-US" altLang="zh-CN" sz="2400" dirty="0" smtClean="0">
              <a:latin typeface="+mn-ea"/>
              <a:cs typeface="仿宋" panose="02010609060101010101" charset="-122"/>
            </a:endParaRPr>
          </a:p>
          <a:p>
            <a:pPr marR="0" indent="0" rtl="0" fontAlgn="auto">
              <a:lnSpc>
                <a:spcPct val="100000"/>
              </a:lnSpc>
              <a:buClr>
                <a:schemeClr val="tx2"/>
              </a:buClr>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针对性的指出缺点和问题：</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marL="0" marR="0" lvl="1" indent="0" rtl="0" fontAlgn="auto">
              <a:lnSpc>
                <a:spcPct val="100000"/>
              </a:lnSpc>
              <a:buClr>
                <a:schemeClr val="tx2"/>
              </a:buClr>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    客观地指出以上背景技术中存在的问题和缺点，仅限于涉及由自己的发明或者实用新型的技术方案所能够解决的问题和缺点。与自己的发明无关的问题和缺点及自己的发明没有解决的问题和缺点不要在这里出现。引证的文件如果是多篇，可以每个引证文件各指出一个或两个问题和缺点。 </a:t>
            </a:r>
            <a:endParaRPr lang="zh-CN" altLang="en-US" sz="2400" dirty="0">
              <a:latin typeface="+mn-ea"/>
              <a:cs typeface="仿宋" panose="02010609060101010101" charset="-122"/>
            </a:endParaRPr>
          </a:p>
          <a:p>
            <a:pPr marL="0" marR="0" lvl="1" indent="0" algn="just" rtl="0" eaLnBrk="0" fontAlgn="auto" hangingPunct="0">
              <a:lnSpc>
                <a:spcPct val="100000"/>
              </a:lnSpc>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4. 发明或实用新型的内容</a:t>
            </a:r>
            <a:endParaRPr lang="en-US" altLang="zh-CN" sz="2800" b="1">
              <a:latin typeface="宋体" panose="02010600030101010101" pitchFamily="2" charset="-122"/>
              <a:ea typeface="宋体" panose="02010600030101010101" pitchFamily="2" charset="-122"/>
              <a:cs typeface="宋体" panose="02010600030101010101" pitchFamily="2" charset="-122"/>
              <a:sym typeface="+mn-ea"/>
            </a:endParaRPr>
          </a:p>
          <a:p>
            <a:pPr marL="0" marR="0" lvl="1" indent="0" algn="l" defTabSz="914400" rtl="0" eaLnBrk="1" fontAlgn="auto" hangingPunct="1">
              <a:lnSpc>
                <a:spcPct val="100000"/>
              </a:lnSpc>
              <a:spcBef>
                <a:spcPct val="20000"/>
              </a:spcBef>
              <a:spcAft>
                <a:spcPts val="0"/>
              </a:spcAft>
              <a:buClr>
                <a:schemeClr val="tx1"/>
              </a:buClr>
              <a:buSzTx/>
              <a:buFont typeface="Wingdings" panose="05000000000000000000" pitchFamily="2" charset="2"/>
              <a:buChar char="ì"/>
              <a:defRPr/>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要解决的技术问题</a:t>
            </a:r>
            <a:endParaRPr lang="en-US" altLang="zh-CN" sz="2400">
              <a:latin typeface="宋体" panose="02010600030101010101" pitchFamily="2" charset="-122"/>
              <a:ea typeface="宋体" panose="02010600030101010101" pitchFamily="2" charset="-122"/>
              <a:cs typeface="宋体" panose="02010600030101010101" pitchFamily="2" charset="-122"/>
            </a:endParaRPr>
          </a:p>
          <a:p>
            <a:pPr marL="0" marR="0" lvl="1" indent="0" algn="l" defTabSz="914400" rtl="0" eaLnBrk="1" fontAlgn="auto" hangingPunct="1">
              <a:lnSpc>
                <a:spcPct val="100000"/>
              </a:lnSpc>
              <a:spcBef>
                <a:spcPct val="20000"/>
              </a:spcBef>
              <a:spcAft>
                <a:spcPts val="0"/>
              </a:spcAft>
              <a:buClr>
                <a:schemeClr val="tx1"/>
              </a:buClr>
              <a:buSzTx/>
              <a:buFont typeface="Wingdings" panose="05000000000000000000" pitchFamily="2" charset="2"/>
              <a:buChar char="ì"/>
              <a:defRPr/>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技术方案</a:t>
            </a:r>
            <a:endParaRPr lang="zh-CN" altLang="en-US" sz="2400" b="1" dirty="0">
              <a:solidFill>
                <a:srgbClr val="FF0000"/>
              </a:solidFill>
              <a:latin typeface="Times New Roman" panose="02020603050405020304" pitchFamily="18" charset="0"/>
              <a:cs typeface="仿宋" panose="02010609060101010101" charset="-122"/>
            </a:endParaRPr>
          </a:p>
          <a:p>
            <a:pPr marL="0" marR="0" lvl="1" indent="0" algn="l" defTabSz="914400" rtl="0" eaLnBrk="1" fontAlgn="auto" hangingPunct="1">
              <a:lnSpc>
                <a:spcPct val="100000"/>
              </a:lnSpc>
              <a:spcBef>
                <a:spcPct val="20000"/>
              </a:spcBef>
              <a:spcAft>
                <a:spcPts val="0"/>
              </a:spcAft>
              <a:buClr>
                <a:schemeClr val="tx1"/>
              </a:buClr>
              <a:buSzTx/>
              <a:buFont typeface="Wingdings" panose="05000000000000000000" pitchFamily="2" charset="2"/>
              <a:buChar char="ì"/>
              <a:defRPr/>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有益效果</a:t>
            </a: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9525" y="-41910"/>
            <a:ext cx="11887200" cy="1346835"/>
          </a:xfrm>
          <a:prstGeom prst="rect">
            <a:avLst/>
          </a:prstGeom>
          <a:noFill/>
        </p:spPr>
        <p:txBody>
          <a:bodyPr wrap="square" rtlCol="0">
            <a:spAutoFit/>
          </a:bodyPr>
          <a:p>
            <a:pPr indent="0" algn="ctr" eaLnBrk="0" hangingPunct="0">
              <a:lnSpc>
                <a:spcPct val="170000"/>
              </a:lnSpc>
              <a:buFont typeface="Arial" panose="020B0604020202020204" pitchFamily="34" charset="0"/>
              <a:buNone/>
            </a:pPr>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rPr>
              <a:t>O4/</a:t>
            </a:r>
            <a:r>
              <a:rPr lang="zh-CN" altLang="en-US" sz="4800" noProof="0" dirty="0" smtClean="0">
                <a:ln>
                  <a:noFill/>
                </a:ln>
                <a:solidFill>
                  <a:srgbClr val="0563C1"/>
                </a:solidFill>
                <a:effectLst/>
                <a:uLnTx/>
                <a:uFillTx/>
                <a:latin typeface="微软雅黑" panose="020B0503020204020204" charset="-122"/>
                <a:ea typeface="微软雅黑" panose="020B0503020204020204" charset="-122"/>
                <a:cs typeface="仿宋" panose="02010609060101010101" charset="-122"/>
                <a:sym typeface="+mn-ea"/>
              </a:rPr>
              <a:t>说明书组成部分的撰写要求及撰写思路</a:t>
            </a:r>
            <a:endParaRPr lang="zh-CN" altLang="en-US" sz="48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52400" y="1440180"/>
            <a:ext cx="11887200" cy="4572000"/>
          </a:xfrm>
          <a:prstGeom prst="rect">
            <a:avLst/>
          </a:prstGeom>
          <a:solidFill>
            <a:schemeClr val="bg1">
              <a:alpha val="45000"/>
            </a:schemeClr>
          </a:solidFill>
          <a:ln w="12700" cmpd="sng">
            <a:solidFill>
              <a:schemeClr val="accent1">
                <a:shade val="50000"/>
              </a:schemeClr>
            </a:solidFill>
            <a:prstDash val="solid"/>
          </a:ln>
        </p:spPr>
        <p:txBody>
          <a:bodyPr wrap="square" rtlCol="0">
            <a:spAutoFit/>
          </a:bodyPr>
          <a:p>
            <a:pPr marR="0" lvl="0" indent="0" algn="l" defTabSz="914400" rtl="0" eaLnBrk="1" fontAlgn="auto" hangingPunct="1">
              <a:lnSpc>
                <a:spcPct val="100000"/>
              </a:lnSpc>
              <a:spcBef>
                <a:spcPct val="20000"/>
              </a:spcBef>
              <a:spcAft>
                <a:spcPts val="0"/>
              </a:spcAft>
              <a:buClr>
                <a:schemeClr val="tx1"/>
              </a:buClr>
              <a:buSzTx/>
              <a:buFont typeface="Wingdings" panose="05000000000000000000" pitchFamily="2" charset="2"/>
              <a:buNone/>
              <a:defRPr/>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5.附图说明</a:t>
            </a:r>
            <a:br>
              <a:rPr lang="zh-CN" altLang="en-US" sz="2800" dirty="0">
                <a:effectLst>
                  <a:outerShdw blurRad="38100" dist="38100" dir="2700000" algn="tl">
                    <a:srgbClr val="C0C0C0"/>
                  </a:outerShdw>
                </a:effectLst>
                <a:latin typeface="宋体" panose="02010600030101010101" pitchFamily="2" charset="-122"/>
                <a:cs typeface="仿宋" panose="02010609060101010101" charset="-122"/>
                <a:sym typeface="+mn-ea"/>
              </a:rPr>
            </a:br>
            <a:r>
              <a:rPr lang="zh-CN" altLang="en-US" sz="2800" dirty="0">
                <a:effectLst>
                  <a:outerShdw blurRad="38100" dist="38100" dir="2700000" algn="tl">
                    <a:srgbClr val="C0C0C0"/>
                  </a:outerShdw>
                </a:effectLst>
                <a:latin typeface="宋体" panose="02010600030101010101" pitchFamily="2" charset="-122"/>
                <a:cs typeface="仿宋" panose="02010609060101010101" charset="-122"/>
                <a:sym typeface="+mn-ea"/>
              </a:rPr>
              <a:t>   </a:t>
            </a:r>
            <a:r>
              <a:rPr lang="en-US" altLang="zh-CN" sz="2400">
                <a:latin typeface="宋体" panose="02010600030101010101" pitchFamily="2" charset="-122"/>
                <a:ea typeface="宋体" panose="02010600030101010101" pitchFamily="2" charset="-122"/>
                <a:cs typeface="宋体" panose="02010600030101010101" pitchFamily="2" charset="-122"/>
                <a:sym typeface="+mn-ea"/>
              </a:rPr>
              <a:t>用图形补充说明书文字部分的描述，使人能够直观地、形象化地理解发明或者实用新型的每个技术特征和整体技术方案。对于机械和电学技术领域中的专利申请，说明书附图的作用尤其明显。有些情况下，当说明书文字内容和权利要求内容都没有描述清楚发明的技术方案和与现有技术的区别特征时，附图中如果有描绘，有可能在答复修改时将其内容添加到权利要求中。</a:t>
            </a:r>
            <a:endParaRPr kumimoji="0" lang="en-US" altLang="zh-CN" sz="2400" b="0" i="0" u="none" strike="noStrike" kern="1200" cap="none" spc="0" normalizeH="0" baseline="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342900" marR="0" lvl="0" indent="-342900" algn="l" defTabSz="914400" rtl="0" eaLnBrk="1" fontAlgn="auto" latinLnBrk="0" hangingPunct="1">
              <a:lnSpc>
                <a:spcPct val="100000"/>
              </a:lnSpc>
              <a:spcBef>
                <a:spcPct val="20000"/>
              </a:spcBef>
              <a:spcAft>
                <a:spcPts val="0"/>
              </a:spcAft>
              <a:buClr>
                <a:schemeClr val="tx2"/>
              </a:buClr>
              <a:buSzTx/>
              <a:buFont typeface="Wingdings" panose="05000000000000000000" pitchFamily="2" charset="2"/>
              <a:buChar char="ì"/>
              <a:defRPr/>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关于装置、设备、机械、电路等方面的发明专利必须要有附图。</a:t>
            </a:r>
            <a:endParaRPr kumimoji="0" lang="en-US" altLang="zh-CN" sz="2400" b="0" i="0" u="none" strike="noStrike" kern="1200" cap="none" spc="0" normalizeH="0" baseline="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342900" marR="0" lvl="0" indent="-342900" algn="l" defTabSz="914400" rtl="0" eaLnBrk="1" fontAlgn="auto" latinLnBrk="0" hangingPunct="1">
              <a:lnSpc>
                <a:spcPct val="100000"/>
              </a:lnSpc>
              <a:spcBef>
                <a:spcPct val="20000"/>
              </a:spcBef>
              <a:spcAft>
                <a:spcPts val="0"/>
              </a:spcAft>
              <a:buClr>
                <a:schemeClr val="tx2"/>
              </a:buClr>
              <a:buSzTx/>
              <a:buFont typeface="Wingdings" panose="05000000000000000000" pitchFamily="2" charset="2"/>
              <a:buChar char="ì"/>
              <a:defRPr/>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实用新型专利申请的说明书必须有附图。</a:t>
            </a:r>
            <a:endParaRPr kumimoji="0" lang="en-US" altLang="zh-CN" sz="2400" b="0" i="0" u="none" strike="noStrike" kern="1200" cap="none" spc="0" normalizeH="0" baseline="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342900" marR="0" lvl="0" indent="-342900" algn="l" defTabSz="914400" rtl="0" eaLnBrk="1" fontAlgn="auto" latinLnBrk="0" hangingPunct="1">
              <a:lnSpc>
                <a:spcPct val="100000"/>
              </a:lnSpc>
              <a:spcBef>
                <a:spcPct val="20000"/>
              </a:spcBef>
              <a:spcAft>
                <a:spcPts val="0"/>
              </a:spcAft>
              <a:buClr>
                <a:schemeClr val="tx2"/>
              </a:buClr>
              <a:buSzTx/>
              <a:buFont typeface="Wingdings" panose="05000000000000000000" pitchFamily="2" charset="2"/>
              <a:buChar char="ì"/>
              <a:defRPr/>
            </a:pPr>
            <a:r>
              <a:rPr lang="en-US" altLang="zh-CN" sz="2400">
                <a:latin typeface="宋体" panose="02010600030101010101" pitchFamily="2" charset="-122"/>
                <a:ea typeface="宋体" panose="02010600030101010101" pitchFamily="2" charset="-122"/>
                <a:cs typeface="宋体" panose="02010600030101010101" pitchFamily="2" charset="-122"/>
                <a:sym typeface="+mn-ea"/>
              </a:rPr>
              <a:t>对发明专利申请，用文字足以清楚、完整地描述其技术方案的，可以没有附图。主要是关于方法、工艺、材料等方面的发明。</a:t>
            </a:r>
            <a:endParaRPr kumimoji="0" lang="en-US" altLang="zh-CN" sz="2400" b="0" i="0" u="none" strike="noStrike" kern="1200" cap="none" spc="0" normalizeH="0" baseline="0">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R="0" lvl="0" indent="0" algn="l" defTabSz="914400" rtl="0" eaLnBrk="1" fontAlgn="auto" hangingPunct="1">
              <a:lnSpc>
                <a:spcPct val="100000"/>
              </a:lnSpc>
              <a:spcBef>
                <a:spcPct val="20000"/>
              </a:spcBef>
              <a:spcAft>
                <a:spcPts val="0"/>
              </a:spcAft>
              <a:buClr>
                <a:schemeClr val="tx1"/>
              </a:buClr>
              <a:buSzTx/>
              <a:buFont typeface="Wingdings" panose="05000000000000000000" pitchFamily="2" charset="2"/>
              <a:buNone/>
              <a:defRPr/>
            </a:pPr>
            <a:endParaRPr lang="en-US" altLang="zh-CN" sz="2400">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6035" y="2491105"/>
            <a:ext cx="7382510" cy="1137285"/>
          </a:xfrm>
          <a:prstGeom prst="rect">
            <a:avLst/>
          </a:prstGeom>
          <a:noFill/>
        </p:spPr>
        <p:txBody>
          <a:bodyPr wrap="square" rtlCol="0">
            <a:spAutoFit/>
          </a:bodyPr>
          <a:p>
            <a:pPr algn="l"/>
            <a:r>
              <a:rPr lang="zh-CN" altLang="en-US" sz="4800">
                <a:solidFill>
                  <a:schemeClr val="bg1"/>
                </a:solidFill>
                <a:latin typeface="宋体" panose="02010600030101010101" pitchFamily="2" charset="-122"/>
                <a:ea typeface="宋体" panose="02010600030101010101" pitchFamily="2" charset="-122"/>
                <a:cs typeface="宋体" panose="02010600030101010101" pitchFamily="2" charset="-122"/>
              </a:rPr>
              <a:t>感谢观看及使用</a:t>
            </a:r>
            <a:endParaRPr lang="zh-CN" altLang="en-US" sz="2000">
              <a:solidFill>
                <a:schemeClr val="bg1"/>
              </a:solidFill>
              <a:latin typeface="宋体" panose="02010600030101010101" pitchFamily="2" charset="-122"/>
              <a:ea typeface="宋体" panose="02010600030101010101" pitchFamily="2" charset="-122"/>
              <a:cs typeface="宋体" panose="02010600030101010101" pitchFamily="2" charset="-122"/>
            </a:endParaRPr>
          </a:p>
          <a:p>
            <a:pPr algn="l"/>
            <a:endParaRPr lang="en-US" altLang="zh-CN" sz="2000">
              <a:solidFill>
                <a:schemeClr val="bg1"/>
              </a:solidFill>
              <a:latin typeface="宋体" panose="02010600030101010101" pitchFamily="2" charset="-122"/>
              <a:ea typeface="宋体" panose="02010600030101010101" pitchFamily="2" charset="-122"/>
              <a:cs typeface="宋体" panose="02010600030101010101" pitchFamily="2" charset="-122"/>
            </a:endParaRPr>
          </a:p>
        </p:txBody>
      </p:sp>
      <p:sp>
        <p:nvSpPr>
          <p:cNvPr id="3" name="灯片编号占位符 2"/>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94615" y="434340"/>
            <a:ext cx="9142095" cy="829945"/>
          </a:xfrm>
          <a:prstGeom prst="rect">
            <a:avLst/>
          </a:prstGeom>
          <a:noFill/>
        </p:spPr>
        <p:txBody>
          <a:bodyPr wrap="square" rtlCol="0">
            <a:spAutoFit/>
          </a:bodyPr>
          <a:p>
            <a:pPr algn="l"/>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rPr>
              <a:t>O1/</a:t>
            </a:r>
            <a:r>
              <a:rPr lang="zh-CN" sz="4400">
                <a:solidFill>
                  <a:srgbClr val="023C7A"/>
                </a:solidFill>
                <a:latin typeface="宋体" panose="02010600030101010101" pitchFamily="2" charset="-122"/>
                <a:ea typeface="宋体" panose="02010600030101010101" pitchFamily="2" charset="-122"/>
                <a:cs typeface="宋体" panose="02010600030101010101" pitchFamily="2" charset="-122"/>
              </a:rPr>
              <a:t>专利基础知识</a:t>
            </a:r>
            <a:r>
              <a:rPr lang="en-US" altLang="zh-CN" sz="4400">
                <a:solidFill>
                  <a:srgbClr val="023C7A"/>
                </a:solidFill>
                <a:latin typeface="宋体" panose="02010600030101010101" pitchFamily="2" charset="-122"/>
                <a:ea typeface="宋体" panose="02010600030101010101" pitchFamily="2" charset="-122"/>
                <a:cs typeface="宋体" panose="02010600030101010101" pitchFamily="2" charset="-122"/>
              </a:rPr>
              <a:t>——</a:t>
            </a:r>
            <a:r>
              <a:rPr lang="zh-CN" altLang="en-US" sz="4400">
                <a:solidFill>
                  <a:srgbClr val="023C7A"/>
                </a:solidFill>
                <a:latin typeface="宋体" panose="02010600030101010101" pitchFamily="2" charset="-122"/>
                <a:ea typeface="宋体" panose="02010600030101010101" pitchFamily="2" charset="-122"/>
                <a:cs typeface="宋体" panose="02010600030101010101" pitchFamily="2" charset="-122"/>
              </a:rPr>
              <a:t>专利是什么？</a:t>
            </a:r>
            <a:endParaRPr lang="zh-CN" altLang="en-US" sz="44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400175" y="1792605"/>
            <a:ext cx="9925685" cy="3107690"/>
          </a:xfrm>
          <a:prstGeom prst="rect">
            <a:avLst/>
          </a:prstGeom>
          <a:solidFill>
            <a:schemeClr val="bg1">
              <a:alpha val="45000"/>
            </a:schemeClr>
          </a:solidFill>
          <a:ln w="12700" cmpd="sng">
            <a:noFill/>
            <a:prstDash val="solid"/>
          </a:ln>
        </p:spPr>
        <p:txBody>
          <a:bodyPr wrap="square" rtlCol="0">
            <a:spAutoFit/>
          </a:bodyPr>
          <a:p>
            <a:r>
              <a:rPr lang="zh-CN" altLang="en-US" sz="2800" b="1">
                <a:latin typeface="宋体" panose="02010600030101010101" pitchFamily="2" charset="-122"/>
                <a:ea typeface="宋体" panose="02010600030101010101" pitchFamily="2" charset="-122"/>
                <a:cs typeface="宋体" panose="02010600030101010101" pitchFamily="2" charset="-122"/>
                <a:sym typeface="+mn-ea"/>
              </a:rPr>
              <a:t>1</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初识专利——专利是什么？</a:t>
            </a:r>
            <a:endParaRPr kumimoji="0" lang="zh-CN" altLang="en-US" sz="2400" i="0" u="none" strike="noStrike" kern="1200" cap="none" spc="0" normalizeH="0" baseline="0">
              <a:solidFill>
                <a:schemeClr val="tx1"/>
              </a:solidFill>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a:p>
            <a:r>
              <a:rPr lang="zh-CN" altLang="en-US" sz="2400" noProof="0" dirty="0" smtClean="0">
                <a:ln>
                  <a:noFill/>
                </a:ln>
                <a:solidFill>
                  <a:schemeClr val="accent1"/>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noProof="0" dirty="0" smtClean="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专利是发明人向国家专利行政管理部门提出申请，上述部门审查合格后，</a:t>
            </a:r>
            <a:r>
              <a:rPr lang="zh-CN" altLang="en-US" sz="2400" noProof="0" dirty="0" smtClean="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由政府机关或者代表若干国家的区域性组织颁发的一种文件，该</a:t>
            </a:r>
            <a:r>
              <a:rPr lang="zh-CN" altLang="en-US" sz="2400" noProof="0" dirty="0" smtClean="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文件记载了发明创造的内容，并且在一定时期内产生法律状态，即获得专利的发明创造在一般情况下他人必须经专利权人许可才能予以实施反之则视为侵权（即</a:t>
            </a:r>
            <a:r>
              <a:rPr lang="zh-CN" altLang="en-US" sz="2400" noProof="0" dirty="0" smtClean="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享有的垄断权利</a:t>
            </a:r>
            <a:r>
              <a:rPr lang="zh-CN" altLang="en-US" sz="2400" noProof="0" dirty="0" smtClean="0">
                <a:ln>
                  <a:noFill/>
                </a:ln>
                <a:effectLst/>
                <a:uLnTx/>
                <a:uFillTx/>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400">
              <a:latin typeface="宋体" panose="02010600030101010101" pitchFamily="2" charset="-122"/>
              <a:ea typeface="宋体" panose="02010600030101010101" pitchFamily="2" charset="-122"/>
              <a:cs typeface="宋体" panose="02010600030101010101" pitchFamily="2" charset="-122"/>
            </a:endParaRPr>
          </a:p>
          <a:p>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2400" y="462915"/>
            <a:ext cx="9932670" cy="829945"/>
          </a:xfrm>
          <a:prstGeom prst="rect">
            <a:avLst/>
          </a:prstGeom>
          <a:noFill/>
        </p:spPr>
        <p:txBody>
          <a:bodyPr wrap="square" rtlCol="0">
            <a:spAutoFit/>
          </a:bodyPr>
          <a:p>
            <a:pPr algn="l"/>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rPr>
              <a:t>O1/</a:t>
            </a:r>
            <a:r>
              <a:rPr lang="zh-CN" sz="4400">
                <a:solidFill>
                  <a:srgbClr val="023C7A"/>
                </a:solidFill>
                <a:latin typeface="宋体" panose="02010600030101010101" pitchFamily="2" charset="-122"/>
                <a:ea typeface="宋体" panose="02010600030101010101" pitchFamily="2" charset="-122"/>
                <a:cs typeface="宋体" panose="02010600030101010101" pitchFamily="2" charset="-122"/>
              </a:rPr>
              <a:t>专利基础知识</a:t>
            </a:r>
            <a:r>
              <a:rPr lang="en-US" altLang="zh-CN" sz="4400">
                <a:solidFill>
                  <a:srgbClr val="023C7A"/>
                </a:solidFill>
                <a:latin typeface="宋体" panose="02010600030101010101" pitchFamily="2" charset="-122"/>
                <a:ea typeface="宋体" panose="02010600030101010101" pitchFamily="2" charset="-122"/>
                <a:cs typeface="宋体" panose="02010600030101010101" pitchFamily="2" charset="-122"/>
              </a:rPr>
              <a:t>——</a:t>
            </a:r>
            <a:r>
              <a:rPr lang="zh-CN" altLang="en-US" sz="4400">
                <a:solidFill>
                  <a:srgbClr val="023C7A"/>
                </a:solidFill>
                <a:latin typeface="宋体" panose="02010600030101010101" pitchFamily="2" charset="-122"/>
                <a:ea typeface="宋体" panose="02010600030101010101" pitchFamily="2" charset="-122"/>
                <a:cs typeface="宋体" panose="02010600030101010101" pitchFamily="2" charset="-122"/>
              </a:rPr>
              <a:t>专利的三种类型</a:t>
            </a:r>
            <a:endParaRPr lang="zh-CN" altLang="en-US" sz="44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52400" y="1487805"/>
            <a:ext cx="11991975" cy="5156835"/>
          </a:xfrm>
          <a:prstGeom prst="rect">
            <a:avLst/>
          </a:prstGeom>
          <a:solidFill>
            <a:schemeClr val="bg1">
              <a:alpha val="45000"/>
            </a:schemeClr>
          </a:solidFill>
          <a:ln w="12700" cmpd="sng">
            <a:solidFill>
              <a:schemeClr val="accent1">
                <a:shade val="50000"/>
              </a:schemeClr>
            </a:solidFill>
            <a:prstDash val="solid"/>
          </a:ln>
        </p:spPr>
        <p:txBody>
          <a:bodyPr wrap="square" rtlCol="0">
            <a:spAutoFit/>
          </a:bodyPr>
          <a:p>
            <a:pPr eaLnBrk="0" fontAlgn="auto" hangingPunct="0">
              <a:lnSpc>
                <a:spcPct val="150000"/>
              </a:lnSpc>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2</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初识专利</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专利的三种类型</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发明专利、实用新型专利、外观设计专利</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eaLnBrk="0" fontAlgn="auto" hangingPunct="0">
              <a:lnSpc>
                <a:spcPct val="150000"/>
              </a:lnSpc>
            </a:pPr>
            <a:r>
              <a:rPr lang="zh-CN" altLang="en-US" sz="2400" noProof="0" dirty="0" smtClean="0">
                <a:ln>
                  <a:noFill/>
                </a:ln>
                <a:effectLst/>
                <a:uLnTx/>
                <a:uFillTx/>
                <a:latin typeface="仿宋" panose="02010609060101010101" charset="-122"/>
                <a:ea typeface="仿宋" panose="02010609060101010101" charset="-122"/>
                <a:cs typeface="仿宋" panose="02010609060101010101" charset="-122"/>
                <a:sym typeface="+mn-ea"/>
              </a:rPr>
              <a:t>（</a:t>
            </a:r>
            <a:r>
              <a:rPr lang="en-US" altLang="zh-CN" sz="2400" noProof="0" dirty="0" smtClean="0">
                <a:ln>
                  <a:noFill/>
                </a:ln>
                <a:effectLst/>
                <a:uLnTx/>
                <a:uFillTx/>
                <a:latin typeface="仿宋" panose="02010609060101010101" charset="-122"/>
                <a:ea typeface="仿宋" panose="02010609060101010101" charset="-122"/>
                <a:cs typeface="仿宋" panose="02010609060101010101" charset="-122"/>
                <a:sym typeface="+mn-ea"/>
              </a:rPr>
              <a:t>1</a:t>
            </a:r>
            <a:r>
              <a:rPr lang="zh-CN" altLang="en-US" sz="2400" noProof="0" dirty="0" smtClean="0">
                <a:ln>
                  <a:noFill/>
                </a:ln>
                <a:effectLst/>
                <a:uLnTx/>
                <a:uFillTx/>
                <a:latin typeface="仿宋" panose="02010609060101010101" charset="-122"/>
                <a:ea typeface="仿宋" panose="02010609060101010101" charset="-122"/>
                <a:cs typeface="仿宋" panose="02010609060101010101" charset="-122"/>
                <a:sym typeface="+mn-ea"/>
              </a:rPr>
              <a:t>）</a:t>
            </a:r>
            <a:r>
              <a:rPr lang="zh-CN" altLang="en-US" sz="2400" b="1" noProof="0" dirty="0" smtClean="0">
                <a:ln>
                  <a:noFill/>
                </a:ln>
                <a:effectLst/>
                <a:uLnTx/>
                <a:uFillTx/>
                <a:latin typeface="仿宋" panose="02010609060101010101" charset="-122"/>
                <a:ea typeface="仿宋" panose="02010609060101010101" charset="-122"/>
                <a:cs typeface="仿宋" panose="02010609060101010101" charset="-122"/>
                <a:sym typeface="+mn-ea"/>
              </a:rPr>
              <a:t>发明专利：是指对产品、方法或者其改进所提出的新的技术方案。</a:t>
            </a:r>
            <a:endParaRPr lang="zh-CN" altLang="en-US" sz="2400" b="1" noProof="0" dirty="0" smtClean="0">
              <a:ln>
                <a:noFill/>
              </a:ln>
              <a:effectLst/>
              <a:uLnTx/>
              <a:uFillTx/>
              <a:latin typeface="仿宋" panose="02010609060101010101" charset="-122"/>
              <a:ea typeface="仿宋" panose="02010609060101010101" charset="-122"/>
              <a:cs typeface="仿宋" panose="02010609060101010101" charset="-122"/>
              <a:sym typeface="+mn-ea"/>
            </a:endParaRPr>
          </a:p>
          <a:p>
            <a:pPr eaLnBrk="0" fontAlgn="auto" hangingPunct="0">
              <a:lnSpc>
                <a:spcPct val="150000"/>
              </a:lnSpc>
            </a:pPr>
            <a:r>
              <a:rPr lang="zh-CN" altLang="en-US" sz="2400" b="1" noProof="0" dirty="0" smtClean="0">
                <a:ln>
                  <a:noFill/>
                </a:ln>
                <a:effectLst/>
                <a:uLnTx/>
                <a:uFillTx/>
                <a:latin typeface="仿宋" panose="02010609060101010101" charset="-122"/>
                <a:ea typeface="仿宋" panose="02010609060101010101" charset="-122"/>
                <a:cs typeface="仿宋" panose="02010609060101010101" charset="-122"/>
                <a:sym typeface="+mn-ea"/>
              </a:rPr>
              <a:t>    </a:t>
            </a:r>
            <a:r>
              <a:rPr kumimoji="1" lang="en-US" altLang="zh-CN" sz="2400" noProof="0" dirty="0" smtClean="0">
                <a:ln>
                  <a:noFill/>
                </a:ln>
                <a:effectLst/>
                <a:uLnTx/>
                <a:uFillTx/>
                <a:latin typeface="仿宋" panose="02010609060101010101" charset="-122"/>
                <a:ea typeface="仿宋" panose="02010609060101010101" charset="-122"/>
                <a:cs typeface="仿宋" panose="02010609060101010101" charset="-122"/>
                <a:sym typeface="+mn-ea"/>
              </a:rPr>
              <a:t> ① </a:t>
            </a:r>
            <a:r>
              <a:rPr kumimoji="1" lang="zh-CN" altLang="en-US" sz="2400" b="1" noProof="0" dirty="0" smtClean="0">
                <a:ln>
                  <a:noFill/>
                </a:ln>
                <a:effectLst/>
                <a:uLnTx/>
                <a:uFillTx/>
                <a:latin typeface="仿宋" panose="02010609060101010101" charset="-122"/>
                <a:ea typeface="仿宋" panose="02010609060101010101" charset="-122"/>
                <a:cs typeface="仿宋" panose="02010609060101010101" charset="-122"/>
                <a:sym typeface="+mn-ea"/>
              </a:rPr>
              <a:t>方法</a:t>
            </a:r>
            <a:r>
              <a:rPr kumimoji="1" lang="zh-CN" altLang="en-US" sz="2400" noProof="0" dirty="0" smtClean="0">
                <a:ln>
                  <a:noFill/>
                </a:ln>
                <a:effectLst/>
                <a:uLnTx/>
                <a:uFillTx/>
                <a:latin typeface="仿宋" panose="02010609060101010101" charset="-122"/>
                <a:ea typeface="仿宋" panose="02010609060101010101" charset="-122"/>
                <a:cs typeface="仿宋" panose="02010609060101010101" charset="-122"/>
                <a:sym typeface="+mn-ea"/>
              </a:rPr>
              <a:t>。例如：聚合、发酵、分离、成形、输送、纺织品的处理、能量的传递和</a:t>
            </a:r>
            <a:endParaRPr kumimoji="1" lang="zh-CN" altLang="en-US" sz="2400" noProof="0" dirty="0" smtClean="0">
              <a:ln>
                <a:noFill/>
              </a:ln>
              <a:effectLst/>
              <a:uLnTx/>
              <a:uFillTx/>
              <a:latin typeface="仿宋" panose="02010609060101010101" charset="-122"/>
              <a:ea typeface="仿宋" panose="02010609060101010101" charset="-122"/>
              <a:cs typeface="仿宋" panose="02010609060101010101" charset="-122"/>
              <a:sym typeface="+mn-ea"/>
            </a:endParaRPr>
          </a:p>
          <a:p>
            <a:pPr eaLnBrk="0" fontAlgn="auto" hangingPunct="0">
              <a:lnSpc>
                <a:spcPct val="150000"/>
              </a:lnSpc>
            </a:pPr>
            <a:r>
              <a:rPr kumimoji="1" lang="zh-CN" altLang="en-US" sz="2400" noProof="0" dirty="0" smtClean="0">
                <a:ln>
                  <a:noFill/>
                </a:ln>
                <a:effectLst/>
                <a:uLnTx/>
                <a:uFillTx/>
                <a:latin typeface="仿宋" panose="02010609060101010101" charset="-122"/>
                <a:ea typeface="仿宋" panose="02010609060101010101" charset="-122"/>
                <a:cs typeface="仿宋" panose="02010609060101010101" charset="-122"/>
                <a:sym typeface="+mn-ea"/>
              </a:rPr>
              <a:t>                    转换、建筑、食品的制备、试验、设备的操作及其运行、信息的</a:t>
            </a:r>
            <a:endParaRPr kumimoji="1" lang="zh-CN" altLang="en-US" sz="2400" noProof="0" dirty="0" smtClean="0">
              <a:ln>
                <a:noFill/>
              </a:ln>
              <a:effectLst/>
              <a:uLnTx/>
              <a:uFillTx/>
              <a:latin typeface="仿宋" panose="02010609060101010101" charset="-122"/>
              <a:ea typeface="仿宋" panose="02010609060101010101" charset="-122"/>
              <a:cs typeface="仿宋" panose="02010609060101010101" charset="-122"/>
              <a:sym typeface="+mn-ea"/>
            </a:endParaRPr>
          </a:p>
          <a:p>
            <a:pPr eaLnBrk="0" fontAlgn="auto" hangingPunct="0">
              <a:lnSpc>
                <a:spcPct val="150000"/>
              </a:lnSpc>
            </a:pPr>
            <a:r>
              <a:rPr kumimoji="1" lang="zh-CN" altLang="en-US" sz="2400" noProof="0" dirty="0" smtClean="0">
                <a:ln>
                  <a:noFill/>
                </a:ln>
                <a:effectLst/>
                <a:uLnTx/>
                <a:uFillTx/>
                <a:latin typeface="仿宋" panose="02010609060101010101" charset="-122"/>
                <a:ea typeface="仿宋" panose="02010609060101010101" charset="-122"/>
                <a:cs typeface="仿宋" panose="02010609060101010101" charset="-122"/>
                <a:sym typeface="+mn-ea"/>
              </a:rPr>
              <a:t>                    处理和传输的方法。</a:t>
            </a:r>
            <a:endParaRPr kumimoji="1" lang="zh-CN" altLang="en-US" sz="2400" b="0" i="0" u="none" strike="noStrike" kern="1200" cap="none" spc="0" normalizeH="0" baseline="0" noProof="0" dirty="0" smtClean="0">
              <a:ln>
                <a:noFill/>
              </a:ln>
              <a:solidFill>
                <a:schemeClr val="tx1"/>
              </a:solidFill>
              <a:effectLst/>
              <a:uLnTx/>
              <a:uFillTx/>
              <a:latin typeface="仿宋" panose="02010609060101010101" charset="-122"/>
              <a:ea typeface="仿宋" panose="02010609060101010101" charset="-122"/>
              <a:cs typeface="仿宋" panose="02010609060101010101" charset="-122"/>
            </a:endParaRPr>
          </a:p>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2" panose="05020102010507070707" pitchFamily="18" charset="2"/>
              <a:buNone/>
              <a:defRPr/>
            </a:pPr>
            <a:r>
              <a:rPr kumimoji="1" lang="en-US" altLang="zh-CN" sz="2400" noProof="0" dirty="0" smtClean="0">
                <a:ln>
                  <a:noFill/>
                </a:ln>
                <a:effectLst/>
                <a:uLnTx/>
                <a:uFillTx/>
                <a:latin typeface="仿宋" panose="02010609060101010101" charset="-122"/>
                <a:ea typeface="仿宋" panose="02010609060101010101" charset="-122"/>
                <a:cs typeface="仿宋" panose="02010609060101010101" charset="-122"/>
                <a:sym typeface="+mn-ea"/>
              </a:rPr>
              <a:t>     ② </a:t>
            </a:r>
            <a:r>
              <a:rPr kumimoji="1" lang="zh-CN" altLang="en-US" sz="2400" b="1" noProof="0" dirty="0" smtClean="0">
                <a:ln>
                  <a:noFill/>
                </a:ln>
                <a:effectLst/>
                <a:uLnTx/>
                <a:uFillTx/>
                <a:latin typeface="仿宋" panose="02010609060101010101" charset="-122"/>
                <a:ea typeface="仿宋" panose="02010609060101010101" charset="-122"/>
                <a:cs typeface="仿宋" panose="02010609060101010101" charset="-122"/>
                <a:sym typeface="+mn-ea"/>
              </a:rPr>
              <a:t>产品</a:t>
            </a:r>
            <a:r>
              <a:rPr kumimoji="1" lang="zh-CN" altLang="en-US" sz="2400" noProof="0" dirty="0" smtClean="0">
                <a:ln>
                  <a:noFill/>
                </a:ln>
                <a:effectLst/>
                <a:uLnTx/>
                <a:uFillTx/>
                <a:latin typeface="仿宋" panose="02010609060101010101" charset="-122"/>
                <a:ea typeface="仿宋" panose="02010609060101010101" charset="-122"/>
                <a:cs typeface="仿宋" panose="02010609060101010101" charset="-122"/>
                <a:sym typeface="+mn-ea"/>
              </a:rPr>
              <a:t>。例如：化合物、组合物、织物、制造的物品。</a:t>
            </a:r>
            <a:endParaRPr kumimoji="1" lang="zh-CN" altLang="en-US" sz="2400" b="0" i="0" u="none" strike="noStrike" kern="1200" cap="none" spc="0" normalizeH="0" baseline="0" noProof="0" dirty="0" smtClean="0">
              <a:ln>
                <a:noFill/>
              </a:ln>
              <a:solidFill>
                <a:schemeClr val="tx1"/>
              </a:solidFill>
              <a:effectLst/>
              <a:uLnTx/>
              <a:uFillTx/>
              <a:latin typeface="仿宋" panose="02010609060101010101" charset="-122"/>
              <a:ea typeface="仿宋" panose="02010609060101010101" charset="-122"/>
              <a:cs typeface="仿宋" panose="02010609060101010101" charset="-122"/>
            </a:endParaRPr>
          </a:p>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2" panose="05020102010507070707" pitchFamily="18" charset="2"/>
              <a:buNone/>
              <a:defRPr/>
            </a:pPr>
            <a:r>
              <a:rPr kumimoji="1" lang="en-US" altLang="zh-CN" sz="2400" noProof="0" dirty="0" smtClean="0">
                <a:ln>
                  <a:noFill/>
                </a:ln>
                <a:effectLst/>
                <a:uLnTx/>
                <a:uFillTx/>
                <a:latin typeface="仿宋" panose="02010609060101010101" charset="-122"/>
                <a:ea typeface="仿宋" panose="02010609060101010101" charset="-122"/>
                <a:cs typeface="仿宋" panose="02010609060101010101" charset="-122"/>
                <a:sym typeface="+mn-ea"/>
              </a:rPr>
              <a:t>     ③ </a:t>
            </a:r>
            <a:r>
              <a:rPr kumimoji="1" lang="zh-CN" altLang="en-US" sz="2400" b="1" noProof="0" dirty="0" smtClean="0">
                <a:ln>
                  <a:noFill/>
                </a:ln>
                <a:effectLst/>
                <a:uLnTx/>
                <a:uFillTx/>
                <a:latin typeface="仿宋" panose="02010609060101010101" charset="-122"/>
                <a:ea typeface="仿宋" panose="02010609060101010101" charset="-122"/>
                <a:cs typeface="仿宋" panose="02010609060101010101" charset="-122"/>
                <a:sym typeface="+mn-ea"/>
              </a:rPr>
              <a:t>设备</a:t>
            </a:r>
            <a:r>
              <a:rPr kumimoji="1" lang="zh-CN" altLang="en-US" sz="2400" noProof="0" dirty="0" smtClean="0">
                <a:ln>
                  <a:noFill/>
                </a:ln>
                <a:effectLst/>
                <a:uLnTx/>
                <a:uFillTx/>
                <a:latin typeface="仿宋" panose="02010609060101010101" charset="-122"/>
                <a:ea typeface="仿宋" panose="02010609060101010101" charset="-122"/>
                <a:cs typeface="仿宋" panose="02010609060101010101" charset="-122"/>
                <a:sym typeface="+mn-ea"/>
              </a:rPr>
              <a:t>。例如：化学或物理工艺设备、各种工具、各种器具、各种机器、各种执</a:t>
            </a:r>
            <a:endParaRPr kumimoji="1" lang="zh-CN" altLang="en-US" sz="2400" noProof="0" dirty="0" smtClean="0">
              <a:ln>
                <a:noFill/>
              </a:ln>
              <a:effectLst/>
              <a:uLnTx/>
              <a:uFillTx/>
              <a:latin typeface="仿宋" panose="02010609060101010101" charset="-122"/>
              <a:ea typeface="仿宋" panose="02010609060101010101" charset="-122"/>
              <a:cs typeface="仿宋" panose="02010609060101010101" charset="-122"/>
              <a:sym typeface="+mn-ea"/>
            </a:endParaRPr>
          </a:p>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2" panose="05020102010507070707" pitchFamily="18" charset="2"/>
              <a:buNone/>
              <a:defRPr/>
            </a:pPr>
            <a:r>
              <a:rPr kumimoji="1" lang="zh-CN" altLang="en-US" sz="2400" noProof="0" dirty="0" smtClean="0">
                <a:ln>
                  <a:noFill/>
                </a:ln>
                <a:effectLst/>
                <a:uLnTx/>
                <a:uFillTx/>
                <a:latin typeface="仿宋" panose="02010609060101010101" charset="-122"/>
                <a:ea typeface="仿宋" panose="02010609060101010101" charset="-122"/>
                <a:cs typeface="仿宋" panose="02010609060101010101" charset="-122"/>
                <a:sym typeface="+mn-ea"/>
              </a:rPr>
              <a:t>                    行操作的装置。</a:t>
            </a:r>
            <a:endParaRPr kumimoji="1" lang="zh-CN" altLang="en-US" sz="2400" b="0" i="0" u="none" strike="noStrike" kern="1200" cap="none" spc="0" normalizeH="0" baseline="0" noProof="0" dirty="0" smtClean="0">
              <a:ln>
                <a:noFill/>
              </a:ln>
              <a:solidFill>
                <a:schemeClr val="tx1"/>
              </a:solidFill>
              <a:effectLst/>
              <a:uLnTx/>
              <a:uFillTx/>
              <a:latin typeface="仿宋" panose="02010609060101010101" charset="-122"/>
              <a:ea typeface="仿宋" panose="02010609060101010101" charset="-122"/>
              <a:cs typeface="仿宋" panose="02010609060101010101" charset="-122"/>
            </a:endParaRPr>
          </a:p>
          <a:p>
            <a:pPr marL="0" marR="0" lvl="0" indent="0" algn="l" defTabSz="914400" rtl="0" eaLnBrk="0" fontAlgn="base" latinLnBrk="0" hangingPunct="0">
              <a:lnSpc>
                <a:spcPct val="100000"/>
              </a:lnSpc>
              <a:spcBef>
                <a:spcPct val="20000"/>
              </a:spcBef>
              <a:spcAft>
                <a:spcPct val="0"/>
              </a:spcAft>
              <a:buClr>
                <a:schemeClr val="accent1"/>
              </a:buClr>
              <a:buSzPct val="50000"/>
              <a:buFont typeface="Wingdings 2" panose="05020102010507070707" pitchFamily="18" charset="2"/>
              <a:buNone/>
              <a:defRPr/>
            </a:pPr>
            <a:r>
              <a:rPr kumimoji="1" lang="en-US" altLang="zh-CN" sz="2400" noProof="0" dirty="0" smtClean="0">
                <a:ln>
                  <a:noFill/>
                </a:ln>
                <a:effectLst/>
                <a:uLnTx/>
                <a:uFillTx/>
                <a:latin typeface="仿宋" panose="02010609060101010101" charset="-122"/>
                <a:ea typeface="仿宋" panose="02010609060101010101" charset="-122"/>
                <a:cs typeface="仿宋" panose="02010609060101010101" charset="-122"/>
                <a:sym typeface="+mn-ea"/>
              </a:rPr>
              <a:t>     ④ </a:t>
            </a:r>
            <a:r>
              <a:rPr kumimoji="1" lang="zh-CN" altLang="en-US" sz="2400" b="1" noProof="0" dirty="0" smtClean="0">
                <a:ln>
                  <a:noFill/>
                </a:ln>
                <a:effectLst/>
                <a:uLnTx/>
                <a:uFillTx/>
                <a:latin typeface="仿宋" panose="02010609060101010101" charset="-122"/>
                <a:ea typeface="仿宋" panose="02010609060101010101" charset="-122"/>
                <a:cs typeface="仿宋" panose="02010609060101010101" charset="-122"/>
                <a:sym typeface="+mn-ea"/>
              </a:rPr>
              <a:t>材料</a:t>
            </a:r>
            <a:r>
              <a:rPr kumimoji="1" lang="zh-CN" altLang="en-US" sz="2400" noProof="0" dirty="0" smtClean="0">
                <a:ln>
                  <a:noFill/>
                </a:ln>
                <a:effectLst/>
                <a:uLnTx/>
                <a:uFillTx/>
                <a:latin typeface="仿宋" panose="02010609060101010101" charset="-122"/>
                <a:ea typeface="仿宋" panose="02010609060101010101" charset="-122"/>
                <a:cs typeface="仿宋" panose="02010609060101010101" charset="-122"/>
                <a:sym typeface="+mn-ea"/>
              </a:rPr>
              <a:t>。例如：组成混合物的各种组分。</a:t>
            </a:r>
            <a:endParaRPr kumimoji="1" lang="zh-CN" altLang="en-US" sz="2400" b="0" i="0" u="none" strike="noStrike" kern="1200" cap="none" spc="0" normalizeH="0" baseline="0" noProof="0" dirty="0" smtClean="0">
              <a:ln>
                <a:noFill/>
              </a:ln>
              <a:solidFill>
                <a:schemeClr val="tx1"/>
              </a:solidFill>
              <a:effectLst/>
              <a:uLnTx/>
              <a:uFillTx/>
              <a:latin typeface="仿宋" panose="02010609060101010101" charset="-122"/>
              <a:ea typeface="仿宋" panose="02010609060101010101" charset="-122"/>
              <a:cs typeface="仿宋" panose="02010609060101010101" charset="-122"/>
            </a:endParaRPr>
          </a:p>
          <a:p>
            <a:pPr eaLnBrk="0" hangingPunct="0"/>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2400" y="462915"/>
            <a:ext cx="9932670" cy="829945"/>
          </a:xfrm>
          <a:prstGeom prst="rect">
            <a:avLst/>
          </a:prstGeom>
          <a:noFill/>
        </p:spPr>
        <p:txBody>
          <a:bodyPr wrap="square" rtlCol="0">
            <a:spAutoFit/>
          </a:bodyPr>
          <a:p>
            <a:pPr algn="l"/>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rPr>
              <a:t>O1/</a:t>
            </a:r>
            <a:r>
              <a:rPr lang="zh-CN" sz="4400">
                <a:solidFill>
                  <a:srgbClr val="023C7A"/>
                </a:solidFill>
                <a:latin typeface="宋体" panose="02010600030101010101" pitchFamily="2" charset="-122"/>
                <a:ea typeface="宋体" panose="02010600030101010101" pitchFamily="2" charset="-122"/>
                <a:cs typeface="宋体" panose="02010600030101010101" pitchFamily="2" charset="-122"/>
              </a:rPr>
              <a:t>专利基础知识</a:t>
            </a:r>
            <a:r>
              <a:rPr lang="en-US" altLang="zh-CN" sz="4400">
                <a:solidFill>
                  <a:srgbClr val="023C7A"/>
                </a:solidFill>
                <a:latin typeface="宋体" panose="02010600030101010101" pitchFamily="2" charset="-122"/>
                <a:ea typeface="宋体" panose="02010600030101010101" pitchFamily="2" charset="-122"/>
                <a:cs typeface="宋体" panose="02010600030101010101" pitchFamily="2" charset="-122"/>
              </a:rPr>
              <a:t>——</a:t>
            </a:r>
            <a:r>
              <a:rPr lang="zh-CN" altLang="en-US" sz="4400">
                <a:solidFill>
                  <a:srgbClr val="023C7A"/>
                </a:solidFill>
                <a:latin typeface="宋体" panose="02010600030101010101" pitchFamily="2" charset="-122"/>
                <a:ea typeface="宋体" panose="02010600030101010101" pitchFamily="2" charset="-122"/>
                <a:cs typeface="宋体" panose="02010600030101010101" pitchFamily="2" charset="-122"/>
              </a:rPr>
              <a:t>专利的三种类型</a:t>
            </a:r>
            <a:endParaRPr lang="zh-CN" altLang="en-US" sz="44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52400" y="1402080"/>
            <a:ext cx="11887200" cy="5390515"/>
          </a:xfrm>
          <a:prstGeom prst="rect">
            <a:avLst/>
          </a:prstGeom>
          <a:solidFill>
            <a:schemeClr val="bg1">
              <a:alpha val="45000"/>
            </a:schemeClr>
          </a:solidFill>
          <a:ln w="12700" cmpd="sng">
            <a:solidFill>
              <a:schemeClr val="accent1">
                <a:shade val="50000"/>
              </a:schemeClr>
            </a:solidFill>
            <a:prstDash val="solid"/>
          </a:ln>
        </p:spPr>
        <p:txBody>
          <a:bodyPr wrap="square" rtlCol="0">
            <a:spAutoFit/>
          </a:bodyPr>
          <a:p>
            <a:pPr eaLnBrk="0" fontAlgn="auto" hangingPunct="0">
              <a:lnSpc>
                <a:spcPct val="150000"/>
              </a:lnSpc>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2</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初识专利——专利的三种类型</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eaLnBrk="0" fontAlgn="auto" hangingPunct="0">
              <a:lnSpc>
                <a:spcPct val="150000"/>
              </a:lnSpc>
            </a:pPr>
            <a:r>
              <a:rPr lang="zh-CN" altLang="en-US" sz="2400" b="1" noProof="0" dirty="0" smtClean="0">
                <a:ln>
                  <a:noFill/>
                </a:ln>
                <a:effectLst/>
                <a:uLnTx/>
                <a:uFillTx/>
                <a:latin typeface="仿宋" panose="02010609060101010101" charset="-122"/>
                <a:ea typeface="仿宋" panose="02010609060101010101" charset="-122"/>
                <a:cs typeface="仿宋" panose="02010609060101010101" charset="-122"/>
                <a:sym typeface="+mn-ea"/>
              </a:rPr>
              <a:t>（2）实用新型：是指对产品的形状、构造或者其结合所提出的适于实用的新的技术方</a:t>
            </a:r>
            <a:endParaRPr lang="zh-CN" altLang="en-US" sz="2400" b="1" noProof="0" dirty="0" smtClean="0">
              <a:ln>
                <a:noFill/>
              </a:ln>
              <a:effectLst/>
              <a:uLnTx/>
              <a:uFillTx/>
              <a:latin typeface="仿宋" panose="02010609060101010101" charset="-122"/>
              <a:ea typeface="仿宋" panose="02010609060101010101" charset="-122"/>
              <a:cs typeface="仿宋" panose="02010609060101010101" charset="-122"/>
              <a:sym typeface="+mn-ea"/>
            </a:endParaRPr>
          </a:p>
          <a:p>
            <a:pPr eaLnBrk="0" fontAlgn="auto" hangingPunct="0">
              <a:lnSpc>
                <a:spcPct val="150000"/>
              </a:lnSpc>
            </a:pPr>
            <a:r>
              <a:rPr lang="zh-CN" altLang="en-US" sz="2400" b="1" noProof="0" dirty="0" smtClean="0">
                <a:ln>
                  <a:noFill/>
                </a:ln>
                <a:effectLst/>
                <a:uLnTx/>
                <a:uFillTx/>
                <a:latin typeface="仿宋" panose="02010609060101010101" charset="-122"/>
                <a:ea typeface="仿宋" panose="02010609060101010101" charset="-122"/>
                <a:cs typeface="仿宋" panose="02010609060101010101" charset="-122"/>
                <a:sym typeface="+mn-ea"/>
              </a:rPr>
              <a:t>               案。（仅指产品宏观形状及构造的改进）</a:t>
            </a:r>
            <a:endParaRPr lang="zh-CN" altLang="en-US" sz="2400" b="1" noProof="0" dirty="0" smtClean="0">
              <a:ln>
                <a:noFill/>
              </a:ln>
              <a:effectLst/>
              <a:uLnTx/>
              <a:uFillTx/>
              <a:latin typeface="仿宋" panose="02010609060101010101" charset="-122"/>
              <a:ea typeface="仿宋" panose="02010609060101010101" charset="-122"/>
              <a:cs typeface="仿宋" panose="02010609060101010101" charset="-122"/>
              <a:sym typeface="+mn-ea"/>
            </a:endParaRPr>
          </a:p>
          <a:p>
            <a:pPr eaLnBrk="0" fontAlgn="auto" hangingPunct="0">
              <a:lnSpc>
                <a:spcPct val="150000"/>
              </a:lnSpc>
            </a:pPr>
            <a:r>
              <a:rPr lang="zh-CN" altLang="en-US" sz="2400" noProof="0" dirty="0">
                <a:ln>
                  <a:noFill/>
                </a:ln>
                <a:effectLst/>
                <a:uLnTx/>
                <a:uFillTx/>
                <a:latin typeface="仿宋" panose="02010609060101010101" charset="-122"/>
                <a:ea typeface="仿宋" panose="02010609060101010101" charset="-122"/>
                <a:cs typeface="仿宋" panose="02010609060101010101" charset="-122"/>
                <a:sym typeface="+mn-ea"/>
              </a:rPr>
              <a:t> ①</a:t>
            </a:r>
            <a:r>
              <a:rPr lang="zh-CN" altLang="en-US" sz="2400" b="1" noProof="0" dirty="0">
                <a:ln>
                  <a:noFill/>
                </a:ln>
                <a:effectLst/>
                <a:uLnTx/>
                <a:uFillTx/>
                <a:latin typeface="仿宋" panose="02010609060101010101" charset="-122"/>
                <a:ea typeface="仿宋" panose="02010609060101010101" charset="-122"/>
                <a:cs typeface="仿宋" panose="02010609060101010101" charset="-122"/>
                <a:sym typeface="+mn-ea"/>
              </a:rPr>
              <a:t>产品的构造：</a:t>
            </a:r>
            <a:r>
              <a:rPr lang="zh-CN" altLang="en-US" sz="2400" noProof="0" dirty="0">
                <a:ln>
                  <a:noFill/>
                </a:ln>
                <a:effectLst/>
                <a:uLnTx/>
                <a:uFillTx/>
                <a:latin typeface="仿宋" panose="02010609060101010101" charset="-122"/>
                <a:ea typeface="仿宋" panose="02010609060101010101" charset="-122"/>
                <a:cs typeface="仿宋" panose="02010609060101010101" charset="-122"/>
                <a:sym typeface="+mn-ea"/>
              </a:rPr>
              <a:t>指产品的各个组成部分的安排、组织和相互关系。可分为机械构造、</a:t>
            </a:r>
            <a:endParaRPr lang="zh-CN" altLang="en-US" sz="2400" noProof="0" dirty="0">
              <a:ln>
                <a:noFill/>
              </a:ln>
              <a:effectLst/>
              <a:uLnTx/>
              <a:uFillTx/>
              <a:latin typeface="仿宋" panose="02010609060101010101" charset="-122"/>
              <a:ea typeface="仿宋" panose="02010609060101010101" charset="-122"/>
              <a:cs typeface="仿宋" panose="02010609060101010101" charset="-122"/>
              <a:sym typeface="+mn-ea"/>
            </a:endParaRPr>
          </a:p>
          <a:p>
            <a:pPr eaLnBrk="0" fontAlgn="auto" hangingPunct="0">
              <a:lnSpc>
                <a:spcPct val="150000"/>
              </a:lnSpc>
            </a:pPr>
            <a:r>
              <a:rPr lang="zh-CN" altLang="en-US" sz="2400" noProof="0" dirty="0">
                <a:ln>
                  <a:noFill/>
                </a:ln>
                <a:effectLst/>
                <a:uLnTx/>
                <a:uFillTx/>
                <a:latin typeface="仿宋" panose="02010609060101010101" charset="-122"/>
                <a:ea typeface="仿宋" panose="02010609060101010101" charset="-122"/>
                <a:cs typeface="仿宋" panose="02010609060101010101" charset="-122"/>
                <a:sym typeface="+mn-ea"/>
              </a:rPr>
              <a:t>               线路构造等。机械构造是指构成产品的零部件的相对位置关系、联接</a:t>
            </a:r>
            <a:endParaRPr lang="zh-CN" altLang="en-US" sz="2400" noProof="0" dirty="0">
              <a:ln>
                <a:noFill/>
              </a:ln>
              <a:effectLst/>
              <a:uLnTx/>
              <a:uFillTx/>
              <a:latin typeface="仿宋" panose="02010609060101010101" charset="-122"/>
              <a:ea typeface="仿宋" panose="02010609060101010101" charset="-122"/>
              <a:cs typeface="仿宋" panose="02010609060101010101" charset="-122"/>
              <a:sym typeface="+mn-ea"/>
            </a:endParaRPr>
          </a:p>
          <a:p>
            <a:pPr eaLnBrk="0" fontAlgn="auto" hangingPunct="0">
              <a:lnSpc>
                <a:spcPct val="150000"/>
              </a:lnSpc>
            </a:pPr>
            <a:r>
              <a:rPr lang="zh-CN" altLang="en-US" sz="2400" noProof="0" dirty="0">
                <a:ln>
                  <a:noFill/>
                </a:ln>
                <a:effectLst/>
                <a:uLnTx/>
                <a:uFillTx/>
                <a:latin typeface="仿宋" panose="02010609060101010101" charset="-122"/>
                <a:ea typeface="仿宋" panose="02010609060101010101" charset="-122"/>
                <a:cs typeface="仿宋" panose="02010609060101010101" charset="-122"/>
                <a:sym typeface="+mn-ea"/>
              </a:rPr>
              <a:t>               关系和必要的机械配合关系等；线路构造是指构成产品的元器件之间</a:t>
            </a:r>
            <a:endParaRPr lang="zh-CN" altLang="en-US" sz="2400" noProof="0" dirty="0">
              <a:ln>
                <a:noFill/>
              </a:ln>
              <a:effectLst/>
              <a:uLnTx/>
              <a:uFillTx/>
              <a:latin typeface="仿宋" panose="02010609060101010101" charset="-122"/>
              <a:ea typeface="仿宋" panose="02010609060101010101" charset="-122"/>
              <a:cs typeface="仿宋" panose="02010609060101010101" charset="-122"/>
              <a:sym typeface="+mn-ea"/>
            </a:endParaRPr>
          </a:p>
          <a:p>
            <a:pPr eaLnBrk="0" fontAlgn="auto" hangingPunct="0">
              <a:lnSpc>
                <a:spcPct val="150000"/>
              </a:lnSpc>
            </a:pPr>
            <a:r>
              <a:rPr lang="zh-CN" altLang="en-US" sz="2400" noProof="0" dirty="0">
                <a:ln>
                  <a:noFill/>
                </a:ln>
                <a:effectLst/>
                <a:uLnTx/>
                <a:uFillTx/>
                <a:latin typeface="仿宋" panose="02010609060101010101" charset="-122"/>
                <a:ea typeface="仿宋" panose="02010609060101010101" charset="-122"/>
                <a:cs typeface="仿宋" panose="02010609060101010101" charset="-122"/>
                <a:sym typeface="+mn-ea"/>
              </a:rPr>
              <a:t>               的确定的连接关系。</a:t>
            </a:r>
            <a:endParaRPr kumimoji="0" lang="zh-CN" altLang="en-US" sz="2400" b="0" i="0" u="none" strike="noStrike" kern="1200" cap="none" spc="0" normalizeH="0" baseline="0" noProof="0" dirty="0">
              <a:ln>
                <a:noFill/>
              </a:ln>
              <a:solidFill>
                <a:schemeClr val="tx1"/>
              </a:solidFill>
              <a:effectLst/>
              <a:uLnTx/>
              <a:uFillTx/>
              <a:latin typeface="仿宋" panose="02010609060101010101" charset="-122"/>
              <a:ea typeface="仿宋" panose="02010609060101010101" charset="-122"/>
              <a:cs typeface="仿宋" panose="02010609060101010101" charset="-122"/>
            </a:endParaRPr>
          </a:p>
          <a:p>
            <a:pPr marL="0" marR="0" lvl="0" indent="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None/>
              <a:defRPr/>
            </a:pPr>
            <a:r>
              <a:rPr lang="zh-CN" altLang="en-US" sz="2400" noProof="0" dirty="0">
                <a:ln>
                  <a:noFill/>
                </a:ln>
                <a:effectLst/>
                <a:uLnTx/>
                <a:uFillTx/>
                <a:latin typeface="仿宋" panose="02010609060101010101" charset="-122"/>
                <a:ea typeface="仿宋" panose="02010609060101010101" charset="-122"/>
                <a:cs typeface="仿宋" panose="02010609060101010101" charset="-122"/>
                <a:sym typeface="+mn-ea"/>
              </a:rPr>
              <a:t> ②</a:t>
            </a:r>
            <a:r>
              <a:rPr lang="zh-CN" altLang="en-US" sz="2400" b="1" noProof="0" dirty="0">
                <a:ln>
                  <a:noFill/>
                </a:ln>
                <a:effectLst/>
                <a:uLnTx/>
                <a:uFillTx/>
                <a:latin typeface="仿宋" panose="02010609060101010101" charset="-122"/>
                <a:ea typeface="仿宋" panose="02010609060101010101" charset="-122"/>
                <a:cs typeface="仿宋" panose="02010609060101010101" charset="-122"/>
                <a:sym typeface="+mn-ea"/>
              </a:rPr>
              <a:t>授予实用新型专利不需经过实质审查，手续比较简便，费用较低。</a:t>
            </a:r>
            <a:r>
              <a:rPr lang="zh-CN" altLang="en-US" sz="2400" noProof="0" dirty="0">
                <a:ln>
                  <a:noFill/>
                </a:ln>
                <a:effectLst/>
                <a:uLnTx/>
                <a:uFillTx/>
                <a:latin typeface="仿宋" panose="02010609060101010101" charset="-122"/>
                <a:ea typeface="仿宋" panose="02010609060101010101" charset="-122"/>
                <a:cs typeface="仿宋" panose="02010609060101010101" charset="-122"/>
                <a:sym typeface="+mn-ea"/>
              </a:rPr>
              <a:t>因此，关于日</a:t>
            </a:r>
            <a:endParaRPr lang="zh-CN" altLang="en-US" sz="2400" noProof="0" dirty="0">
              <a:ln>
                <a:noFill/>
              </a:ln>
              <a:effectLst/>
              <a:uLnTx/>
              <a:uFillTx/>
              <a:latin typeface="仿宋" panose="02010609060101010101" charset="-122"/>
              <a:ea typeface="仿宋" panose="02010609060101010101" charset="-122"/>
              <a:cs typeface="仿宋" panose="02010609060101010101" charset="-122"/>
              <a:sym typeface="+mn-ea"/>
            </a:endParaRPr>
          </a:p>
          <a:p>
            <a:pPr marL="0" marR="0" lvl="0" indent="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None/>
              <a:defRPr/>
            </a:pPr>
            <a:r>
              <a:rPr lang="zh-CN" altLang="en-US" sz="2400" noProof="0" dirty="0">
                <a:ln>
                  <a:noFill/>
                </a:ln>
                <a:effectLst/>
                <a:uLnTx/>
                <a:uFillTx/>
                <a:latin typeface="仿宋" panose="02010609060101010101" charset="-122"/>
                <a:ea typeface="仿宋" panose="02010609060101010101" charset="-122"/>
                <a:cs typeface="仿宋" panose="02010609060101010101" charset="-122"/>
                <a:sym typeface="+mn-ea"/>
              </a:rPr>
              <a:t>     用品、机械、电器等方面的有形产品的小发明，比较适用于申请实用新型专利     </a:t>
            </a:r>
            <a:endParaRPr lang="zh-CN" altLang="en-US" sz="2400" noProof="0" dirty="0">
              <a:ln>
                <a:noFill/>
              </a:ln>
              <a:effectLst/>
              <a:uLnTx/>
              <a:uFillTx/>
              <a:latin typeface="仿宋" panose="02010609060101010101" charset="-122"/>
              <a:ea typeface="仿宋" panose="02010609060101010101" charset="-122"/>
              <a:cs typeface="仿宋" panose="02010609060101010101" charset="-122"/>
              <a:sym typeface="+mn-ea"/>
            </a:endParaRPr>
          </a:p>
          <a:p>
            <a:pPr marL="0" marR="0" lvl="0" indent="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None/>
              <a:defRPr/>
            </a:pPr>
            <a:r>
              <a:rPr lang="zh-CN" altLang="en-US" sz="2400" noProof="0" dirty="0">
                <a:ln>
                  <a:noFill/>
                </a:ln>
                <a:effectLst/>
                <a:uLnTx/>
                <a:uFillTx/>
                <a:latin typeface="仿宋" panose="02010609060101010101" charset="-122"/>
                <a:ea typeface="仿宋" panose="02010609060101010101" charset="-122"/>
                <a:cs typeface="仿宋" panose="02010609060101010101" charset="-122"/>
                <a:sym typeface="+mn-ea"/>
              </a:rPr>
              <a:t>    （实用新型不考虑材料特征和方法特征）。</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2400" y="462915"/>
            <a:ext cx="9932670" cy="829945"/>
          </a:xfrm>
          <a:prstGeom prst="rect">
            <a:avLst/>
          </a:prstGeom>
          <a:noFill/>
        </p:spPr>
        <p:txBody>
          <a:bodyPr wrap="square" rtlCol="0">
            <a:spAutoFit/>
          </a:bodyPr>
          <a:p>
            <a:pPr algn="l"/>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rPr>
              <a:t>O1/</a:t>
            </a:r>
            <a:r>
              <a:rPr lang="zh-CN" sz="4400">
                <a:solidFill>
                  <a:srgbClr val="023C7A"/>
                </a:solidFill>
                <a:latin typeface="宋体" panose="02010600030101010101" pitchFamily="2" charset="-122"/>
                <a:ea typeface="宋体" panose="02010600030101010101" pitchFamily="2" charset="-122"/>
                <a:cs typeface="宋体" panose="02010600030101010101" pitchFamily="2" charset="-122"/>
              </a:rPr>
              <a:t>专利基础知识</a:t>
            </a:r>
            <a:r>
              <a:rPr lang="en-US" altLang="zh-CN" sz="4400">
                <a:solidFill>
                  <a:srgbClr val="023C7A"/>
                </a:solidFill>
                <a:latin typeface="宋体" panose="02010600030101010101" pitchFamily="2" charset="-122"/>
                <a:ea typeface="宋体" panose="02010600030101010101" pitchFamily="2" charset="-122"/>
                <a:cs typeface="宋体" panose="02010600030101010101" pitchFamily="2" charset="-122"/>
              </a:rPr>
              <a:t>——</a:t>
            </a:r>
            <a:r>
              <a:rPr lang="zh-CN" altLang="en-US" sz="4400">
                <a:solidFill>
                  <a:srgbClr val="023C7A"/>
                </a:solidFill>
                <a:latin typeface="宋体" panose="02010600030101010101" pitchFamily="2" charset="-122"/>
                <a:ea typeface="宋体" panose="02010600030101010101" pitchFamily="2" charset="-122"/>
                <a:cs typeface="宋体" panose="02010600030101010101" pitchFamily="2" charset="-122"/>
              </a:rPr>
              <a:t>专利的三种类型</a:t>
            </a:r>
            <a:endParaRPr lang="zh-CN" altLang="en-US" sz="44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52400" y="1487805"/>
            <a:ext cx="11887200" cy="2768600"/>
          </a:xfrm>
          <a:prstGeom prst="rect">
            <a:avLst/>
          </a:prstGeom>
          <a:solidFill>
            <a:schemeClr val="bg1">
              <a:alpha val="45000"/>
            </a:schemeClr>
          </a:solidFill>
          <a:ln w="12700" cmpd="sng">
            <a:solidFill>
              <a:schemeClr val="accent1">
                <a:shade val="50000"/>
              </a:schemeClr>
            </a:solidFill>
            <a:prstDash val="solid"/>
          </a:ln>
        </p:spPr>
        <p:txBody>
          <a:bodyPr wrap="square" rtlCol="0">
            <a:spAutoFit/>
          </a:bodyPr>
          <a:p>
            <a:pPr eaLnBrk="0" fontAlgn="auto" hangingPunct="0">
              <a:lnSpc>
                <a:spcPct val="150000"/>
              </a:lnSpc>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2</a:t>
            </a:r>
            <a:r>
              <a:rPr lang="en-US" altLang="zh-CN"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初识专利——专利的三种类型</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eaLnBrk="1" hangingPunct="1">
              <a:buNone/>
            </a:pPr>
            <a:r>
              <a:rPr lang="zh-CN" altLang="en-US" sz="2400" dirty="0">
                <a:latin typeface="仿宋" panose="02010609060101010101" charset="-122"/>
                <a:ea typeface="仿宋" panose="02010609060101010101" charset="-122"/>
                <a:cs typeface="仿宋" panose="02010609060101010101" charset="-122"/>
                <a:sym typeface="+mn-ea"/>
              </a:rPr>
              <a:t>（</a:t>
            </a:r>
            <a:r>
              <a:rPr lang="zh-CN" altLang="en-US" sz="2400" b="1" noProof="0" dirty="0" smtClean="0">
                <a:ln>
                  <a:noFill/>
                </a:ln>
                <a:effectLst/>
                <a:uLnTx/>
                <a:uFillTx/>
                <a:latin typeface="仿宋" panose="02010609060101010101" charset="-122"/>
                <a:ea typeface="仿宋" panose="02010609060101010101" charset="-122"/>
                <a:cs typeface="仿宋" panose="02010609060101010101" charset="-122"/>
                <a:sym typeface="+mn-ea"/>
              </a:rPr>
              <a:t>3）外观设计：是指对产品的形状、图案或者其结合以及色彩与形状、图案的结合所</a:t>
            </a:r>
            <a:endParaRPr lang="zh-CN" altLang="en-US" sz="2400" b="1" noProof="0" dirty="0" smtClean="0">
              <a:ln>
                <a:noFill/>
              </a:ln>
              <a:effectLst/>
              <a:uLnTx/>
              <a:uFillTx/>
              <a:latin typeface="仿宋" panose="02010609060101010101" charset="-122"/>
              <a:ea typeface="仿宋" panose="02010609060101010101" charset="-122"/>
              <a:cs typeface="仿宋" panose="02010609060101010101" charset="-122"/>
              <a:sym typeface="+mn-ea"/>
            </a:endParaRPr>
          </a:p>
          <a:p>
            <a:pPr eaLnBrk="1" hangingPunct="1">
              <a:buNone/>
            </a:pPr>
            <a:r>
              <a:rPr lang="zh-CN" altLang="en-US" sz="2400" b="1" noProof="0" dirty="0" smtClean="0">
                <a:ln>
                  <a:noFill/>
                </a:ln>
                <a:effectLst/>
                <a:uLnTx/>
                <a:uFillTx/>
                <a:latin typeface="仿宋" panose="02010609060101010101" charset="-122"/>
                <a:ea typeface="仿宋" panose="02010609060101010101" charset="-122"/>
                <a:cs typeface="仿宋" panose="02010609060101010101" charset="-122"/>
                <a:sym typeface="+mn-ea"/>
              </a:rPr>
              <a:t>               作出的富有美感并适于工业应用的新设计。</a:t>
            </a:r>
            <a:endParaRPr lang="zh-CN" altLang="en-US" sz="2400" b="1" noProof="0" dirty="0" smtClean="0">
              <a:ln>
                <a:noFill/>
              </a:ln>
              <a:solidFill>
                <a:schemeClr val="tx1"/>
              </a:solidFill>
              <a:effectLst/>
              <a:uLnTx/>
              <a:uFillTx/>
              <a:latin typeface="仿宋" panose="02010609060101010101" charset="-122"/>
              <a:ea typeface="仿宋" panose="02010609060101010101" charset="-122"/>
              <a:cs typeface="仿宋" panose="02010609060101010101" charset="-122"/>
            </a:endParaRPr>
          </a:p>
          <a:p>
            <a:pPr eaLnBrk="1" hangingPunct="1">
              <a:buNone/>
            </a:pPr>
            <a:endParaRPr lang="zh-CN" altLang="en-US" sz="2400" dirty="0">
              <a:solidFill>
                <a:schemeClr val="tx1"/>
              </a:solidFill>
              <a:latin typeface="仿宋" panose="02010609060101010101" charset="-122"/>
              <a:ea typeface="仿宋" panose="02010609060101010101" charset="-122"/>
              <a:cs typeface="仿宋" panose="02010609060101010101" charset="-122"/>
            </a:endParaRPr>
          </a:p>
          <a:p>
            <a:pPr eaLnBrk="1" hangingPunct="1">
              <a:buNone/>
            </a:pPr>
            <a:r>
              <a:rPr lang="zh-CN" altLang="en-US" sz="2400" dirty="0">
                <a:latin typeface="仿宋" panose="02010609060101010101" charset="-122"/>
                <a:ea typeface="仿宋" panose="02010609060101010101" charset="-122"/>
                <a:cs typeface="仿宋" panose="02010609060101010101" charset="-122"/>
                <a:sym typeface="+mn-ea"/>
              </a:rPr>
              <a:t>   例如：提供六面视图及立体图。</a:t>
            </a:r>
            <a:endParaRPr lang="zh-CN" altLang="en-US" sz="2400" b="1" noProof="0" dirty="0" smtClean="0">
              <a:ln>
                <a:noFill/>
              </a:ln>
              <a:effectLst/>
              <a:uLnTx/>
              <a:uFillTx/>
              <a:latin typeface="仿宋" panose="02010609060101010101" charset="-122"/>
              <a:ea typeface="仿宋" panose="02010609060101010101" charset="-122"/>
              <a:cs typeface="仿宋" panose="02010609060101010101" charset="-122"/>
              <a:sym typeface="+mn-ea"/>
            </a:endParaRPr>
          </a:p>
          <a:p>
            <a:pPr eaLnBrk="0" fontAlgn="auto" hangingPunct="0">
              <a:lnSpc>
                <a:spcPct val="150000"/>
              </a:lnSpc>
            </a:pPr>
            <a:r>
              <a:rPr lang="zh-CN" altLang="en-US" sz="2400" noProof="0" dirty="0">
                <a:ln>
                  <a:noFill/>
                </a:ln>
                <a:effectLst/>
                <a:uLnTx/>
                <a:uFillTx/>
                <a:latin typeface="仿宋" panose="02010609060101010101" charset="-122"/>
                <a:ea typeface="仿宋" panose="02010609060101010101" charset="-122"/>
                <a:cs typeface="仿宋" panose="02010609060101010101" charset="-122"/>
                <a:sym typeface="+mn-ea"/>
              </a:rPr>
              <a:t> </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2400" y="462915"/>
            <a:ext cx="9932670" cy="829945"/>
          </a:xfrm>
          <a:prstGeom prst="rect">
            <a:avLst/>
          </a:prstGeom>
          <a:noFill/>
        </p:spPr>
        <p:txBody>
          <a:bodyPr wrap="square" rtlCol="0">
            <a:spAutoFit/>
          </a:bodyPr>
          <a:p>
            <a:pPr algn="l"/>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rPr>
              <a:t>O1/</a:t>
            </a:r>
            <a:r>
              <a:rPr lang="zh-CN" sz="4400">
                <a:solidFill>
                  <a:srgbClr val="023C7A"/>
                </a:solidFill>
                <a:latin typeface="宋体" panose="02010600030101010101" pitchFamily="2" charset="-122"/>
                <a:ea typeface="宋体" panose="02010600030101010101" pitchFamily="2" charset="-122"/>
                <a:cs typeface="宋体" panose="02010600030101010101" pitchFamily="2" charset="-122"/>
              </a:rPr>
              <a:t>专利基础知识</a:t>
            </a:r>
            <a:r>
              <a:rPr lang="en-US" altLang="zh-CN" sz="4400">
                <a:solidFill>
                  <a:srgbClr val="023C7A"/>
                </a:solidFill>
                <a:latin typeface="宋体" panose="02010600030101010101" pitchFamily="2" charset="-122"/>
                <a:ea typeface="宋体" panose="02010600030101010101" pitchFamily="2" charset="-122"/>
                <a:cs typeface="宋体" panose="02010600030101010101" pitchFamily="2" charset="-122"/>
              </a:rPr>
              <a:t>——</a:t>
            </a:r>
            <a:r>
              <a:rPr lang="zh-CN" altLang="en-US" sz="4400">
                <a:solidFill>
                  <a:srgbClr val="023C7A"/>
                </a:solidFill>
                <a:latin typeface="宋体" panose="02010600030101010101" pitchFamily="2" charset="-122"/>
                <a:ea typeface="宋体" panose="02010600030101010101" pitchFamily="2" charset="-122"/>
                <a:cs typeface="宋体" panose="02010600030101010101" pitchFamily="2" charset="-122"/>
              </a:rPr>
              <a:t>专利的基本特征</a:t>
            </a:r>
            <a:endParaRPr lang="zh-CN" altLang="en-US" sz="44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52400" y="1487805"/>
            <a:ext cx="11887200" cy="5046345"/>
          </a:xfrm>
          <a:prstGeom prst="rect">
            <a:avLst/>
          </a:prstGeom>
          <a:solidFill>
            <a:schemeClr val="bg1">
              <a:alpha val="45000"/>
            </a:schemeClr>
          </a:solidFill>
          <a:ln w="12700" cmpd="sng">
            <a:solidFill>
              <a:schemeClr val="accent1">
                <a:shade val="50000"/>
              </a:schemeClr>
            </a:solidFill>
            <a:prstDash val="solid"/>
          </a:ln>
        </p:spPr>
        <p:txBody>
          <a:bodyPr wrap="square" rtlCol="0">
            <a:spAutoFit/>
          </a:bodyPr>
          <a:p>
            <a:pPr eaLnBrk="0" fontAlgn="auto" hangingPunct="0">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初识专利——专利的基本特征（时间性、地域性、独占性、公开性）</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grpSp>
        <p:nvGrpSpPr>
          <p:cNvPr id="13314" name="Group 3"/>
          <p:cNvGrpSpPr/>
          <p:nvPr/>
        </p:nvGrpSpPr>
        <p:grpSpPr>
          <a:xfrm rot="0">
            <a:off x="2438400" y="2420620"/>
            <a:ext cx="1600200" cy="2526665"/>
            <a:chOff x="720" y="1282"/>
            <a:chExt cx="1402" cy="2007"/>
          </a:xfrm>
        </p:grpSpPr>
        <p:sp>
          <p:nvSpPr>
            <p:cNvPr id="13370" name="AutoShape 4"/>
            <p:cNvSpPr>
              <a:spLocks noChangeArrowheads="1"/>
            </p:cNvSpPr>
            <p:nvPr/>
          </p:nvSpPr>
          <p:spPr bwMode="gray">
            <a:xfrm>
              <a:off x="720" y="1490"/>
              <a:ext cx="1363" cy="1799"/>
            </a:xfrm>
            <a:prstGeom prst="roundRect">
              <a:avLst>
                <a:gd name="adj" fmla="val 17509"/>
              </a:avLst>
            </a:prstGeom>
            <a:gradFill rotWithShape="1">
              <a:gsLst>
                <a:gs pos="0">
                  <a:srgbClr val="4E91D4"/>
                </a:gs>
                <a:gs pos="100000">
                  <a:srgbClr val="3477A4"/>
                </a:gs>
              </a:gsLst>
              <a:lin ang="2700000" scaled="1"/>
            </a:gra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71" name="AutoShape 5"/>
            <p:cNvSpPr>
              <a:spLocks noChangeArrowheads="1"/>
            </p:cNvSpPr>
            <p:nvPr/>
          </p:nvSpPr>
          <p:spPr bwMode="gray">
            <a:xfrm>
              <a:off x="741" y="1496"/>
              <a:ext cx="1323" cy="1765"/>
            </a:xfrm>
            <a:prstGeom prst="roundRect">
              <a:avLst>
                <a:gd name="adj" fmla="val 16667"/>
              </a:avLst>
            </a:prstGeom>
            <a:solidFill>
              <a:srgbClr val="3CA1E6"/>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72" name="AutoShape 6"/>
            <p:cNvSpPr>
              <a:spLocks noChangeArrowheads="1"/>
            </p:cNvSpPr>
            <p:nvPr/>
          </p:nvSpPr>
          <p:spPr bwMode="gray">
            <a:xfrm>
              <a:off x="752" y="2795"/>
              <a:ext cx="1305" cy="445"/>
            </a:xfrm>
            <a:prstGeom prst="roundRect">
              <a:avLst>
                <a:gd name="adj" fmla="val 50000"/>
              </a:avLst>
            </a:prstGeom>
            <a:gradFill rotWithShape="1">
              <a:gsLst>
                <a:gs pos="0">
                  <a:srgbClr val="3CA1E6">
                    <a:alpha val="0"/>
                  </a:srgbClr>
                </a:gs>
                <a:gs pos="100000">
                  <a:srgbClr val="9BCFF2"/>
                </a:gs>
              </a:gsLst>
              <a:lin ang="5400000" scaled="1"/>
            </a:gra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grpSp>
          <p:nvGrpSpPr>
            <p:cNvPr id="2" name="Group 10"/>
            <p:cNvGrpSpPr/>
            <p:nvPr/>
          </p:nvGrpSpPr>
          <p:grpSpPr>
            <a:xfrm>
              <a:off x="1189" y="1282"/>
              <a:ext cx="405" cy="432"/>
              <a:chOff x="1289" y="560"/>
              <a:chExt cx="668" cy="712"/>
            </a:xfrm>
          </p:grpSpPr>
          <p:sp>
            <p:nvSpPr>
              <p:cNvPr id="13379" name="Oval 11"/>
              <p:cNvSpPr>
                <a:spLocks noChangeArrowheads="1"/>
              </p:cNvSpPr>
              <p:nvPr/>
            </p:nvSpPr>
            <p:spPr bwMode="gray">
              <a:xfrm>
                <a:off x="1289" y="560"/>
                <a:ext cx="668" cy="712"/>
              </a:xfrm>
              <a:prstGeom prst="ellipse">
                <a:avLst/>
              </a:prstGeom>
              <a:solidFill>
                <a:srgbClr val="333333"/>
              </a:solidFill>
              <a:ln>
                <a:noFill/>
              </a:ln>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80" name="Oval 12"/>
              <p:cNvSpPr>
                <a:spLocks noChangeArrowheads="1"/>
              </p:cNvSpPr>
              <p:nvPr/>
            </p:nvSpPr>
            <p:spPr bwMode="gray">
              <a:xfrm>
                <a:off x="1295" y="587"/>
                <a:ext cx="645" cy="647"/>
              </a:xfrm>
              <a:prstGeom prst="ellipse">
                <a:avLst/>
              </a:prstGeom>
              <a:gradFill rotWithShape="1">
                <a:gsLst>
                  <a:gs pos="0">
                    <a:srgbClr val="636869"/>
                  </a:gs>
                  <a:gs pos="100000">
                    <a:srgbClr val="D6E1E2"/>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81" name="Oval 13"/>
              <p:cNvSpPr>
                <a:spLocks noChangeArrowheads="1"/>
              </p:cNvSpPr>
              <p:nvPr/>
            </p:nvSpPr>
            <p:spPr bwMode="gray">
              <a:xfrm>
                <a:off x="1305" y="592"/>
                <a:ext cx="629" cy="630"/>
              </a:xfrm>
              <a:prstGeom prst="ellipse">
                <a:avLst/>
              </a:prstGeom>
              <a:gradFill rotWithShape="1">
                <a:gsLst>
                  <a:gs pos="0">
                    <a:srgbClr val="D6E1E2">
                      <a:alpha val="0"/>
                    </a:srgbClr>
                  </a:gs>
                  <a:gs pos="100000">
                    <a:srgbClr val="F1F5F5"/>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82" name="Oval 14"/>
              <p:cNvSpPr>
                <a:spLocks noChangeArrowheads="1"/>
              </p:cNvSpPr>
              <p:nvPr/>
            </p:nvSpPr>
            <p:spPr bwMode="gray">
              <a:xfrm>
                <a:off x="1311" y="598"/>
                <a:ext cx="599" cy="589"/>
              </a:xfrm>
              <a:prstGeom prst="ellipse">
                <a:avLst/>
              </a:prstGeom>
              <a:gradFill rotWithShape="1">
                <a:gsLst>
                  <a:gs pos="0">
                    <a:srgbClr val="AAB2B3"/>
                  </a:gs>
                  <a:gs pos="100000">
                    <a:srgbClr val="D6E1E2">
                      <a:alpha val="48000"/>
                    </a:srgbClr>
                  </a:gs>
                </a:gsLst>
                <a:lin ang="5400000" scaled="1"/>
              </a:gradFill>
              <a:ln>
                <a:noFill/>
              </a:ln>
            </p:spPr>
            <p:txBody>
              <a:bodyPr vert="eaVert"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83" name="Oval 15"/>
              <p:cNvSpPr>
                <a:spLocks noChangeArrowheads="1"/>
              </p:cNvSpPr>
              <p:nvPr/>
            </p:nvSpPr>
            <p:spPr bwMode="gray">
              <a:xfrm>
                <a:off x="1346" y="612"/>
                <a:ext cx="532" cy="478"/>
              </a:xfrm>
              <a:prstGeom prst="ellipse">
                <a:avLst/>
              </a:prstGeom>
              <a:gradFill rotWithShape="1">
                <a:gsLst>
                  <a:gs pos="0">
                    <a:srgbClr val="FFFFFF"/>
                  </a:gs>
                  <a:gs pos="100000">
                    <a:srgbClr val="D6E1E2">
                      <a:alpha val="37999"/>
                    </a:srgbClr>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grpSp>
        <p:sp>
          <p:nvSpPr>
            <p:cNvPr id="4" name="Text Box 16"/>
            <p:cNvSpPr txBox="1"/>
            <p:nvPr/>
          </p:nvSpPr>
          <p:spPr>
            <a:xfrm>
              <a:off x="1232" y="1296"/>
              <a:ext cx="271" cy="292"/>
            </a:xfrm>
            <a:prstGeom prst="rect">
              <a:avLst/>
            </a:prstGeom>
            <a:noFill/>
            <a:ln w="9525">
              <a:noFill/>
            </a:ln>
          </p:spPr>
          <p:txBody>
            <a:bodyPr wrap="none">
              <a:spAutoFit/>
            </a:bodyPr>
            <a:p>
              <a:r>
                <a:rPr lang="en-US" altLang="zh-CN" dirty="0">
                  <a:solidFill>
                    <a:srgbClr val="000000"/>
                  </a:solidFill>
                  <a:latin typeface="宋体" panose="02010600030101010101" pitchFamily="2" charset="-122"/>
                  <a:ea typeface="宋体" panose="02010600030101010101" pitchFamily="2" charset="-122"/>
                  <a:cs typeface="仿宋" panose="02010609060101010101" charset="-122"/>
                </a:rPr>
                <a:t>1</a:t>
              </a:r>
              <a:endParaRPr lang="en-US" altLang="zh-CN" dirty="0">
                <a:latin typeface="宋体" panose="02010600030101010101" pitchFamily="2" charset="-122"/>
                <a:ea typeface="宋体" panose="02010600030101010101" pitchFamily="2" charset="-122"/>
                <a:cs typeface="仿宋" panose="02010609060101010101" charset="-122"/>
              </a:endParaRPr>
            </a:p>
          </p:txBody>
        </p:sp>
        <p:sp>
          <p:nvSpPr>
            <p:cNvPr id="13378" name="Text Box 17"/>
            <p:cNvSpPr txBox="1">
              <a:spLocks noChangeArrowheads="1"/>
            </p:cNvSpPr>
            <p:nvPr/>
          </p:nvSpPr>
          <p:spPr bwMode="gray">
            <a:xfrm>
              <a:off x="828" y="1775"/>
              <a:ext cx="1294" cy="1099"/>
            </a:xfrm>
            <a:prstGeom prst="rect">
              <a:avLst/>
            </a:prstGeom>
            <a:noFill/>
            <a:ln>
              <a:noFill/>
            </a:ln>
          </p:spPr>
          <p:txBody>
            <a:bodyPr>
              <a:spAutoFit/>
            </a:bodyPr>
            <a:lstStyle>
              <a:lvl1pPr eaLnBrk="0" hangingPunct="0">
                <a:defRPr sz="2400" b="1">
                  <a:solidFill>
                    <a:schemeClr val="tx2"/>
                  </a:solidFill>
                  <a:latin typeface="Arial" panose="020B0604020202020204" pitchFamily="34" charset="0"/>
                  <a:ea typeface="宋体" panose="02010600030101010101" pitchFamily="2" charset="-122"/>
                </a:defRPr>
              </a:lvl1pPr>
              <a:lvl2pPr marL="742950" indent="-285750" eaLnBrk="0" hangingPunct="0">
                <a:defRPr sz="2400" b="1">
                  <a:solidFill>
                    <a:schemeClr val="tx2"/>
                  </a:solidFill>
                  <a:latin typeface="Arial" panose="020B0604020202020204" pitchFamily="34" charset="0"/>
                  <a:ea typeface="宋体" panose="02010600030101010101" pitchFamily="2" charset="-122"/>
                </a:defRPr>
              </a:lvl2pPr>
              <a:lvl3pPr marL="1143000" indent="-228600" eaLnBrk="0" hangingPunct="0">
                <a:defRPr sz="2400" b="1">
                  <a:solidFill>
                    <a:schemeClr val="tx2"/>
                  </a:solidFill>
                  <a:latin typeface="Arial" panose="020B0604020202020204" pitchFamily="34" charset="0"/>
                  <a:ea typeface="宋体" panose="02010600030101010101" pitchFamily="2" charset="-122"/>
                </a:defRPr>
              </a:lvl3pPr>
              <a:lvl4pPr marL="1600200" indent="-228600" eaLnBrk="0" hangingPunct="0">
                <a:defRPr sz="2400" b="1">
                  <a:solidFill>
                    <a:schemeClr val="tx2"/>
                  </a:solidFill>
                  <a:latin typeface="Arial" panose="020B0604020202020204" pitchFamily="34" charset="0"/>
                  <a:ea typeface="宋体" panose="02010600030101010101" pitchFamily="2" charset="-122"/>
                </a:defRPr>
              </a:lvl4pPr>
              <a:lvl5pPr marL="2057400" indent="-228600" eaLnBrk="0" hangingPunct="0">
                <a:defRPr sz="2400" b="1">
                  <a:solidFill>
                    <a:schemeClr val="tx2"/>
                  </a:solidFill>
                  <a:latin typeface="Arial" panose="020B0604020202020204" pitchFamily="34" charset="0"/>
                  <a:ea typeface="宋体" panose="02010600030101010101" pitchFamily="2" charset="-122"/>
                </a:defRPr>
              </a:lvl5pPr>
              <a:lvl6pPr marL="25146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6pPr>
              <a:lvl7pPr marL="29718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7pPr>
              <a:lvl8pPr marL="34290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8pPr>
              <a:lvl9pPr marL="38862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smtClean="0">
                  <a:ln>
                    <a:noFill/>
                  </a:ln>
                  <a:solidFill>
                    <a:srgbClr val="FF0000"/>
                  </a:solidFill>
                  <a:effectLst/>
                  <a:uLnTx/>
                  <a:uFillTx/>
                  <a:latin typeface="+mj-ea"/>
                  <a:ea typeface="+mj-ea"/>
                  <a:cs typeface="仿宋" panose="02010609060101010101" charset="-122"/>
                </a:rPr>
                <a:t>   </a:t>
              </a:r>
              <a:r>
                <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rPr>
                <a:t>时</a:t>
              </a:r>
              <a:endPar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rPr>
                <a:t>   间</a:t>
              </a:r>
              <a:endPar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rPr>
                <a:t>   性</a:t>
              </a:r>
              <a:endPar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endParaRPr>
            </a:p>
          </p:txBody>
        </p:sp>
      </p:grpSp>
      <p:grpSp>
        <p:nvGrpSpPr>
          <p:cNvPr id="13315" name="Group 47"/>
          <p:cNvGrpSpPr/>
          <p:nvPr/>
        </p:nvGrpSpPr>
        <p:grpSpPr>
          <a:xfrm rot="0">
            <a:off x="4267200" y="2420620"/>
            <a:ext cx="1600200" cy="2526665"/>
            <a:chOff x="720" y="1282"/>
            <a:chExt cx="1402" cy="2007"/>
          </a:xfrm>
        </p:grpSpPr>
        <p:sp>
          <p:nvSpPr>
            <p:cNvPr id="13356" name="AutoShape 48"/>
            <p:cNvSpPr>
              <a:spLocks noChangeArrowheads="1"/>
            </p:cNvSpPr>
            <p:nvPr/>
          </p:nvSpPr>
          <p:spPr bwMode="gray">
            <a:xfrm>
              <a:off x="720" y="1490"/>
              <a:ext cx="1363" cy="1799"/>
            </a:xfrm>
            <a:prstGeom prst="roundRect">
              <a:avLst>
                <a:gd name="adj" fmla="val 17509"/>
              </a:avLst>
            </a:prstGeom>
            <a:gradFill rotWithShape="1">
              <a:gsLst>
                <a:gs pos="0">
                  <a:srgbClr val="4E91D4"/>
                </a:gs>
                <a:gs pos="100000">
                  <a:srgbClr val="3477A4"/>
                </a:gs>
              </a:gsLst>
              <a:lin ang="2700000" scaled="1"/>
            </a:gra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57" name="AutoShape 49"/>
            <p:cNvSpPr>
              <a:spLocks noChangeArrowheads="1"/>
            </p:cNvSpPr>
            <p:nvPr/>
          </p:nvSpPr>
          <p:spPr bwMode="gray">
            <a:xfrm>
              <a:off x="741" y="1496"/>
              <a:ext cx="1323" cy="1765"/>
            </a:xfrm>
            <a:prstGeom prst="roundRect">
              <a:avLst>
                <a:gd name="adj" fmla="val 16667"/>
              </a:avLst>
            </a:prstGeom>
            <a:solidFill>
              <a:srgbClr val="3CA1E6"/>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58" name="AutoShape 50"/>
            <p:cNvSpPr>
              <a:spLocks noChangeArrowheads="1"/>
            </p:cNvSpPr>
            <p:nvPr/>
          </p:nvSpPr>
          <p:spPr bwMode="gray">
            <a:xfrm>
              <a:off x="752" y="2795"/>
              <a:ext cx="1305" cy="445"/>
            </a:xfrm>
            <a:prstGeom prst="roundRect">
              <a:avLst>
                <a:gd name="adj" fmla="val 50000"/>
              </a:avLst>
            </a:prstGeom>
            <a:gradFill rotWithShape="1">
              <a:gsLst>
                <a:gs pos="0">
                  <a:srgbClr val="3CA1E6">
                    <a:alpha val="0"/>
                  </a:srgbClr>
                </a:gs>
                <a:gs pos="100000">
                  <a:srgbClr val="9BCFF2"/>
                </a:gs>
              </a:gsLst>
              <a:lin ang="5400000" scaled="1"/>
            </a:gra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59" name="AutoShape 51"/>
            <p:cNvSpPr>
              <a:spLocks noChangeArrowheads="1"/>
            </p:cNvSpPr>
            <p:nvPr/>
          </p:nvSpPr>
          <p:spPr bwMode="gray">
            <a:xfrm>
              <a:off x="752" y="1509"/>
              <a:ext cx="1305" cy="445"/>
            </a:xfrm>
            <a:prstGeom prst="roundRect">
              <a:avLst>
                <a:gd name="adj" fmla="val 50000"/>
              </a:avLst>
            </a:prstGeom>
            <a:gradFill rotWithShape="1">
              <a:gsLst>
                <a:gs pos="0">
                  <a:srgbClr val="BEE0F7"/>
                </a:gs>
                <a:gs pos="100000">
                  <a:srgbClr val="3CA1E6">
                    <a:alpha val="0"/>
                  </a:srgbClr>
                </a:gs>
              </a:gsLst>
              <a:lin ang="5400000" scaled="1"/>
            </a:gra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grpSp>
          <p:nvGrpSpPr>
            <p:cNvPr id="6" name="Group 54"/>
            <p:cNvGrpSpPr/>
            <p:nvPr/>
          </p:nvGrpSpPr>
          <p:grpSpPr>
            <a:xfrm>
              <a:off x="1189" y="1282"/>
              <a:ext cx="405" cy="432"/>
              <a:chOff x="1289" y="560"/>
              <a:chExt cx="668" cy="712"/>
            </a:xfrm>
          </p:grpSpPr>
          <p:sp>
            <p:nvSpPr>
              <p:cNvPr id="13365" name="Oval 55"/>
              <p:cNvSpPr>
                <a:spLocks noChangeArrowheads="1"/>
              </p:cNvSpPr>
              <p:nvPr/>
            </p:nvSpPr>
            <p:spPr bwMode="gray">
              <a:xfrm>
                <a:off x="1289" y="560"/>
                <a:ext cx="668" cy="712"/>
              </a:xfrm>
              <a:prstGeom prst="ellipse">
                <a:avLst/>
              </a:prstGeom>
              <a:solidFill>
                <a:srgbClr val="333333"/>
              </a:solidFill>
              <a:ln>
                <a:noFill/>
              </a:ln>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66" name="Oval 56"/>
              <p:cNvSpPr>
                <a:spLocks noChangeArrowheads="1"/>
              </p:cNvSpPr>
              <p:nvPr/>
            </p:nvSpPr>
            <p:spPr bwMode="gray">
              <a:xfrm>
                <a:off x="1295" y="585"/>
                <a:ext cx="645" cy="647"/>
              </a:xfrm>
              <a:prstGeom prst="ellipse">
                <a:avLst/>
              </a:prstGeom>
              <a:gradFill rotWithShape="1">
                <a:gsLst>
                  <a:gs pos="0">
                    <a:srgbClr val="636869"/>
                  </a:gs>
                  <a:gs pos="100000">
                    <a:srgbClr val="D6E1E2"/>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67" name="Oval 57"/>
              <p:cNvSpPr>
                <a:spLocks noChangeArrowheads="1"/>
              </p:cNvSpPr>
              <p:nvPr/>
            </p:nvSpPr>
            <p:spPr bwMode="gray">
              <a:xfrm>
                <a:off x="1305" y="592"/>
                <a:ext cx="629" cy="630"/>
              </a:xfrm>
              <a:prstGeom prst="ellipse">
                <a:avLst/>
              </a:prstGeom>
              <a:gradFill rotWithShape="1">
                <a:gsLst>
                  <a:gs pos="0">
                    <a:srgbClr val="D6E1E2">
                      <a:alpha val="0"/>
                    </a:srgbClr>
                  </a:gs>
                  <a:gs pos="100000">
                    <a:srgbClr val="F1F5F5"/>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68" name="Oval 58"/>
              <p:cNvSpPr>
                <a:spLocks noChangeArrowheads="1"/>
              </p:cNvSpPr>
              <p:nvPr/>
            </p:nvSpPr>
            <p:spPr bwMode="gray">
              <a:xfrm>
                <a:off x="1311" y="598"/>
                <a:ext cx="599" cy="589"/>
              </a:xfrm>
              <a:prstGeom prst="ellipse">
                <a:avLst/>
              </a:prstGeom>
              <a:gradFill rotWithShape="1">
                <a:gsLst>
                  <a:gs pos="0">
                    <a:srgbClr val="AAB2B3"/>
                  </a:gs>
                  <a:gs pos="100000">
                    <a:srgbClr val="D6E1E2">
                      <a:alpha val="48000"/>
                    </a:srgbClr>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69" name="Oval 59"/>
              <p:cNvSpPr>
                <a:spLocks noChangeArrowheads="1"/>
              </p:cNvSpPr>
              <p:nvPr/>
            </p:nvSpPr>
            <p:spPr bwMode="gray">
              <a:xfrm>
                <a:off x="1346" y="612"/>
                <a:ext cx="532" cy="480"/>
              </a:xfrm>
              <a:prstGeom prst="ellipse">
                <a:avLst/>
              </a:prstGeom>
              <a:gradFill rotWithShape="1">
                <a:gsLst>
                  <a:gs pos="0">
                    <a:srgbClr val="FFFFFF"/>
                  </a:gs>
                  <a:gs pos="100000">
                    <a:srgbClr val="D6E1E2">
                      <a:alpha val="37999"/>
                    </a:srgbClr>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grpSp>
        <p:sp>
          <p:nvSpPr>
            <p:cNvPr id="7" name="Text Box 60"/>
            <p:cNvSpPr txBox="1"/>
            <p:nvPr/>
          </p:nvSpPr>
          <p:spPr>
            <a:xfrm>
              <a:off x="1232" y="1296"/>
              <a:ext cx="271" cy="292"/>
            </a:xfrm>
            <a:prstGeom prst="rect">
              <a:avLst/>
            </a:prstGeom>
            <a:noFill/>
            <a:ln w="9525">
              <a:noFill/>
            </a:ln>
          </p:spPr>
          <p:txBody>
            <a:bodyPr wrap="none">
              <a:spAutoFit/>
            </a:bodyPr>
            <a:p>
              <a:r>
                <a:rPr lang="en-US" altLang="zh-CN" dirty="0">
                  <a:solidFill>
                    <a:srgbClr val="000000"/>
                  </a:solidFill>
                  <a:latin typeface="宋体" panose="02010600030101010101" pitchFamily="2" charset="-122"/>
                  <a:ea typeface="宋体" panose="02010600030101010101" pitchFamily="2" charset="-122"/>
                  <a:cs typeface="仿宋" panose="02010609060101010101" charset="-122"/>
                </a:rPr>
                <a:t>2</a:t>
              </a:r>
              <a:endParaRPr lang="en-US" altLang="zh-CN" dirty="0">
                <a:latin typeface="宋体" panose="02010600030101010101" pitchFamily="2" charset="-122"/>
                <a:ea typeface="宋体" panose="02010600030101010101" pitchFamily="2" charset="-122"/>
                <a:cs typeface="仿宋" panose="02010609060101010101" charset="-122"/>
              </a:endParaRPr>
            </a:p>
          </p:txBody>
        </p:sp>
        <p:sp>
          <p:nvSpPr>
            <p:cNvPr id="13364" name="Text Box 61"/>
            <p:cNvSpPr txBox="1">
              <a:spLocks noChangeArrowheads="1"/>
            </p:cNvSpPr>
            <p:nvPr/>
          </p:nvSpPr>
          <p:spPr bwMode="gray">
            <a:xfrm>
              <a:off x="828" y="1775"/>
              <a:ext cx="1294" cy="1099"/>
            </a:xfrm>
            <a:prstGeom prst="rect">
              <a:avLst/>
            </a:prstGeom>
            <a:noFill/>
            <a:ln>
              <a:noFill/>
            </a:ln>
          </p:spPr>
          <p:txBody>
            <a:bodyPr>
              <a:spAutoFit/>
            </a:bodyPr>
            <a:lstStyle>
              <a:lvl1pPr eaLnBrk="0" hangingPunct="0">
                <a:defRPr sz="2400" b="1">
                  <a:solidFill>
                    <a:schemeClr val="tx2"/>
                  </a:solidFill>
                  <a:latin typeface="Arial" panose="020B0604020202020204" pitchFamily="34" charset="0"/>
                  <a:ea typeface="宋体" panose="02010600030101010101" pitchFamily="2" charset="-122"/>
                </a:defRPr>
              </a:lvl1pPr>
              <a:lvl2pPr marL="742950" indent="-285750" eaLnBrk="0" hangingPunct="0">
                <a:defRPr sz="2400" b="1">
                  <a:solidFill>
                    <a:schemeClr val="tx2"/>
                  </a:solidFill>
                  <a:latin typeface="Arial" panose="020B0604020202020204" pitchFamily="34" charset="0"/>
                  <a:ea typeface="宋体" panose="02010600030101010101" pitchFamily="2" charset="-122"/>
                </a:defRPr>
              </a:lvl2pPr>
              <a:lvl3pPr marL="1143000" indent="-228600" eaLnBrk="0" hangingPunct="0">
                <a:defRPr sz="2400" b="1">
                  <a:solidFill>
                    <a:schemeClr val="tx2"/>
                  </a:solidFill>
                  <a:latin typeface="Arial" panose="020B0604020202020204" pitchFamily="34" charset="0"/>
                  <a:ea typeface="宋体" panose="02010600030101010101" pitchFamily="2" charset="-122"/>
                </a:defRPr>
              </a:lvl3pPr>
              <a:lvl4pPr marL="1600200" indent="-228600" eaLnBrk="0" hangingPunct="0">
                <a:defRPr sz="2400" b="1">
                  <a:solidFill>
                    <a:schemeClr val="tx2"/>
                  </a:solidFill>
                  <a:latin typeface="Arial" panose="020B0604020202020204" pitchFamily="34" charset="0"/>
                  <a:ea typeface="宋体" panose="02010600030101010101" pitchFamily="2" charset="-122"/>
                </a:defRPr>
              </a:lvl4pPr>
              <a:lvl5pPr marL="2057400" indent="-228600" eaLnBrk="0" hangingPunct="0">
                <a:defRPr sz="2400" b="1">
                  <a:solidFill>
                    <a:schemeClr val="tx2"/>
                  </a:solidFill>
                  <a:latin typeface="Arial" panose="020B0604020202020204" pitchFamily="34" charset="0"/>
                  <a:ea typeface="宋体" panose="02010600030101010101" pitchFamily="2" charset="-122"/>
                </a:defRPr>
              </a:lvl5pPr>
              <a:lvl6pPr marL="25146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6pPr>
              <a:lvl7pPr marL="29718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7pPr>
              <a:lvl8pPr marL="34290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8pPr>
              <a:lvl9pPr marL="38862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rPr>
                <a:t>   地</a:t>
              </a:r>
              <a:endPar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rPr>
                <a:t>   域</a:t>
              </a:r>
              <a:endPar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rPr>
                <a:t>   性</a:t>
              </a:r>
              <a:endPar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endParaRPr>
            </a:p>
          </p:txBody>
        </p:sp>
      </p:grpSp>
      <p:grpSp>
        <p:nvGrpSpPr>
          <p:cNvPr id="13316" name="Group 62"/>
          <p:cNvGrpSpPr/>
          <p:nvPr/>
        </p:nvGrpSpPr>
        <p:grpSpPr>
          <a:xfrm rot="0">
            <a:off x="6081395" y="2403475"/>
            <a:ext cx="1570990" cy="2526665"/>
            <a:chOff x="707" y="1282"/>
            <a:chExt cx="1376" cy="2007"/>
          </a:xfrm>
        </p:grpSpPr>
        <p:sp>
          <p:nvSpPr>
            <p:cNvPr id="13342" name="AutoShape 63"/>
            <p:cNvSpPr>
              <a:spLocks noChangeArrowheads="1"/>
            </p:cNvSpPr>
            <p:nvPr/>
          </p:nvSpPr>
          <p:spPr bwMode="gray">
            <a:xfrm>
              <a:off x="720" y="1490"/>
              <a:ext cx="1363" cy="1799"/>
            </a:xfrm>
            <a:prstGeom prst="roundRect">
              <a:avLst>
                <a:gd name="adj" fmla="val 17509"/>
              </a:avLst>
            </a:prstGeom>
            <a:gradFill rotWithShape="1">
              <a:gsLst>
                <a:gs pos="0">
                  <a:srgbClr val="4E91D4"/>
                </a:gs>
                <a:gs pos="100000">
                  <a:srgbClr val="3477A4"/>
                </a:gs>
              </a:gsLst>
              <a:lin ang="2700000" scaled="1"/>
            </a:gra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43" name="AutoShape 64"/>
            <p:cNvSpPr>
              <a:spLocks noChangeArrowheads="1"/>
            </p:cNvSpPr>
            <p:nvPr/>
          </p:nvSpPr>
          <p:spPr bwMode="gray">
            <a:xfrm>
              <a:off x="707" y="1479"/>
              <a:ext cx="1322" cy="1765"/>
            </a:xfrm>
            <a:prstGeom prst="roundRect">
              <a:avLst>
                <a:gd name="adj" fmla="val 16667"/>
              </a:avLst>
            </a:prstGeom>
            <a:solidFill>
              <a:srgbClr val="3CA1E6"/>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44" name="AutoShape 65"/>
            <p:cNvSpPr>
              <a:spLocks noChangeArrowheads="1"/>
            </p:cNvSpPr>
            <p:nvPr/>
          </p:nvSpPr>
          <p:spPr bwMode="gray">
            <a:xfrm>
              <a:off x="752" y="2795"/>
              <a:ext cx="1304" cy="445"/>
            </a:xfrm>
            <a:prstGeom prst="roundRect">
              <a:avLst>
                <a:gd name="adj" fmla="val 50000"/>
              </a:avLst>
            </a:prstGeom>
            <a:gradFill rotWithShape="1">
              <a:gsLst>
                <a:gs pos="0">
                  <a:srgbClr val="3CA1E6">
                    <a:alpha val="0"/>
                  </a:srgbClr>
                </a:gs>
                <a:gs pos="100000">
                  <a:srgbClr val="9BCFF2"/>
                </a:gs>
              </a:gsLst>
              <a:lin ang="5400000" scaled="1"/>
            </a:gra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45" name="AutoShape 66"/>
            <p:cNvSpPr>
              <a:spLocks noChangeArrowheads="1"/>
            </p:cNvSpPr>
            <p:nvPr/>
          </p:nvSpPr>
          <p:spPr bwMode="gray">
            <a:xfrm>
              <a:off x="752" y="1509"/>
              <a:ext cx="1304" cy="445"/>
            </a:xfrm>
            <a:prstGeom prst="roundRect">
              <a:avLst>
                <a:gd name="adj" fmla="val 50000"/>
              </a:avLst>
            </a:prstGeom>
            <a:gradFill rotWithShape="1">
              <a:gsLst>
                <a:gs pos="0">
                  <a:srgbClr val="BEE0F7"/>
                </a:gs>
                <a:gs pos="100000">
                  <a:srgbClr val="3CA1E6">
                    <a:alpha val="0"/>
                  </a:srgbClr>
                </a:gs>
              </a:gsLst>
              <a:lin ang="5400000" scaled="1"/>
            </a:gra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grpSp>
          <p:nvGrpSpPr>
            <p:cNvPr id="8" name="Group 69"/>
            <p:cNvGrpSpPr/>
            <p:nvPr/>
          </p:nvGrpSpPr>
          <p:grpSpPr>
            <a:xfrm>
              <a:off x="1188" y="1282"/>
              <a:ext cx="401" cy="432"/>
              <a:chOff x="1288" y="560"/>
              <a:chExt cx="661" cy="712"/>
            </a:xfrm>
          </p:grpSpPr>
          <p:sp>
            <p:nvSpPr>
              <p:cNvPr id="13351" name="Oval 70"/>
              <p:cNvSpPr>
                <a:spLocks noChangeArrowheads="1"/>
              </p:cNvSpPr>
              <p:nvPr/>
            </p:nvSpPr>
            <p:spPr bwMode="gray">
              <a:xfrm>
                <a:off x="1288" y="560"/>
                <a:ext cx="661" cy="712"/>
              </a:xfrm>
              <a:prstGeom prst="ellipse">
                <a:avLst/>
              </a:prstGeom>
              <a:solidFill>
                <a:srgbClr val="333333"/>
              </a:solidFill>
              <a:ln>
                <a:noFill/>
              </a:ln>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52" name="Oval 71"/>
              <p:cNvSpPr>
                <a:spLocks noChangeArrowheads="1"/>
              </p:cNvSpPr>
              <p:nvPr/>
            </p:nvSpPr>
            <p:spPr bwMode="gray">
              <a:xfrm>
                <a:off x="1295" y="587"/>
                <a:ext cx="645" cy="647"/>
              </a:xfrm>
              <a:prstGeom prst="ellipse">
                <a:avLst/>
              </a:prstGeom>
              <a:gradFill rotWithShape="1">
                <a:gsLst>
                  <a:gs pos="0">
                    <a:srgbClr val="636869"/>
                  </a:gs>
                  <a:gs pos="100000">
                    <a:srgbClr val="D6E1E2"/>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53" name="Oval 72"/>
              <p:cNvSpPr>
                <a:spLocks noChangeArrowheads="1"/>
              </p:cNvSpPr>
              <p:nvPr/>
            </p:nvSpPr>
            <p:spPr bwMode="gray">
              <a:xfrm>
                <a:off x="1304" y="592"/>
                <a:ext cx="606" cy="630"/>
              </a:xfrm>
              <a:prstGeom prst="ellipse">
                <a:avLst/>
              </a:prstGeom>
              <a:gradFill rotWithShape="1">
                <a:gsLst>
                  <a:gs pos="0">
                    <a:srgbClr val="D6E1E2">
                      <a:alpha val="0"/>
                    </a:srgbClr>
                  </a:gs>
                  <a:gs pos="100000">
                    <a:srgbClr val="F1F5F5"/>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54" name="Oval 73"/>
              <p:cNvSpPr>
                <a:spLocks noChangeArrowheads="1"/>
              </p:cNvSpPr>
              <p:nvPr/>
            </p:nvSpPr>
            <p:spPr bwMode="gray">
              <a:xfrm>
                <a:off x="1311" y="598"/>
                <a:ext cx="599" cy="589"/>
              </a:xfrm>
              <a:prstGeom prst="ellipse">
                <a:avLst/>
              </a:prstGeom>
              <a:gradFill rotWithShape="1">
                <a:gsLst>
                  <a:gs pos="0">
                    <a:srgbClr val="AAB2B3"/>
                  </a:gs>
                  <a:gs pos="100000">
                    <a:srgbClr val="D6E1E2">
                      <a:alpha val="48000"/>
                    </a:srgbClr>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55" name="Oval 74"/>
              <p:cNvSpPr>
                <a:spLocks noChangeArrowheads="1"/>
              </p:cNvSpPr>
              <p:nvPr/>
            </p:nvSpPr>
            <p:spPr bwMode="gray">
              <a:xfrm>
                <a:off x="1346" y="612"/>
                <a:ext cx="530" cy="480"/>
              </a:xfrm>
              <a:prstGeom prst="ellipse">
                <a:avLst/>
              </a:prstGeom>
              <a:gradFill rotWithShape="1">
                <a:gsLst>
                  <a:gs pos="0">
                    <a:srgbClr val="FFFFFF"/>
                  </a:gs>
                  <a:gs pos="100000">
                    <a:srgbClr val="D6E1E2">
                      <a:alpha val="37999"/>
                    </a:srgbClr>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grpSp>
        <p:sp>
          <p:nvSpPr>
            <p:cNvPr id="9" name="Text Box 75"/>
            <p:cNvSpPr txBox="1"/>
            <p:nvPr/>
          </p:nvSpPr>
          <p:spPr>
            <a:xfrm>
              <a:off x="1232" y="1296"/>
              <a:ext cx="271" cy="292"/>
            </a:xfrm>
            <a:prstGeom prst="rect">
              <a:avLst/>
            </a:prstGeom>
            <a:noFill/>
            <a:ln w="9525">
              <a:noFill/>
            </a:ln>
          </p:spPr>
          <p:txBody>
            <a:bodyPr wrap="none">
              <a:spAutoFit/>
            </a:bodyPr>
            <a:p>
              <a:r>
                <a:rPr lang="en-US" altLang="zh-CN" dirty="0">
                  <a:solidFill>
                    <a:srgbClr val="000000"/>
                  </a:solidFill>
                  <a:latin typeface="宋体" panose="02010600030101010101" pitchFamily="2" charset="-122"/>
                  <a:ea typeface="宋体" panose="02010600030101010101" pitchFamily="2" charset="-122"/>
                  <a:cs typeface="仿宋" panose="02010609060101010101" charset="-122"/>
                </a:rPr>
                <a:t>3</a:t>
              </a:r>
              <a:endParaRPr lang="en-US" altLang="zh-CN" dirty="0">
                <a:latin typeface="宋体" panose="02010600030101010101" pitchFamily="2" charset="-122"/>
                <a:ea typeface="宋体" panose="02010600030101010101" pitchFamily="2" charset="-122"/>
                <a:cs typeface="仿宋" panose="02010609060101010101" charset="-122"/>
              </a:endParaRPr>
            </a:p>
          </p:txBody>
        </p:sp>
        <p:sp>
          <p:nvSpPr>
            <p:cNvPr id="13350" name="Text Box 76"/>
            <p:cNvSpPr txBox="1">
              <a:spLocks noChangeArrowheads="1"/>
            </p:cNvSpPr>
            <p:nvPr/>
          </p:nvSpPr>
          <p:spPr bwMode="gray">
            <a:xfrm>
              <a:off x="783" y="1772"/>
              <a:ext cx="1293" cy="1099"/>
            </a:xfrm>
            <a:prstGeom prst="rect">
              <a:avLst/>
            </a:prstGeom>
            <a:noFill/>
            <a:ln>
              <a:noFill/>
            </a:ln>
          </p:spPr>
          <p:txBody>
            <a:bodyPr>
              <a:spAutoFit/>
            </a:bodyPr>
            <a:lstStyle>
              <a:lvl1pPr eaLnBrk="0" hangingPunct="0">
                <a:defRPr sz="2400" b="1">
                  <a:solidFill>
                    <a:schemeClr val="tx2"/>
                  </a:solidFill>
                  <a:latin typeface="Arial" panose="020B0604020202020204" pitchFamily="34" charset="0"/>
                  <a:ea typeface="宋体" panose="02010600030101010101" pitchFamily="2" charset="-122"/>
                </a:defRPr>
              </a:lvl1pPr>
              <a:lvl2pPr marL="742950" indent="-285750" eaLnBrk="0" hangingPunct="0">
                <a:defRPr sz="2400" b="1">
                  <a:solidFill>
                    <a:schemeClr val="tx2"/>
                  </a:solidFill>
                  <a:latin typeface="Arial" panose="020B0604020202020204" pitchFamily="34" charset="0"/>
                  <a:ea typeface="宋体" panose="02010600030101010101" pitchFamily="2" charset="-122"/>
                </a:defRPr>
              </a:lvl2pPr>
              <a:lvl3pPr marL="1143000" indent="-228600" eaLnBrk="0" hangingPunct="0">
                <a:defRPr sz="2400" b="1">
                  <a:solidFill>
                    <a:schemeClr val="tx2"/>
                  </a:solidFill>
                  <a:latin typeface="Arial" panose="020B0604020202020204" pitchFamily="34" charset="0"/>
                  <a:ea typeface="宋体" panose="02010600030101010101" pitchFamily="2" charset="-122"/>
                </a:defRPr>
              </a:lvl3pPr>
              <a:lvl4pPr marL="1600200" indent="-228600" eaLnBrk="0" hangingPunct="0">
                <a:defRPr sz="2400" b="1">
                  <a:solidFill>
                    <a:schemeClr val="tx2"/>
                  </a:solidFill>
                  <a:latin typeface="Arial" panose="020B0604020202020204" pitchFamily="34" charset="0"/>
                  <a:ea typeface="宋体" panose="02010600030101010101" pitchFamily="2" charset="-122"/>
                </a:defRPr>
              </a:lvl4pPr>
              <a:lvl5pPr marL="2057400" indent="-228600" eaLnBrk="0" hangingPunct="0">
                <a:defRPr sz="2400" b="1">
                  <a:solidFill>
                    <a:schemeClr val="tx2"/>
                  </a:solidFill>
                  <a:latin typeface="Arial" panose="020B0604020202020204" pitchFamily="34" charset="0"/>
                  <a:ea typeface="宋体" panose="02010600030101010101" pitchFamily="2" charset="-122"/>
                </a:defRPr>
              </a:lvl5pPr>
              <a:lvl6pPr marL="25146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6pPr>
              <a:lvl7pPr marL="29718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7pPr>
              <a:lvl8pPr marL="34290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8pPr>
              <a:lvl9pPr marL="38862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rPr>
                <a:t>   独</a:t>
              </a:r>
              <a:endPar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rPr>
                <a:t>   占</a:t>
              </a:r>
              <a:endPar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rPr>
                <a:t>   性</a:t>
              </a:r>
              <a:endPar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endParaRPr>
            </a:p>
          </p:txBody>
        </p:sp>
      </p:grpSp>
      <p:grpSp>
        <p:nvGrpSpPr>
          <p:cNvPr id="13317" name="Group 77"/>
          <p:cNvGrpSpPr/>
          <p:nvPr/>
        </p:nvGrpSpPr>
        <p:grpSpPr>
          <a:xfrm rot="0">
            <a:off x="7848600" y="2420620"/>
            <a:ext cx="1600200" cy="2526665"/>
            <a:chOff x="720" y="1282"/>
            <a:chExt cx="1402" cy="2007"/>
          </a:xfrm>
        </p:grpSpPr>
        <p:sp>
          <p:nvSpPr>
            <p:cNvPr id="13328" name="AutoShape 78"/>
            <p:cNvSpPr>
              <a:spLocks noChangeArrowheads="1"/>
            </p:cNvSpPr>
            <p:nvPr/>
          </p:nvSpPr>
          <p:spPr bwMode="gray">
            <a:xfrm>
              <a:off x="720" y="1490"/>
              <a:ext cx="1363" cy="1799"/>
            </a:xfrm>
            <a:prstGeom prst="roundRect">
              <a:avLst>
                <a:gd name="adj" fmla="val 17509"/>
              </a:avLst>
            </a:prstGeom>
            <a:gradFill rotWithShape="1">
              <a:gsLst>
                <a:gs pos="0">
                  <a:srgbClr val="4E91D4"/>
                </a:gs>
                <a:gs pos="100000">
                  <a:srgbClr val="3477A4"/>
                </a:gs>
              </a:gsLst>
              <a:lin ang="2700000" scaled="1"/>
            </a:gra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29" name="AutoShape 79"/>
            <p:cNvSpPr>
              <a:spLocks noChangeArrowheads="1"/>
            </p:cNvSpPr>
            <p:nvPr/>
          </p:nvSpPr>
          <p:spPr bwMode="gray">
            <a:xfrm>
              <a:off x="741" y="1496"/>
              <a:ext cx="1323" cy="1765"/>
            </a:xfrm>
            <a:prstGeom prst="roundRect">
              <a:avLst>
                <a:gd name="adj" fmla="val 16667"/>
              </a:avLst>
            </a:prstGeom>
            <a:solidFill>
              <a:srgbClr val="3CA1E6"/>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30" name="AutoShape 80"/>
            <p:cNvSpPr>
              <a:spLocks noChangeArrowheads="1"/>
            </p:cNvSpPr>
            <p:nvPr/>
          </p:nvSpPr>
          <p:spPr bwMode="gray">
            <a:xfrm>
              <a:off x="752" y="2795"/>
              <a:ext cx="1305" cy="445"/>
            </a:xfrm>
            <a:prstGeom prst="roundRect">
              <a:avLst>
                <a:gd name="adj" fmla="val 50000"/>
              </a:avLst>
            </a:prstGeom>
            <a:gradFill rotWithShape="1">
              <a:gsLst>
                <a:gs pos="0">
                  <a:srgbClr val="3CA1E6">
                    <a:alpha val="0"/>
                  </a:srgbClr>
                </a:gs>
                <a:gs pos="100000">
                  <a:srgbClr val="9BCFF2"/>
                </a:gs>
              </a:gsLst>
              <a:lin ang="5400000" scaled="1"/>
            </a:gra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31" name="AutoShape 81"/>
            <p:cNvSpPr>
              <a:spLocks noChangeArrowheads="1"/>
            </p:cNvSpPr>
            <p:nvPr/>
          </p:nvSpPr>
          <p:spPr bwMode="gray">
            <a:xfrm>
              <a:off x="752" y="1509"/>
              <a:ext cx="1305" cy="445"/>
            </a:xfrm>
            <a:prstGeom prst="roundRect">
              <a:avLst>
                <a:gd name="adj" fmla="val 50000"/>
              </a:avLst>
            </a:prstGeom>
            <a:gradFill rotWithShape="1">
              <a:gsLst>
                <a:gs pos="0">
                  <a:srgbClr val="BEE0F7"/>
                </a:gs>
                <a:gs pos="100000">
                  <a:srgbClr val="3CA1E6">
                    <a:alpha val="0"/>
                  </a:srgbClr>
                </a:gs>
              </a:gsLst>
              <a:lin ang="5400000" scaled="1"/>
            </a:gra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grpSp>
          <p:nvGrpSpPr>
            <p:cNvPr id="11" name="Group 84"/>
            <p:cNvGrpSpPr/>
            <p:nvPr/>
          </p:nvGrpSpPr>
          <p:grpSpPr>
            <a:xfrm>
              <a:off x="1189" y="1282"/>
              <a:ext cx="405" cy="432"/>
              <a:chOff x="1289" y="560"/>
              <a:chExt cx="668" cy="712"/>
            </a:xfrm>
          </p:grpSpPr>
          <p:sp>
            <p:nvSpPr>
              <p:cNvPr id="13337" name="Oval 85"/>
              <p:cNvSpPr>
                <a:spLocks noChangeArrowheads="1"/>
              </p:cNvSpPr>
              <p:nvPr/>
            </p:nvSpPr>
            <p:spPr bwMode="gray">
              <a:xfrm>
                <a:off x="1289" y="560"/>
                <a:ext cx="668" cy="712"/>
              </a:xfrm>
              <a:prstGeom prst="ellipse">
                <a:avLst/>
              </a:prstGeom>
              <a:solidFill>
                <a:srgbClr val="333333"/>
              </a:solidFill>
              <a:ln>
                <a:noFill/>
              </a:ln>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38" name="Oval 86"/>
              <p:cNvSpPr>
                <a:spLocks noChangeArrowheads="1"/>
              </p:cNvSpPr>
              <p:nvPr/>
            </p:nvSpPr>
            <p:spPr bwMode="gray">
              <a:xfrm>
                <a:off x="1295" y="587"/>
                <a:ext cx="645" cy="647"/>
              </a:xfrm>
              <a:prstGeom prst="ellipse">
                <a:avLst/>
              </a:prstGeom>
              <a:gradFill rotWithShape="1">
                <a:gsLst>
                  <a:gs pos="0">
                    <a:srgbClr val="636869"/>
                  </a:gs>
                  <a:gs pos="100000">
                    <a:srgbClr val="D6E1E2"/>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39" name="Oval 87"/>
              <p:cNvSpPr>
                <a:spLocks noChangeArrowheads="1"/>
              </p:cNvSpPr>
              <p:nvPr/>
            </p:nvSpPr>
            <p:spPr bwMode="gray">
              <a:xfrm>
                <a:off x="1305" y="589"/>
                <a:ext cx="629" cy="630"/>
              </a:xfrm>
              <a:prstGeom prst="ellipse">
                <a:avLst/>
              </a:prstGeom>
              <a:gradFill rotWithShape="1">
                <a:gsLst>
                  <a:gs pos="0">
                    <a:srgbClr val="D6E1E2">
                      <a:alpha val="0"/>
                    </a:srgbClr>
                  </a:gs>
                  <a:gs pos="100000">
                    <a:srgbClr val="F1F5F5"/>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40" name="Oval 88"/>
              <p:cNvSpPr>
                <a:spLocks noChangeArrowheads="1"/>
              </p:cNvSpPr>
              <p:nvPr/>
            </p:nvSpPr>
            <p:spPr bwMode="gray">
              <a:xfrm>
                <a:off x="1311" y="598"/>
                <a:ext cx="599" cy="589"/>
              </a:xfrm>
              <a:prstGeom prst="ellipse">
                <a:avLst/>
              </a:prstGeom>
              <a:gradFill rotWithShape="1">
                <a:gsLst>
                  <a:gs pos="0">
                    <a:srgbClr val="AAB2B3"/>
                  </a:gs>
                  <a:gs pos="100000">
                    <a:srgbClr val="D6E1E2">
                      <a:alpha val="48000"/>
                    </a:srgbClr>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41" name="Oval 89"/>
              <p:cNvSpPr>
                <a:spLocks noChangeArrowheads="1"/>
              </p:cNvSpPr>
              <p:nvPr/>
            </p:nvSpPr>
            <p:spPr bwMode="gray">
              <a:xfrm>
                <a:off x="1346" y="612"/>
                <a:ext cx="532" cy="480"/>
              </a:xfrm>
              <a:prstGeom prst="ellipse">
                <a:avLst/>
              </a:prstGeom>
              <a:gradFill rotWithShape="1">
                <a:gsLst>
                  <a:gs pos="0">
                    <a:srgbClr val="FFFFFF"/>
                  </a:gs>
                  <a:gs pos="100000">
                    <a:srgbClr val="D6E1E2">
                      <a:alpha val="37999"/>
                    </a:srgbClr>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grpSp>
        <p:sp>
          <p:nvSpPr>
            <p:cNvPr id="12" name="Text Box 90"/>
            <p:cNvSpPr txBox="1"/>
            <p:nvPr/>
          </p:nvSpPr>
          <p:spPr>
            <a:xfrm>
              <a:off x="1232" y="1296"/>
              <a:ext cx="271" cy="292"/>
            </a:xfrm>
            <a:prstGeom prst="rect">
              <a:avLst/>
            </a:prstGeom>
            <a:noFill/>
            <a:ln w="9525">
              <a:noFill/>
            </a:ln>
          </p:spPr>
          <p:txBody>
            <a:bodyPr wrap="none">
              <a:spAutoFit/>
            </a:bodyPr>
            <a:p>
              <a:r>
                <a:rPr lang="en-US" altLang="zh-CN" dirty="0">
                  <a:solidFill>
                    <a:srgbClr val="000000"/>
                  </a:solidFill>
                  <a:latin typeface="宋体" panose="02010600030101010101" pitchFamily="2" charset="-122"/>
                  <a:ea typeface="宋体" panose="02010600030101010101" pitchFamily="2" charset="-122"/>
                  <a:cs typeface="仿宋" panose="02010609060101010101" charset="-122"/>
                </a:rPr>
                <a:t>4</a:t>
              </a:r>
              <a:endParaRPr lang="en-US" altLang="zh-CN" dirty="0">
                <a:latin typeface="宋体" panose="02010600030101010101" pitchFamily="2" charset="-122"/>
                <a:ea typeface="宋体" panose="02010600030101010101" pitchFamily="2" charset="-122"/>
                <a:cs typeface="仿宋" panose="02010609060101010101" charset="-122"/>
              </a:endParaRPr>
            </a:p>
          </p:txBody>
        </p:sp>
        <p:sp>
          <p:nvSpPr>
            <p:cNvPr id="13336" name="Text Box 91"/>
            <p:cNvSpPr txBox="1">
              <a:spLocks noChangeArrowheads="1"/>
            </p:cNvSpPr>
            <p:nvPr/>
          </p:nvSpPr>
          <p:spPr bwMode="gray">
            <a:xfrm>
              <a:off x="828" y="1775"/>
              <a:ext cx="1294" cy="1099"/>
            </a:xfrm>
            <a:prstGeom prst="rect">
              <a:avLst/>
            </a:prstGeom>
            <a:noFill/>
            <a:ln>
              <a:noFill/>
            </a:ln>
          </p:spPr>
          <p:txBody>
            <a:bodyPr>
              <a:spAutoFit/>
            </a:bodyPr>
            <a:lstStyle>
              <a:lvl1pPr eaLnBrk="0" hangingPunct="0">
                <a:defRPr sz="2400" b="1">
                  <a:solidFill>
                    <a:schemeClr val="tx2"/>
                  </a:solidFill>
                  <a:latin typeface="Arial" panose="020B0604020202020204" pitchFamily="34" charset="0"/>
                  <a:ea typeface="宋体" panose="02010600030101010101" pitchFamily="2" charset="-122"/>
                </a:defRPr>
              </a:lvl1pPr>
              <a:lvl2pPr marL="742950" indent="-285750" eaLnBrk="0" hangingPunct="0">
                <a:defRPr sz="2400" b="1">
                  <a:solidFill>
                    <a:schemeClr val="tx2"/>
                  </a:solidFill>
                  <a:latin typeface="Arial" panose="020B0604020202020204" pitchFamily="34" charset="0"/>
                  <a:ea typeface="宋体" panose="02010600030101010101" pitchFamily="2" charset="-122"/>
                </a:defRPr>
              </a:lvl2pPr>
              <a:lvl3pPr marL="1143000" indent="-228600" eaLnBrk="0" hangingPunct="0">
                <a:defRPr sz="2400" b="1">
                  <a:solidFill>
                    <a:schemeClr val="tx2"/>
                  </a:solidFill>
                  <a:latin typeface="Arial" panose="020B0604020202020204" pitchFamily="34" charset="0"/>
                  <a:ea typeface="宋体" panose="02010600030101010101" pitchFamily="2" charset="-122"/>
                </a:defRPr>
              </a:lvl3pPr>
              <a:lvl4pPr marL="1600200" indent="-228600" eaLnBrk="0" hangingPunct="0">
                <a:defRPr sz="2400" b="1">
                  <a:solidFill>
                    <a:schemeClr val="tx2"/>
                  </a:solidFill>
                  <a:latin typeface="Arial" panose="020B0604020202020204" pitchFamily="34" charset="0"/>
                  <a:ea typeface="宋体" panose="02010600030101010101" pitchFamily="2" charset="-122"/>
                </a:defRPr>
              </a:lvl4pPr>
              <a:lvl5pPr marL="2057400" indent="-228600" eaLnBrk="0" hangingPunct="0">
                <a:defRPr sz="2400" b="1">
                  <a:solidFill>
                    <a:schemeClr val="tx2"/>
                  </a:solidFill>
                  <a:latin typeface="Arial" panose="020B0604020202020204" pitchFamily="34" charset="0"/>
                  <a:ea typeface="宋体" panose="02010600030101010101" pitchFamily="2" charset="-122"/>
                </a:defRPr>
              </a:lvl5pPr>
              <a:lvl6pPr marL="25146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6pPr>
              <a:lvl7pPr marL="29718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7pPr>
              <a:lvl8pPr marL="34290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8pPr>
              <a:lvl9pPr marL="38862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smtClean="0">
                  <a:ln>
                    <a:noFill/>
                  </a:ln>
                  <a:solidFill>
                    <a:srgbClr val="000000"/>
                  </a:solidFill>
                  <a:effectLst/>
                  <a:uLnTx/>
                  <a:uFillTx/>
                  <a:latin typeface="+mj-ea"/>
                  <a:ea typeface="+mj-ea"/>
                  <a:cs typeface="仿宋" panose="02010609060101010101" charset="-122"/>
                </a:rPr>
                <a:t>   </a:t>
              </a:r>
              <a:r>
                <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rPr>
                <a:t>公</a:t>
              </a:r>
              <a:endPar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rPr>
                <a:t>   开</a:t>
              </a:r>
              <a:endPar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rPr>
                <a:t>   性</a:t>
              </a:r>
              <a:endPar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endParaRPr>
            </a:p>
          </p:txBody>
        </p:sp>
      </p:grpSp>
      <p:sp>
        <p:nvSpPr>
          <p:cNvPr id="13" name="灯片编号占位符 12"/>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2400" y="462915"/>
            <a:ext cx="9932670" cy="829945"/>
          </a:xfrm>
          <a:prstGeom prst="rect">
            <a:avLst/>
          </a:prstGeom>
          <a:noFill/>
        </p:spPr>
        <p:txBody>
          <a:bodyPr wrap="square" rtlCol="0">
            <a:spAutoFit/>
          </a:bodyPr>
          <a:p>
            <a:pPr algn="l"/>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rPr>
              <a:t>O1/</a:t>
            </a:r>
            <a:r>
              <a:rPr lang="zh-CN" sz="4400">
                <a:solidFill>
                  <a:srgbClr val="023C7A"/>
                </a:solidFill>
                <a:latin typeface="宋体" panose="02010600030101010101" pitchFamily="2" charset="-122"/>
                <a:ea typeface="宋体" panose="02010600030101010101" pitchFamily="2" charset="-122"/>
                <a:cs typeface="宋体" panose="02010600030101010101" pitchFamily="2" charset="-122"/>
              </a:rPr>
              <a:t>专利基础知识</a:t>
            </a:r>
            <a:r>
              <a:rPr lang="en-US" altLang="zh-CN" sz="4400">
                <a:solidFill>
                  <a:srgbClr val="023C7A"/>
                </a:solidFill>
                <a:latin typeface="宋体" panose="02010600030101010101" pitchFamily="2" charset="-122"/>
                <a:ea typeface="宋体" panose="02010600030101010101" pitchFamily="2" charset="-122"/>
                <a:cs typeface="宋体" panose="02010600030101010101" pitchFamily="2" charset="-122"/>
              </a:rPr>
              <a:t>——</a:t>
            </a:r>
            <a:r>
              <a:rPr lang="zh-CN" altLang="en-US" sz="4400">
                <a:solidFill>
                  <a:srgbClr val="023C7A"/>
                </a:solidFill>
                <a:latin typeface="宋体" panose="02010600030101010101" pitchFamily="2" charset="-122"/>
                <a:ea typeface="宋体" panose="02010600030101010101" pitchFamily="2" charset="-122"/>
                <a:cs typeface="宋体" panose="02010600030101010101" pitchFamily="2" charset="-122"/>
              </a:rPr>
              <a:t>专利的基本特征</a:t>
            </a:r>
            <a:endParaRPr lang="zh-CN" altLang="en-US" sz="44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52400" y="1487805"/>
            <a:ext cx="11887200" cy="4615815"/>
          </a:xfrm>
          <a:prstGeom prst="rect">
            <a:avLst/>
          </a:prstGeom>
          <a:solidFill>
            <a:schemeClr val="bg1">
              <a:alpha val="45000"/>
            </a:schemeClr>
          </a:solidFill>
          <a:ln w="12700" cmpd="sng">
            <a:solidFill>
              <a:schemeClr val="accent1">
                <a:shade val="50000"/>
              </a:schemeClr>
            </a:solidFill>
            <a:prstDash val="solid"/>
          </a:ln>
        </p:spPr>
        <p:txBody>
          <a:bodyPr wrap="square" rtlCol="0">
            <a:spAutoFit/>
          </a:bodyPr>
          <a:p>
            <a:pPr eaLnBrk="0" fontAlgn="auto" hangingPunct="0">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初识专利——专利的基本特征（时间性、地域性、独占性、公开性）</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eaLnBrk="1" hangingPunct="1">
              <a:buNone/>
            </a:pPr>
            <a:r>
              <a:rPr lang="zh-CN" altLang="en-US" sz="2800" b="1">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1</a:t>
            </a:r>
            <a:r>
              <a:rPr lang="zh-CN" altLang="en-US" sz="2800" b="1">
                <a:latin typeface="宋体" panose="02010600030101010101" pitchFamily="2" charset="-122"/>
                <a:ea typeface="宋体" panose="02010600030101010101" pitchFamily="2" charset="-122"/>
                <a:cs typeface="宋体" panose="02010600030101010101" pitchFamily="2" charset="-122"/>
              </a:rPr>
              <a:t>）时间性                        （</a:t>
            </a:r>
            <a:r>
              <a:rPr lang="en-US" altLang="zh-CN" sz="2800" b="1">
                <a:latin typeface="宋体" panose="02010600030101010101" pitchFamily="2" charset="-122"/>
                <a:ea typeface="宋体" panose="02010600030101010101" pitchFamily="2" charset="-122"/>
                <a:cs typeface="宋体" panose="02010600030101010101" pitchFamily="2" charset="-122"/>
              </a:rPr>
              <a:t>2</a:t>
            </a:r>
            <a:r>
              <a:rPr lang="zh-CN" altLang="en-US" sz="2800" b="1">
                <a:latin typeface="宋体" panose="02010600030101010101" pitchFamily="2" charset="-122"/>
                <a:ea typeface="宋体" panose="02010600030101010101" pitchFamily="2" charset="-122"/>
                <a:cs typeface="宋体" panose="02010600030101010101" pitchFamily="2" charset="-122"/>
              </a:rPr>
              <a:t>）地域性</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grpSp>
        <p:nvGrpSpPr>
          <p:cNvPr id="13314" name="Group 3"/>
          <p:cNvGrpSpPr/>
          <p:nvPr/>
        </p:nvGrpSpPr>
        <p:grpSpPr>
          <a:xfrm rot="0">
            <a:off x="476250" y="2629535"/>
            <a:ext cx="1600200" cy="2526665"/>
            <a:chOff x="720" y="1282"/>
            <a:chExt cx="1402" cy="2007"/>
          </a:xfrm>
        </p:grpSpPr>
        <p:sp>
          <p:nvSpPr>
            <p:cNvPr id="13370" name="AutoShape 4"/>
            <p:cNvSpPr>
              <a:spLocks noChangeArrowheads="1"/>
            </p:cNvSpPr>
            <p:nvPr/>
          </p:nvSpPr>
          <p:spPr bwMode="gray">
            <a:xfrm>
              <a:off x="720" y="1490"/>
              <a:ext cx="1363" cy="1799"/>
            </a:xfrm>
            <a:prstGeom prst="roundRect">
              <a:avLst>
                <a:gd name="adj" fmla="val 17509"/>
              </a:avLst>
            </a:prstGeom>
            <a:gradFill rotWithShape="1">
              <a:gsLst>
                <a:gs pos="0">
                  <a:srgbClr val="4E91D4"/>
                </a:gs>
                <a:gs pos="100000">
                  <a:srgbClr val="3477A4"/>
                </a:gs>
              </a:gsLst>
              <a:lin ang="2700000" scaled="1"/>
            </a:gra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71" name="AutoShape 5"/>
            <p:cNvSpPr>
              <a:spLocks noChangeArrowheads="1"/>
            </p:cNvSpPr>
            <p:nvPr/>
          </p:nvSpPr>
          <p:spPr bwMode="gray">
            <a:xfrm>
              <a:off x="741" y="1496"/>
              <a:ext cx="1323" cy="1765"/>
            </a:xfrm>
            <a:prstGeom prst="roundRect">
              <a:avLst>
                <a:gd name="adj" fmla="val 16667"/>
              </a:avLst>
            </a:prstGeom>
            <a:solidFill>
              <a:srgbClr val="3CA1E6"/>
            </a:solidFill>
            <a:ln>
              <a:noFill/>
            </a:ln>
            <a:effectLst/>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72" name="AutoShape 6"/>
            <p:cNvSpPr>
              <a:spLocks noChangeArrowheads="1"/>
            </p:cNvSpPr>
            <p:nvPr/>
          </p:nvSpPr>
          <p:spPr bwMode="gray">
            <a:xfrm>
              <a:off x="752" y="2795"/>
              <a:ext cx="1305" cy="445"/>
            </a:xfrm>
            <a:prstGeom prst="roundRect">
              <a:avLst>
                <a:gd name="adj" fmla="val 50000"/>
              </a:avLst>
            </a:prstGeom>
            <a:gradFill rotWithShape="1">
              <a:gsLst>
                <a:gs pos="0">
                  <a:srgbClr val="3CA1E6">
                    <a:alpha val="0"/>
                  </a:srgbClr>
                </a:gs>
                <a:gs pos="100000">
                  <a:srgbClr val="9BCFF2"/>
                </a:gs>
              </a:gsLst>
              <a:lin ang="5400000" scaled="1"/>
            </a:gra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grpSp>
          <p:nvGrpSpPr>
            <p:cNvPr id="2" name="Group 10"/>
            <p:cNvGrpSpPr/>
            <p:nvPr/>
          </p:nvGrpSpPr>
          <p:grpSpPr>
            <a:xfrm>
              <a:off x="1189" y="1282"/>
              <a:ext cx="405" cy="432"/>
              <a:chOff x="1289" y="560"/>
              <a:chExt cx="668" cy="712"/>
            </a:xfrm>
          </p:grpSpPr>
          <p:sp>
            <p:nvSpPr>
              <p:cNvPr id="13379" name="Oval 11"/>
              <p:cNvSpPr>
                <a:spLocks noChangeArrowheads="1"/>
              </p:cNvSpPr>
              <p:nvPr/>
            </p:nvSpPr>
            <p:spPr bwMode="gray">
              <a:xfrm>
                <a:off x="1289" y="560"/>
                <a:ext cx="668" cy="712"/>
              </a:xfrm>
              <a:prstGeom prst="ellipse">
                <a:avLst/>
              </a:prstGeom>
              <a:solidFill>
                <a:srgbClr val="333333"/>
              </a:solidFill>
              <a:ln>
                <a:noFill/>
              </a:ln>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80" name="Oval 12"/>
              <p:cNvSpPr>
                <a:spLocks noChangeArrowheads="1"/>
              </p:cNvSpPr>
              <p:nvPr/>
            </p:nvSpPr>
            <p:spPr bwMode="gray">
              <a:xfrm>
                <a:off x="1295" y="587"/>
                <a:ext cx="645" cy="647"/>
              </a:xfrm>
              <a:prstGeom prst="ellipse">
                <a:avLst/>
              </a:prstGeom>
              <a:gradFill rotWithShape="1">
                <a:gsLst>
                  <a:gs pos="0">
                    <a:srgbClr val="636869"/>
                  </a:gs>
                  <a:gs pos="100000">
                    <a:srgbClr val="D6E1E2"/>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81" name="Oval 13"/>
              <p:cNvSpPr>
                <a:spLocks noChangeArrowheads="1"/>
              </p:cNvSpPr>
              <p:nvPr/>
            </p:nvSpPr>
            <p:spPr bwMode="gray">
              <a:xfrm>
                <a:off x="1305" y="592"/>
                <a:ext cx="629" cy="630"/>
              </a:xfrm>
              <a:prstGeom prst="ellipse">
                <a:avLst/>
              </a:prstGeom>
              <a:gradFill rotWithShape="1">
                <a:gsLst>
                  <a:gs pos="0">
                    <a:srgbClr val="D6E1E2">
                      <a:alpha val="0"/>
                    </a:srgbClr>
                  </a:gs>
                  <a:gs pos="100000">
                    <a:srgbClr val="F1F5F5"/>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82" name="Oval 14"/>
              <p:cNvSpPr>
                <a:spLocks noChangeArrowheads="1"/>
              </p:cNvSpPr>
              <p:nvPr/>
            </p:nvSpPr>
            <p:spPr bwMode="gray">
              <a:xfrm>
                <a:off x="1311" y="598"/>
                <a:ext cx="599" cy="589"/>
              </a:xfrm>
              <a:prstGeom prst="ellipse">
                <a:avLst/>
              </a:prstGeom>
              <a:gradFill rotWithShape="1">
                <a:gsLst>
                  <a:gs pos="0">
                    <a:srgbClr val="AAB2B3"/>
                  </a:gs>
                  <a:gs pos="100000">
                    <a:srgbClr val="D6E1E2">
                      <a:alpha val="48000"/>
                    </a:srgbClr>
                  </a:gs>
                </a:gsLst>
                <a:lin ang="5400000" scaled="1"/>
              </a:gradFill>
              <a:ln>
                <a:noFill/>
              </a:ln>
            </p:spPr>
            <p:txBody>
              <a:bodyPr vert="eaVert" wrap="none"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83" name="Oval 15"/>
              <p:cNvSpPr>
                <a:spLocks noChangeArrowheads="1"/>
              </p:cNvSpPr>
              <p:nvPr/>
            </p:nvSpPr>
            <p:spPr bwMode="gray">
              <a:xfrm>
                <a:off x="1346" y="612"/>
                <a:ext cx="532" cy="478"/>
              </a:xfrm>
              <a:prstGeom prst="ellipse">
                <a:avLst/>
              </a:prstGeom>
              <a:gradFill rotWithShape="1">
                <a:gsLst>
                  <a:gs pos="0">
                    <a:srgbClr val="FFFFFF"/>
                  </a:gs>
                  <a:gs pos="100000">
                    <a:srgbClr val="D6E1E2">
                      <a:alpha val="37999"/>
                    </a:srgbClr>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grpSp>
        <p:sp>
          <p:nvSpPr>
            <p:cNvPr id="4" name="Text Box 16"/>
            <p:cNvSpPr txBox="1"/>
            <p:nvPr/>
          </p:nvSpPr>
          <p:spPr>
            <a:xfrm>
              <a:off x="1232" y="1296"/>
              <a:ext cx="271" cy="292"/>
            </a:xfrm>
            <a:prstGeom prst="rect">
              <a:avLst/>
            </a:prstGeom>
            <a:noFill/>
            <a:ln w="9525">
              <a:noFill/>
            </a:ln>
          </p:spPr>
          <p:txBody>
            <a:bodyPr wrap="none">
              <a:spAutoFit/>
            </a:bodyPr>
            <a:p>
              <a:r>
                <a:rPr lang="en-US" altLang="zh-CN" dirty="0">
                  <a:solidFill>
                    <a:srgbClr val="000000"/>
                  </a:solidFill>
                  <a:latin typeface="宋体" panose="02010600030101010101" pitchFamily="2" charset="-122"/>
                  <a:ea typeface="宋体" panose="02010600030101010101" pitchFamily="2" charset="-122"/>
                  <a:cs typeface="仿宋" panose="02010609060101010101" charset="-122"/>
                </a:rPr>
                <a:t>1</a:t>
              </a:r>
              <a:endParaRPr lang="en-US" altLang="zh-CN" dirty="0">
                <a:latin typeface="宋体" panose="02010600030101010101" pitchFamily="2" charset="-122"/>
                <a:ea typeface="宋体" panose="02010600030101010101" pitchFamily="2" charset="-122"/>
                <a:cs typeface="仿宋" panose="02010609060101010101" charset="-122"/>
              </a:endParaRPr>
            </a:p>
          </p:txBody>
        </p:sp>
        <p:sp>
          <p:nvSpPr>
            <p:cNvPr id="13378" name="Text Box 17"/>
            <p:cNvSpPr txBox="1">
              <a:spLocks noChangeArrowheads="1"/>
            </p:cNvSpPr>
            <p:nvPr/>
          </p:nvSpPr>
          <p:spPr bwMode="gray">
            <a:xfrm>
              <a:off x="828" y="1775"/>
              <a:ext cx="1294" cy="1099"/>
            </a:xfrm>
            <a:prstGeom prst="rect">
              <a:avLst/>
            </a:prstGeom>
            <a:noFill/>
            <a:ln>
              <a:noFill/>
            </a:ln>
          </p:spPr>
          <p:txBody>
            <a:bodyPr>
              <a:spAutoFit/>
            </a:bodyPr>
            <a:lstStyle>
              <a:lvl1pPr eaLnBrk="0" hangingPunct="0">
                <a:defRPr sz="2400" b="1">
                  <a:solidFill>
                    <a:schemeClr val="tx2"/>
                  </a:solidFill>
                  <a:latin typeface="Arial" panose="020B0604020202020204" pitchFamily="34" charset="0"/>
                  <a:ea typeface="宋体" panose="02010600030101010101" pitchFamily="2" charset="-122"/>
                </a:defRPr>
              </a:lvl1pPr>
              <a:lvl2pPr marL="742950" indent="-285750" eaLnBrk="0" hangingPunct="0">
                <a:defRPr sz="2400" b="1">
                  <a:solidFill>
                    <a:schemeClr val="tx2"/>
                  </a:solidFill>
                  <a:latin typeface="Arial" panose="020B0604020202020204" pitchFamily="34" charset="0"/>
                  <a:ea typeface="宋体" panose="02010600030101010101" pitchFamily="2" charset="-122"/>
                </a:defRPr>
              </a:lvl2pPr>
              <a:lvl3pPr marL="1143000" indent="-228600" eaLnBrk="0" hangingPunct="0">
                <a:defRPr sz="2400" b="1">
                  <a:solidFill>
                    <a:schemeClr val="tx2"/>
                  </a:solidFill>
                  <a:latin typeface="Arial" panose="020B0604020202020204" pitchFamily="34" charset="0"/>
                  <a:ea typeface="宋体" panose="02010600030101010101" pitchFamily="2" charset="-122"/>
                </a:defRPr>
              </a:lvl3pPr>
              <a:lvl4pPr marL="1600200" indent="-228600" eaLnBrk="0" hangingPunct="0">
                <a:defRPr sz="2400" b="1">
                  <a:solidFill>
                    <a:schemeClr val="tx2"/>
                  </a:solidFill>
                  <a:latin typeface="Arial" panose="020B0604020202020204" pitchFamily="34" charset="0"/>
                  <a:ea typeface="宋体" panose="02010600030101010101" pitchFamily="2" charset="-122"/>
                </a:defRPr>
              </a:lvl4pPr>
              <a:lvl5pPr marL="2057400" indent="-228600" eaLnBrk="0" hangingPunct="0">
                <a:defRPr sz="2400" b="1">
                  <a:solidFill>
                    <a:schemeClr val="tx2"/>
                  </a:solidFill>
                  <a:latin typeface="Arial" panose="020B0604020202020204" pitchFamily="34" charset="0"/>
                  <a:ea typeface="宋体" panose="02010600030101010101" pitchFamily="2" charset="-122"/>
                </a:defRPr>
              </a:lvl5pPr>
              <a:lvl6pPr marL="25146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6pPr>
              <a:lvl7pPr marL="29718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7pPr>
              <a:lvl8pPr marL="34290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8pPr>
              <a:lvl9pPr marL="38862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smtClean="0">
                  <a:ln>
                    <a:noFill/>
                  </a:ln>
                  <a:solidFill>
                    <a:srgbClr val="FF0000"/>
                  </a:solidFill>
                  <a:effectLst/>
                  <a:uLnTx/>
                  <a:uFillTx/>
                  <a:latin typeface="+mj-ea"/>
                  <a:ea typeface="+mj-ea"/>
                  <a:cs typeface="仿宋" panose="02010609060101010101" charset="-122"/>
                </a:rPr>
                <a:t>   </a:t>
              </a:r>
              <a:r>
                <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rPr>
                <a:t>时</a:t>
              </a:r>
              <a:endPar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rPr>
                <a:t>   间</a:t>
              </a:r>
              <a:endPar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rPr>
                <a:t>   性</a:t>
              </a:r>
              <a:endPar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endParaRPr>
            </a:p>
          </p:txBody>
        </p:sp>
      </p:grpSp>
      <p:graphicFrame>
        <p:nvGraphicFramePr>
          <p:cNvPr id="10" name="表格 9"/>
          <p:cNvGraphicFramePr>
            <a:graphicFrameLocks noGrp="1"/>
          </p:cNvGraphicFramePr>
          <p:nvPr/>
        </p:nvGraphicFramePr>
        <p:xfrm>
          <a:off x="2191385" y="2917190"/>
          <a:ext cx="3562350" cy="2296160"/>
        </p:xfrm>
        <a:graphic>
          <a:graphicData uri="http://schemas.openxmlformats.org/drawingml/2006/table">
            <a:tbl>
              <a:tblPr/>
              <a:tblGrid>
                <a:gridCol w="1781175"/>
                <a:gridCol w="1781175"/>
              </a:tblGrid>
              <a:tr h="627380">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2060"/>
                          </a:solidFill>
                          <a:effectLst/>
                          <a:latin typeface="宋体" panose="02010600030101010101" pitchFamily="2" charset="-122"/>
                          <a:ea typeface="宋体" panose="02010600030101010101" pitchFamily="2" charset="-122"/>
                          <a:cs typeface="宋体" panose="02010600030101010101" pitchFamily="2" charset="-122"/>
                        </a:rPr>
                        <a:t>专利类型</a:t>
                      </a:r>
                      <a:endParaRPr kumimoji="0" lang="zh-CN" altLang="en-US" sz="2000" b="1" i="0" u="none" strike="noStrike" cap="none" normalizeH="0" baseline="0" smtClean="0">
                        <a:ln>
                          <a:noFill/>
                        </a:ln>
                        <a:solidFill>
                          <a:srgbClr val="002060"/>
                        </a:solidFill>
                        <a:effectLst/>
                        <a:latin typeface="宋体" panose="02010600030101010101" pitchFamily="2" charset="-122"/>
                        <a:ea typeface="宋体" panose="02010600030101010101" pitchFamily="2" charset="-122"/>
                        <a:cs typeface="宋体" panose="02010600030101010101" pitchFamily="2" charset="-122"/>
                      </a:endParaRPr>
                    </a:p>
                  </a:txBody>
                  <a:tcPr marL="91434" marR="914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2060"/>
                          </a:solidFill>
                          <a:effectLst/>
                          <a:latin typeface="宋体" panose="02010600030101010101" pitchFamily="2" charset="-122"/>
                          <a:ea typeface="宋体" panose="02010600030101010101" pitchFamily="2" charset="-122"/>
                          <a:cs typeface="宋体" panose="02010600030101010101" pitchFamily="2" charset="-122"/>
                        </a:rPr>
                        <a:t>保护年限</a:t>
                      </a:r>
                      <a:endParaRPr kumimoji="0" lang="zh-CN" altLang="en-US" sz="2000" b="1" i="0" u="none" strike="noStrike" cap="none" normalizeH="0" baseline="0" smtClean="0">
                        <a:ln>
                          <a:noFill/>
                        </a:ln>
                        <a:solidFill>
                          <a:srgbClr val="002060"/>
                        </a:solidFill>
                        <a:effectLst/>
                        <a:latin typeface="宋体" panose="02010600030101010101" pitchFamily="2" charset="-122"/>
                        <a:ea typeface="宋体" panose="02010600030101010101" pitchFamily="2" charset="-122"/>
                        <a:cs typeface="宋体" panose="02010600030101010101" pitchFamily="2" charset="-122"/>
                      </a:endParaRPr>
                    </a:p>
                  </a:txBody>
                  <a:tcPr marL="91434" marR="914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555625">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rPr>
                        <a:t>发明</a:t>
                      </a:r>
                      <a:endPar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endParaRPr>
                    </a:p>
                  </a:txBody>
                  <a:tcPr marL="91434" marR="914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7E4"/>
                    </a:solid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rPr>
                        <a:t>20</a:t>
                      </a:r>
                      <a:r>
                        <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rPr>
                        <a:t>年</a:t>
                      </a:r>
                      <a:endPar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endParaRPr>
                    </a:p>
                  </a:txBody>
                  <a:tcPr marL="91434" marR="914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7E4"/>
                    </a:solidFill>
                  </a:tcPr>
                </a:tc>
              </a:tr>
              <a:tr h="555625">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rPr>
                        <a:t>实用新型</a:t>
                      </a:r>
                      <a:endPar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endParaRPr>
                    </a:p>
                  </a:txBody>
                  <a:tcPr marL="91434" marR="914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CF2"/>
                    </a:solid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rPr>
                        <a:t>10</a:t>
                      </a:r>
                      <a:r>
                        <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rPr>
                        <a:t>年</a:t>
                      </a:r>
                      <a:endPar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endParaRPr>
                    </a:p>
                  </a:txBody>
                  <a:tcPr marL="91434" marR="914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CF2"/>
                    </a:solidFill>
                  </a:tcPr>
                </a:tc>
              </a:tr>
              <a:tr h="557530">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rPr>
                        <a:t>外观设计</a:t>
                      </a:r>
                      <a:endPar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endParaRPr>
                    </a:p>
                  </a:txBody>
                  <a:tcPr marL="91434" marR="914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7E4"/>
                    </a:solid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rPr>
                        <a:t>10</a:t>
                      </a:r>
                      <a:r>
                        <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rPr>
                        <a:t>年</a:t>
                      </a:r>
                      <a:endPar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endParaRPr>
                    </a:p>
                  </a:txBody>
                  <a:tcPr marL="91434" marR="914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7E4"/>
                    </a:solidFill>
                  </a:tcPr>
                </a:tc>
              </a:tr>
            </a:tbl>
          </a:graphicData>
        </a:graphic>
      </p:graphicFrame>
      <p:grpSp>
        <p:nvGrpSpPr>
          <p:cNvPr id="13" name="Group 47"/>
          <p:cNvGrpSpPr/>
          <p:nvPr/>
        </p:nvGrpSpPr>
        <p:grpSpPr>
          <a:xfrm rot="0">
            <a:off x="6524625" y="2629535"/>
            <a:ext cx="1600200" cy="2526665"/>
            <a:chOff x="720" y="1282"/>
            <a:chExt cx="1402" cy="2007"/>
          </a:xfrm>
        </p:grpSpPr>
        <p:sp>
          <p:nvSpPr>
            <p:cNvPr id="14" name="AutoShape 48"/>
            <p:cNvSpPr>
              <a:spLocks noChangeArrowheads="1"/>
            </p:cNvSpPr>
            <p:nvPr/>
          </p:nvSpPr>
          <p:spPr bwMode="gray">
            <a:xfrm>
              <a:off x="720" y="1490"/>
              <a:ext cx="1363" cy="1799"/>
            </a:xfrm>
            <a:prstGeom prst="roundRect">
              <a:avLst>
                <a:gd name="adj" fmla="val 17509"/>
              </a:avLst>
            </a:prstGeom>
            <a:gradFill rotWithShape="1">
              <a:gsLst>
                <a:gs pos="0">
                  <a:srgbClr val="4E91D4"/>
                </a:gs>
                <a:gs pos="100000">
                  <a:srgbClr val="3477A4"/>
                </a:gs>
              </a:gsLst>
              <a:lin ang="2700000" scaled="1"/>
            </a:gra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5" name="AutoShape 49"/>
            <p:cNvSpPr>
              <a:spLocks noChangeArrowheads="1"/>
            </p:cNvSpPr>
            <p:nvPr/>
          </p:nvSpPr>
          <p:spPr bwMode="gray">
            <a:xfrm>
              <a:off x="741" y="1496"/>
              <a:ext cx="1323" cy="1765"/>
            </a:xfrm>
            <a:prstGeom prst="roundRect">
              <a:avLst>
                <a:gd name="adj" fmla="val 16667"/>
              </a:avLst>
            </a:prstGeom>
            <a:solidFill>
              <a:srgbClr val="3CA1E6"/>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6" name="AutoShape 50"/>
            <p:cNvSpPr>
              <a:spLocks noChangeArrowheads="1"/>
            </p:cNvSpPr>
            <p:nvPr/>
          </p:nvSpPr>
          <p:spPr bwMode="gray">
            <a:xfrm>
              <a:off x="752" y="2795"/>
              <a:ext cx="1305" cy="445"/>
            </a:xfrm>
            <a:prstGeom prst="roundRect">
              <a:avLst>
                <a:gd name="adj" fmla="val 50000"/>
              </a:avLst>
            </a:prstGeom>
            <a:gradFill rotWithShape="1">
              <a:gsLst>
                <a:gs pos="0">
                  <a:srgbClr val="3CA1E6">
                    <a:alpha val="0"/>
                  </a:srgbClr>
                </a:gs>
                <a:gs pos="100000">
                  <a:srgbClr val="9BCFF2"/>
                </a:gs>
              </a:gsLst>
              <a:lin ang="5400000" scaled="1"/>
            </a:gra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7" name="AutoShape 51"/>
            <p:cNvSpPr>
              <a:spLocks noChangeArrowheads="1"/>
            </p:cNvSpPr>
            <p:nvPr/>
          </p:nvSpPr>
          <p:spPr bwMode="gray">
            <a:xfrm>
              <a:off x="752" y="1509"/>
              <a:ext cx="1305" cy="445"/>
            </a:xfrm>
            <a:prstGeom prst="roundRect">
              <a:avLst>
                <a:gd name="adj" fmla="val 50000"/>
              </a:avLst>
            </a:prstGeom>
            <a:gradFill rotWithShape="1">
              <a:gsLst>
                <a:gs pos="0">
                  <a:srgbClr val="BEE0F7"/>
                </a:gs>
                <a:gs pos="100000">
                  <a:srgbClr val="3CA1E6">
                    <a:alpha val="0"/>
                  </a:srgbClr>
                </a:gs>
              </a:gsLst>
              <a:lin ang="5400000" scaled="1"/>
            </a:gra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grpSp>
          <p:nvGrpSpPr>
            <p:cNvPr id="18" name="Group 54"/>
            <p:cNvGrpSpPr/>
            <p:nvPr/>
          </p:nvGrpSpPr>
          <p:grpSpPr>
            <a:xfrm>
              <a:off x="1189" y="1282"/>
              <a:ext cx="405" cy="432"/>
              <a:chOff x="1289" y="560"/>
              <a:chExt cx="668" cy="712"/>
            </a:xfrm>
          </p:grpSpPr>
          <p:sp>
            <p:nvSpPr>
              <p:cNvPr id="19" name="Oval 55"/>
              <p:cNvSpPr>
                <a:spLocks noChangeArrowheads="1"/>
              </p:cNvSpPr>
              <p:nvPr/>
            </p:nvSpPr>
            <p:spPr bwMode="gray">
              <a:xfrm>
                <a:off x="1289" y="560"/>
                <a:ext cx="668" cy="712"/>
              </a:xfrm>
              <a:prstGeom prst="ellipse">
                <a:avLst/>
              </a:prstGeom>
              <a:solidFill>
                <a:srgbClr val="333333"/>
              </a:solidFill>
              <a:ln>
                <a:noFill/>
              </a:ln>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20" name="Oval 56"/>
              <p:cNvSpPr>
                <a:spLocks noChangeArrowheads="1"/>
              </p:cNvSpPr>
              <p:nvPr/>
            </p:nvSpPr>
            <p:spPr bwMode="gray">
              <a:xfrm>
                <a:off x="1295" y="585"/>
                <a:ext cx="645" cy="647"/>
              </a:xfrm>
              <a:prstGeom prst="ellipse">
                <a:avLst/>
              </a:prstGeom>
              <a:gradFill rotWithShape="1">
                <a:gsLst>
                  <a:gs pos="0">
                    <a:srgbClr val="636869"/>
                  </a:gs>
                  <a:gs pos="100000">
                    <a:srgbClr val="D6E1E2"/>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21" name="Oval 57"/>
              <p:cNvSpPr>
                <a:spLocks noChangeArrowheads="1"/>
              </p:cNvSpPr>
              <p:nvPr/>
            </p:nvSpPr>
            <p:spPr bwMode="gray">
              <a:xfrm>
                <a:off x="1305" y="592"/>
                <a:ext cx="629" cy="630"/>
              </a:xfrm>
              <a:prstGeom prst="ellipse">
                <a:avLst/>
              </a:prstGeom>
              <a:gradFill rotWithShape="1">
                <a:gsLst>
                  <a:gs pos="0">
                    <a:srgbClr val="D6E1E2">
                      <a:alpha val="0"/>
                    </a:srgbClr>
                  </a:gs>
                  <a:gs pos="100000">
                    <a:srgbClr val="F1F5F5"/>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22" name="Oval 58"/>
              <p:cNvSpPr>
                <a:spLocks noChangeArrowheads="1"/>
              </p:cNvSpPr>
              <p:nvPr/>
            </p:nvSpPr>
            <p:spPr bwMode="gray">
              <a:xfrm>
                <a:off x="1311" y="598"/>
                <a:ext cx="599" cy="589"/>
              </a:xfrm>
              <a:prstGeom prst="ellipse">
                <a:avLst/>
              </a:prstGeom>
              <a:gradFill rotWithShape="1">
                <a:gsLst>
                  <a:gs pos="0">
                    <a:srgbClr val="AAB2B3"/>
                  </a:gs>
                  <a:gs pos="100000">
                    <a:srgbClr val="D6E1E2">
                      <a:alpha val="48000"/>
                    </a:srgbClr>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23" name="Oval 59"/>
              <p:cNvSpPr>
                <a:spLocks noChangeArrowheads="1"/>
              </p:cNvSpPr>
              <p:nvPr/>
            </p:nvSpPr>
            <p:spPr bwMode="gray">
              <a:xfrm>
                <a:off x="1346" y="612"/>
                <a:ext cx="532" cy="480"/>
              </a:xfrm>
              <a:prstGeom prst="ellipse">
                <a:avLst/>
              </a:prstGeom>
              <a:gradFill rotWithShape="1">
                <a:gsLst>
                  <a:gs pos="0">
                    <a:srgbClr val="FFFFFF"/>
                  </a:gs>
                  <a:gs pos="100000">
                    <a:srgbClr val="D6E1E2">
                      <a:alpha val="37999"/>
                    </a:srgbClr>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grpSp>
        <p:sp>
          <p:nvSpPr>
            <p:cNvPr id="24" name="Text Box 60"/>
            <p:cNvSpPr txBox="1"/>
            <p:nvPr/>
          </p:nvSpPr>
          <p:spPr>
            <a:xfrm>
              <a:off x="1232" y="1296"/>
              <a:ext cx="271" cy="292"/>
            </a:xfrm>
            <a:prstGeom prst="rect">
              <a:avLst/>
            </a:prstGeom>
            <a:noFill/>
            <a:ln w="9525">
              <a:noFill/>
            </a:ln>
          </p:spPr>
          <p:txBody>
            <a:bodyPr wrap="none">
              <a:spAutoFit/>
            </a:bodyPr>
            <a:p>
              <a:r>
                <a:rPr lang="en-US" altLang="zh-CN" dirty="0">
                  <a:solidFill>
                    <a:srgbClr val="000000"/>
                  </a:solidFill>
                  <a:latin typeface="宋体" panose="02010600030101010101" pitchFamily="2" charset="-122"/>
                  <a:ea typeface="宋体" panose="02010600030101010101" pitchFamily="2" charset="-122"/>
                  <a:cs typeface="仿宋" panose="02010609060101010101" charset="-122"/>
                </a:rPr>
                <a:t>2</a:t>
              </a:r>
              <a:endParaRPr lang="en-US" altLang="zh-CN" dirty="0">
                <a:latin typeface="宋体" panose="02010600030101010101" pitchFamily="2" charset="-122"/>
                <a:ea typeface="宋体" panose="02010600030101010101" pitchFamily="2" charset="-122"/>
                <a:cs typeface="仿宋" panose="02010609060101010101" charset="-122"/>
              </a:endParaRPr>
            </a:p>
          </p:txBody>
        </p:sp>
        <p:sp>
          <p:nvSpPr>
            <p:cNvPr id="25" name="Text Box 61"/>
            <p:cNvSpPr txBox="1">
              <a:spLocks noChangeArrowheads="1"/>
            </p:cNvSpPr>
            <p:nvPr/>
          </p:nvSpPr>
          <p:spPr bwMode="gray">
            <a:xfrm>
              <a:off x="828" y="1775"/>
              <a:ext cx="1294" cy="1099"/>
            </a:xfrm>
            <a:prstGeom prst="rect">
              <a:avLst/>
            </a:prstGeom>
            <a:noFill/>
            <a:ln>
              <a:noFill/>
            </a:ln>
          </p:spPr>
          <p:txBody>
            <a:bodyPr>
              <a:spAutoFit/>
            </a:bodyPr>
            <a:lstStyle>
              <a:lvl1pPr eaLnBrk="0" hangingPunct="0">
                <a:defRPr sz="2400" b="1">
                  <a:solidFill>
                    <a:schemeClr val="tx2"/>
                  </a:solidFill>
                  <a:latin typeface="Arial" panose="020B0604020202020204" pitchFamily="34" charset="0"/>
                  <a:ea typeface="宋体" panose="02010600030101010101" pitchFamily="2" charset="-122"/>
                </a:defRPr>
              </a:lvl1pPr>
              <a:lvl2pPr marL="742950" indent="-285750" eaLnBrk="0" hangingPunct="0">
                <a:defRPr sz="2400" b="1">
                  <a:solidFill>
                    <a:schemeClr val="tx2"/>
                  </a:solidFill>
                  <a:latin typeface="Arial" panose="020B0604020202020204" pitchFamily="34" charset="0"/>
                  <a:ea typeface="宋体" panose="02010600030101010101" pitchFamily="2" charset="-122"/>
                </a:defRPr>
              </a:lvl2pPr>
              <a:lvl3pPr marL="1143000" indent="-228600" eaLnBrk="0" hangingPunct="0">
                <a:defRPr sz="2400" b="1">
                  <a:solidFill>
                    <a:schemeClr val="tx2"/>
                  </a:solidFill>
                  <a:latin typeface="Arial" panose="020B0604020202020204" pitchFamily="34" charset="0"/>
                  <a:ea typeface="宋体" panose="02010600030101010101" pitchFamily="2" charset="-122"/>
                </a:defRPr>
              </a:lvl3pPr>
              <a:lvl4pPr marL="1600200" indent="-228600" eaLnBrk="0" hangingPunct="0">
                <a:defRPr sz="2400" b="1">
                  <a:solidFill>
                    <a:schemeClr val="tx2"/>
                  </a:solidFill>
                  <a:latin typeface="Arial" panose="020B0604020202020204" pitchFamily="34" charset="0"/>
                  <a:ea typeface="宋体" panose="02010600030101010101" pitchFamily="2" charset="-122"/>
                </a:defRPr>
              </a:lvl4pPr>
              <a:lvl5pPr marL="2057400" indent="-228600" eaLnBrk="0" hangingPunct="0">
                <a:defRPr sz="2400" b="1">
                  <a:solidFill>
                    <a:schemeClr val="tx2"/>
                  </a:solidFill>
                  <a:latin typeface="Arial" panose="020B0604020202020204" pitchFamily="34" charset="0"/>
                  <a:ea typeface="宋体" panose="02010600030101010101" pitchFamily="2" charset="-122"/>
                </a:defRPr>
              </a:lvl5pPr>
              <a:lvl6pPr marL="25146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6pPr>
              <a:lvl7pPr marL="29718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7pPr>
              <a:lvl8pPr marL="34290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8pPr>
              <a:lvl9pPr marL="38862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rPr>
                <a:t>   地</a:t>
              </a:r>
              <a:endPar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rPr>
                <a:t>   域</a:t>
              </a:r>
              <a:endPar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rPr>
                <a:t>   性</a:t>
              </a:r>
              <a:endPar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endParaRPr>
            </a:p>
          </p:txBody>
        </p:sp>
      </p:grpSp>
      <p:sp>
        <p:nvSpPr>
          <p:cNvPr id="26" name="文本框 25"/>
          <p:cNvSpPr txBox="1"/>
          <p:nvPr/>
        </p:nvSpPr>
        <p:spPr>
          <a:xfrm>
            <a:off x="8482330" y="3149600"/>
            <a:ext cx="2506980" cy="1568450"/>
          </a:xfrm>
          <a:prstGeom prst="rect">
            <a:avLst/>
          </a:prstGeom>
          <a:noFill/>
        </p:spPr>
        <p:txBody>
          <a:bodyPr wrap="square" rtlCol="0">
            <a:spAutoFit/>
          </a:bodyPr>
          <a:p>
            <a:pPr algn="l"/>
            <a:r>
              <a:rPr lang="zh-CN" altLang="en-US" sz="2400" dirty="0">
                <a:latin typeface="仿宋" panose="02010609060101010101" charset="-122"/>
                <a:ea typeface="仿宋" panose="02010609060101010101" charset="-122"/>
                <a:cs typeface="仿宋" panose="02010609060101010101" charset="-122"/>
                <a:sym typeface="+mn-ea"/>
              </a:rPr>
              <a:t>一个国家或地区授予的专利权，仅在该国或地区有效。</a:t>
            </a:r>
            <a:endParaRPr lang="zh-CN" altLang="en-US" sz="2400">
              <a:cs typeface="仿宋" panose="02010609060101010101" charset="-122"/>
            </a:endParaRPr>
          </a:p>
        </p:txBody>
      </p:sp>
      <p:sp>
        <p:nvSpPr>
          <p:cNvPr id="7" name="灯片编号占位符 6"/>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2400" y="462915"/>
            <a:ext cx="9932670" cy="829945"/>
          </a:xfrm>
          <a:prstGeom prst="rect">
            <a:avLst/>
          </a:prstGeom>
          <a:noFill/>
        </p:spPr>
        <p:txBody>
          <a:bodyPr wrap="square" rtlCol="0">
            <a:spAutoFit/>
          </a:bodyPr>
          <a:p>
            <a:pPr algn="l"/>
            <a:r>
              <a:rPr lang="en-US" altLang="zh-CN" sz="4800">
                <a:solidFill>
                  <a:srgbClr val="023C7A"/>
                </a:solidFill>
                <a:latin typeface="宋体" panose="02010600030101010101" pitchFamily="2" charset="-122"/>
                <a:ea typeface="宋体" panose="02010600030101010101" pitchFamily="2" charset="-122"/>
                <a:cs typeface="宋体" panose="02010600030101010101" pitchFamily="2" charset="-122"/>
              </a:rPr>
              <a:t>O1/</a:t>
            </a:r>
            <a:r>
              <a:rPr lang="zh-CN" sz="4400">
                <a:solidFill>
                  <a:srgbClr val="023C7A"/>
                </a:solidFill>
                <a:latin typeface="宋体" panose="02010600030101010101" pitchFamily="2" charset="-122"/>
                <a:ea typeface="宋体" panose="02010600030101010101" pitchFamily="2" charset="-122"/>
                <a:cs typeface="宋体" panose="02010600030101010101" pitchFamily="2" charset="-122"/>
              </a:rPr>
              <a:t>专利基础知识</a:t>
            </a:r>
            <a:r>
              <a:rPr lang="en-US" altLang="zh-CN" sz="4400">
                <a:solidFill>
                  <a:srgbClr val="023C7A"/>
                </a:solidFill>
                <a:latin typeface="宋体" panose="02010600030101010101" pitchFamily="2" charset="-122"/>
                <a:ea typeface="宋体" panose="02010600030101010101" pitchFamily="2" charset="-122"/>
                <a:cs typeface="宋体" panose="02010600030101010101" pitchFamily="2" charset="-122"/>
              </a:rPr>
              <a:t>——</a:t>
            </a:r>
            <a:r>
              <a:rPr lang="zh-CN" altLang="en-US" sz="4400">
                <a:solidFill>
                  <a:srgbClr val="023C7A"/>
                </a:solidFill>
                <a:latin typeface="宋体" panose="02010600030101010101" pitchFamily="2" charset="-122"/>
                <a:ea typeface="宋体" panose="02010600030101010101" pitchFamily="2" charset="-122"/>
                <a:cs typeface="宋体" panose="02010600030101010101" pitchFamily="2" charset="-122"/>
              </a:rPr>
              <a:t>专利的基本特征</a:t>
            </a:r>
            <a:endParaRPr lang="zh-CN" altLang="en-US" sz="4400">
              <a:solidFill>
                <a:srgbClr val="023C7A"/>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3" name="文本框 2"/>
          <p:cNvSpPr txBox="1"/>
          <p:nvPr/>
        </p:nvSpPr>
        <p:spPr>
          <a:xfrm>
            <a:off x="152400" y="1487805"/>
            <a:ext cx="11887200" cy="4184650"/>
          </a:xfrm>
          <a:prstGeom prst="rect">
            <a:avLst/>
          </a:prstGeom>
          <a:solidFill>
            <a:schemeClr val="bg1">
              <a:alpha val="45000"/>
            </a:schemeClr>
          </a:solidFill>
          <a:ln w="12700" cmpd="sng">
            <a:solidFill>
              <a:schemeClr val="accent1">
                <a:shade val="50000"/>
              </a:schemeClr>
            </a:solidFill>
            <a:prstDash val="solid"/>
          </a:ln>
        </p:spPr>
        <p:txBody>
          <a:bodyPr wrap="square" rtlCol="0">
            <a:spAutoFit/>
          </a:bodyPr>
          <a:p>
            <a:pPr eaLnBrk="0" fontAlgn="auto" hangingPunct="0">
              <a:lnSpc>
                <a:spcPct val="150000"/>
              </a:lnSpc>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初识专利——专利的基本特征（时间性、地域性、独占性、公开性）</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p>
            <a:pPr eaLnBrk="1" hangingPunct="1">
              <a:buNone/>
            </a:pPr>
            <a:r>
              <a:rPr lang="zh-CN" altLang="en-US" sz="2800" b="1">
                <a:latin typeface="宋体" panose="02010600030101010101" pitchFamily="2" charset="-122"/>
                <a:ea typeface="宋体" panose="02010600030101010101" pitchFamily="2" charset="-122"/>
                <a:cs typeface="宋体" panose="02010600030101010101" pitchFamily="2" charset="-122"/>
              </a:rPr>
              <a:t>  （</a:t>
            </a:r>
            <a:r>
              <a:rPr lang="en-US" altLang="zh-CN" sz="2800" b="1">
                <a:latin typeface="宋体" panose="02010600030101010101" pitchFamily="2" charset="-122"/>
                <a:ea typeface="宋体" panose="02010600030101010101" pitchFamily="2" charset="-122"/>
                <a:cs typeface="宋体" panose="02010600030101010101" pitchFamily="2" charset="-122"/>
              </a:rPr>
              <a:t>3</a:t>
            </a:r>
            <a:r>
              <a:rPr lang="zh-CN" altLang="en-US" sz="2800" b="1">
                <a:latin typeface="宋体" panose="02010600030101010101" pitchFamily="2" charset="-122"/>
                <a:ea typeface="宋体" panose="02010600030101010101" pitchFamily="2" charset="-122"/>
                <a:cs typeface="宋体" panose="02010600030101010101" pitchFamily="2" charset="-122"/>
              </a:rPr>
              <a:t>）独占性                        （</a:t>
            </a:r>
            <a:r>
              <a:rPr lang="en-US" altLang="zh-CN" sz="2800" b="1">
                <a:latin typeface="宋体" panose="02010600030101010101" pitchFamily="2" charset="-122"/>
                <a:ea typeface="宋体" panose="02010600030101010101" pitchFamily="2" charset="-122"/>
                <a:cs typeface="宋体" panose="02010600030101010101" pitchFamily="2" charset="-122"/>
              </a:rPr>
              <a:t>4</a:t>
            </a:r>
            <a:r>
              <a:rPr lang="zh-CN" altLang="en-US" sz="2800" b="1">
                <a:latin typeface="宋体" panose="02010600030101010101" pitchFamily="2" charset="-122"/>
                <a:ea typeface="宋体" panose="02010600030101010101" pitchFamily="2" charset="-122"/>
                <a:cs typeface="宋体" panose="02010600030101010101" pitchFamily="2" charset="-122"/>
              </a:rPr>
              <a:t>）公开性</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eaLnBrk="1" hangingPunct="1">
              <a:buNone/>
            </a:pP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sp>
        <p:nvSpPr>
          <p:cNvPr id="26" name="文本框 25"/>
          <p:cNvSpPr txBox="1"/>
          <p:nvPr/>
        </p:nvSpPr>
        <p:spPr>
          <a:xfrm>
            <a:off x="2024380" y="2877820"/>
            <a:ext cx="3335655" cy="2306955"/>
          </a:xfrm>
          <a:prstGeom prst="rect">
            <a:avLst/>
          </a:prstGeom>
          <a:noFill/>
        </p:spPr>
        <p:txBody>
          <a:bodyPr wrap="square" rtlCol="0">
            <a:spAutoFit/>
          </a:bodyPr>
          <a:p>
            <a:pPr marL="0" marR="0" lvl="0" indent="0" algn="l" defTabSz="914400" rtl="0" eaLnBrk="1" fontAlgn="auto" latinLnBrk="0" hangingPunct="1">
              <a:lnSpc>
                <a:spcPct val="100000"/>
              </a:lnSpc>
              <a:spcBef>
                <a:spcPct val="20000"/>
              </a:spcBef>
              <a:spcAft>
                <a:spcPts val="0"/>
              </a:spcAft>
              <a:buClr>
                <a:schemeClr val="accent1"/>
              </a:buClr>
              <a:buSzPct val="50000"/>
              <a:buFont typeface="Wingdings 2" panose="05020102010507070707"/>
              <a:buNone/>
              <a:defRPr/>
            </a:pPr>
            <a:r>
              <a:rPr lang="zh-CN" altLang="en-US" sz="2400" noProof="0" dirty="0" smtClean="0">
                <a:ln>
                  <a:noFill/>
                </a:ln>
                <a:effectLst/>
                <a:uLnTx/>
                <a:uFillTx/>
                <a:latin typeface="仿宋" panose="02010609060101010101" charset="-122"/>
                <a:ea typeface="仿宋" panose="02010609060101010101" charset="-122"/>
                <a:cs typeface="仿宋" panose="02010609060101010101" charset="-122"/>
                <a:sym typeface="+mn-ea"/>
              </a:rPr>
              <a:t>专利法第十一条：专利权被授予后，未经专利权人许可，不得实施（以生产经营为目的制造、使用、销售、进口等）该专利。</a:t>
            </a:r>
            <a:endParaRPr lang="zh-CN" altLang="en-US" sz="2400">
              <a:cs typeface="仿宋" panose="02010609060101010101" charset="-122"/>
            </a:endParaRPr>
          </a:p>
        </p:txBody>
      </p:sp>
      <p:grpSp>
        <p:nvGrpSpPr>
          <p:cNvPr id="6" name="Group 62"/>
          <p:cNvGrpSpPr/>
          <p:nvPr/>
        </p:nvGrpSpPr>
        <p:grpSpPr>
          <a:xfrm rot="0">
            <a:off x="366395" y="2629535"/>
            <a:ext cx="1570990" cy="2526665"/>
            <a:chOff x="707" y="1282"/>
            <a:chExt cx="1376" cy="2007"/>
          </a:xfrm>
        </p:grpSpPr>
        <p:sp>
          <p:nvSpPr>
            <p:cNvPr id="7" name="AutoShape 63"/>
            <p:cNvSpPr>
              <a:spLocks noChangeArrowheads="1"/>
            </p:cNvSpPr>
            <p:nvPr/>
          </p:nvSpPr>
          <p:spPr bwMode="gray">
            <a:xfrm>
              <a:off x="720" y="1490"/>
              <a:ext cx="1363" cy="1799"/>
            </a:xfrm>
            <a:prstGeom prst="roundRect">
              <a:avLst>
                <a:gd name="adj" fmla="val 17509"/>
              </a:avLst>
            </a:prstGeom>
            <a:gradFill rotWithShape="1">
              <a:gsLst>
                <a:gs pos="0">
                  <a:srgbClr val="4E91D4"/>
                </a:gs>
                <a:gs pos="100000">
                  <a:srgbClr val="3477A4"/>
                </a:gs>
              </a:gsLst>
              <a:lin ang="2700000" scaled="1"/>
            </a:gra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1" name="AutoShape 64"/>
            <p:cNvSpPr>
              <a:spLocks noChangeArrowheads="1"/>
            </p:cNvSpPr>
            <p:nvPr/>
          </p:nvSpPr>
          <p:spPr bwMode="gray">
            <a:xfrm>
              <a:off x="707" y="1479"/>
              <a:ext cx="1322" cy="1765"/>
            </a:xfrm>
            <a:prstGeom prst="roundRect">
              <a:avLst>
                <a:gd name="adj" fmla="val 16667"/>
              </a:avLst>
            </a:prstGeom>
            <a:solidFill>
              <a:srgbClr val="3CA1E6"/>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2" name="AutoShape 65"/>
            <p:cNvSpPr>
              <a:spLocks noChangeArrowheads="1"/>
            </p:cNvSpPr>
            <p:nvPr/>
          </p:nvSpPr>
          <p:spPr bwMode="gray">
            <a:xfrm>
              <a:off x="752" y="2795"/>
              <a:ext cx="1304" cy="445"/>
            </a:xfrm>
            <a:prstGeom prst="roundRect">
              <a:avLst>
                <a:gd name="adj" fmla="val 50000"/>
              </a:avLst>
            </a:prstGeom>
            <a:gradFill rotWithShape="1">
              <a:gsLst>
                <a:gs pos="0">
                  <a:srgbClr val="3CA1E6">
                    <a:alpha val="0"/>
                  </a:srgbClr>
                </a:gs>
                <a:gs pos="100000">
                  <a:srgbClr val="9BCFF2"/>
                </a:gs>
              </a:gsLst>
              <a:lin ang="5400000" scaled="1"/>
            </a:gra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27" name="AutoShape 66"/>
            <p:cNvSpPr>
              <a:spLocks noChangeArrowheads="1"/>
            </p:cNvSpPr>
            <p:nvPr/>
          </p:nvSpPr>
          <p:spPr bwMode="gray">
            <a:xfrm>
              <a:off x="752" y="1509"/>
              <a:ext cx="1304" cy="445"/>
            </a:xfrm>
            <a:prstGeom prst="roundRect">
              <a:avLst>
                <a:gd name="adj" fmla="val 50000"/>
              </a:avLst>
            </a:prstGeom>
            <a:gradFill rotWithShape="1">
              <a:gsLst>
                <a:gs pos="0">
                  <a:srgbClr val="BEE0F7"/>
                </a:gs>
                <a:gs pos="100000">
                  <a:srgbClr val="3CA1E6">
                    <a:alpha val="0"/>
                  </a:srgbClr>
                </a:gs>
              </a:gsLst>
              <a:lin ang="5400000" scaled="1"/>
            </a:gra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grpSp>
          <p:nvGrpSpPr>
            <p:cNvPr id="28" name="Group 69"/>
            <p:cNvGrpSpPr/>
            <p:nvPr/>
          </p:nvGrpSpPr>
          <p:grpSpPr>
            <a:xfrm>
              <a:off x="1188" y="1282"/>
              <a:ext cx="401" cy="432"/>
              <a:chOff x="1288" y="560"/>
              <a:chExt cx="661" cy="712"/>
            </a:xfrm>
          </p:grpSpPr>
          <p:sp>
            <p:nvSpPr>
              <p:cNvPr id="29" name="Oval 70"/>
              <p:cNvSpPr>
                <a:spLocks noChangeArrowheads="1"/>
              </p:cNvSpPr>
              <p:nvPr/>
            </p:nvSpPr>
            <p:spPr bwMode="gray">
              <a:xfrm>
                <a:off x="1288" y="560"/>
                <a:ext cx="661" cy="712"/>
              </a:xfrm>
              <a:prstGeom prst="ellipse">
                <a:avLst/>
              </a:prstGeom>
              <a:solidFill>
                <a:srgbClr val="333333"/>
              </a:solidFill>
              <a:ln>
                <a:noFill/>
              </a:ln>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30" name="Oval 71"/>
              <p:cNvSpPr>
                <a:spLocks noChangeArrowheads="1"/>
              </p:cNvSpPr>
              <p:nvPr/>
            </p:nvSpPr>
            <p:spPr bwMode="gray">
              <a:xfrm>
                <a:off x="1295" y="587"/>
                <a:ext cx="645" cy="647"/>
              </a:xfrm>
              <a:prstGeom prst="ellipse">
                <a:avLst/>
              </a:prstGeom>
              <a:gradFill rotWithShape="1">
                <a:gsLst>
                  <a:gs pos="0">
                    <a:srgbClr val="636869"/>
                  </a:gs>
                  <a:gs pos="100000">
                    <a:srgbClr val="D6E1E2"/>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31" name="Oval 72"/>
              <p:cNvSpPr>
                <a:spLocks noChangeArrowheads="1"/>
              </p:cNvSpPr>
              <p:nvPr/>
            </p:nvSpPr>
            <p:spPr bwMode="gray">
              <a:xfrm>
                <a:off x="1304" y="592"/>
                <a:ext cx="606" cy="630"/>
              </a:xfrm>
              <a:prstGeom prst="ellipse">
                <a:avLst/>
              </a:prstGeom>
              <a:gradFill rotWithShape="1">
                <a:gsLst>
                  <a:gs pos="0">
                    <a:srgbClr val="D6E1E2">
                      <a:alpha val="0"/>
                    </a:srgbClr>
                  </a:gs>
                  <a:gs pos="100000">
                    <a:srgbClr val="F1F5F5"/>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32" name="Oval 73"/>
              <p:cNvSpPr>
                <a:spLocks noChangeArrowheads="1"/>
              </p:cNvSpPr>
              <p:nvPr/>
            </p:nvSpPr>
            <p:spPr bwMode="gray">
              <a:xfrm>
                <a:off x="1311" y="598"/>
                <a:ext cx="599" cy="589"/>
              </a:xfrm>
              <a:prstGeom prst="ellipse">
                <a:avLst/>
              </a:prstGeom>
              <a:gradFill rotWithShape="1">
                <a:gsLst>
                  <a:gs pos="0">
                    <a:srgbClr val="AAB2B3"/>
                  </a:gs>
                  <a:gs pos="100000">
                    <a:srgbClr val="D6E1E2">
                      <a:alpha val="48000"/>
                    </a:srgbClr>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33" name="Oval 74"/>
              <p:cNvSpPr>
                <a:spLocks noChangeArrowheads="1"/>
              </p:cNvSpPr>
              <p:nvPr/>
            </p:nvSpPr>
            <p:spPr bwMode="gray">
              <a:xfrm>
                <a:off x="1346" y="612"/>
                <a:ext cx="530" cy="480"/>
              </a:xfrm>
              <a:prstGeom prst="ellipse">
                <a:avLst/>
              </a:prstGeom>
              <a:gradFill rotWithShape="1">
                <a:gsLst>
                  <a:gs pos="0">
                    <a:srgbClr val="FFFFFF"/>
                  </a:gs>
                  <a:gs pos="100000">
                    <a:srgbClr val="D6E1E2">
                      <a:alpha val="37999"/>
                    </a:srgbClr>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grpSp>
        <p:sp>
          <p:nvSpPr>
            <p:cNvPr id="34" name="Text Box 75"/>
            <p:cNvSpPr txBox="1"/>
            <p:nvPr/>
          </p:nvSpPr>
          <p:spPr>
            <a:xfrm>
              <a:off x="1232" y="1296"/>
              <a:ext cx="271" cy="292"/>
            </a:xfrm>
            <a:prstGeom prst="rect">
              <a:avLst/>
            </a:prstGeom>
            <a:noFill/>
            <a:ln w="9525">
              <a:noFill/>
            </a:ln>
          </p:spPr>
          <p:txBody>
            <a:bodyPr wrap="none">
              <a:spAutoFit/>
            </a:bodyPr>
            <a:p>
              <a:r>
                <a:rPr lang="en-US" altLang="zh-CN" dirty="0">
                  <a:solidFill>
                    <a:srgbClr val="000000"/>
                  </a:solidFill>
                  <a:latin typeface="宋体" panose="02010600030101010101" pitchFamily="2" charset="-122"/>
                  <a:ea typeface="宋体" panose="02010600030101010101" pitchFamily="2" charset="-122"/>
                  <a:cs typeface="仿宋" panose="02010609060101010101" charset="-122"/>
                </a:rPr>
                <a:t>3</a:t>
              </a:r>
              <a:endParaRPr lang="en-US" altLang="zh-CN" dirty="0">
                <a:latin typeface="宋体" panose="02010600030101010101" pitchFamily="2" charset="-122"/>
                <a:ea typeface="宋体" panose="02010600030101010101" pitchFamily="2" charset="-122"/>
                <a:cs typeface="仿宋" panose="02010609060101010101" charset="-122"/>
              </a:endParaRPr>
            </a:p>
          </p:txBody>
        </p:sp>
        <p:sp>
          <p:nvSpPr>
            <p:cNvPr id="35" name="Text Box 76"/>
            <p:cNvSpPr txBox="1">
              <a:spLocks noChangeArrowheads="1"/>
            </p:cNvSpPr>
            <p:nvPr/>
          </p:nvSpPr>
          <p:spPr bwMode="gray">
            <a:xfrm>
              <a:off x="783" y="1772"/>
              <a:ext cx="1293" cy="1099"/>
            </a:xfrm>
            <a:prstGeom prst="rect">
              <a:avLst/>
            </a:prstGeom>
            <a:noFill/>
            <a:ln>
              <a:noFill/>
            </a:ln>
          </p:spPr>
          <p:txBody>
            <a:bodyPr>
              <a:spAutoFit/>
            </a:bodyPr>
            <a:lstStyle>
              <a:lvl1pPr eaLnBrk="0" hangingPunct="0">
                <a:defRPr sz="2400" b="1">
                  <a:solidFill>
                    <a:schemeClr val="tx2"/>
                  </a:solidFill>
                  <a:latin typeface="Arial" panose="020B0604020202020204" pitchFamily="34" charset="0"/>
                  <a:ea typeface="宋体" panose="02010600030101010101" pitchFamily="2" charset="-122"/>
                </a:defRPr>
              </a:lvl1pPr>
              <a:lvl2pPr marL="742950" indent="-285750" eaLnBrk="0" hangingPunct="0">
                <a:defRPr sz="2400" b="1">
                  <a:solidFill>
                    <a:schemeClr val="tx2"/>
                  </a:solidFill>
                  <a:latin typeface="Arial" panose="020B0604020202020204" pitchFamily="34" charset="0"/>
                  <a:ea typeface="宋体" panose="02010600030101010101" pitchFamily="2" charset="-122"/>
                </a:defRPr>
              </a:lvl2pPr>
              <a:lvl3pPr marL="1143000" indent="-228600" eaLnBrk="0" hangingPunct="0">
                <a:defRPr sz="2400" b="1">
                  <a:solidFill>
                    <a:schemeClr val="tx2"/>
                  </a:solidFill>
                  <a:latin typeface="Arial" panose="020B0604020202020204" pitchFamily="34" charset="0"/>
                  <a:ea typeface="宋体" panose="02010600030101010101" pitchFamily="2" charset="-122"/>
                </a:defRPr>
              </a:lvl3pPr>
              <a:lvl4pPr marL="1600200" indent="-228600" eaLnBrk="0" hangingPunct="0">
                <a:defRPr sz="2400" b="1">
                  <a:solidFill>
                    <a:schemeClr val="tx2"/>
                  </a:solidFill>
                  <a:latin typeface="Arial" panose="020B0604020202020204" pitchFamily="34" charset="0"/>
                  <a:ea typeface="宋体" panose="02010600030101010101" pitchFamily="2" charset="-122"/>
                </a:defRPr>
              </a:lvl4pPr>
              <a:lvl5pPr marL="2057400" indent="-228600" eaLnBrk="0" hangingPunct="0">
                <a:defRPr sz="2400" b="1">
                  <a:solidFill>
                    <a:schemeClr val="tx2"/>
                  </a:solidFill>
                  <a:latin typeface="Arial" panose="020B0604020202020204" pitchFamily="34" charset="0"/>
                  <a:ea typeface="宋体" panose="02010600030101010101" pitchFamily="2" charset="-122"/>
                </a:defRPr>
              </a:lvl5pPr>
              <a:lvl6pPr marL="25146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6pPr>
              <a:lvl7pPr marL="29718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7pPr>
              <a:lvl8pPr marL="34290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8pPr>
              <a:lvl9pPr marL="38862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rPr>
                <a:t>   独</a:t>
              </a:r>
              <a:endPar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rPr>
                <a:t>   占</a:t>
              </a:r>
              <a:endPar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rPr>
                <a:t>   性</a:t>
              </a:r>
              <a:endParaRPr kumimoji="0" lang="zh-CN" altLang="en-US" sz="2800" b="0" i="0" u="none" strike="noStrike" kern="1200" cap="none" spc="0" normalizeH="0" baseline="0" noProof="0" dirty="0" smtClean="0">
                <a:ln>
                  <a:noFill/>
                </a:ln>
                <a:solidFill>
                  <a:schemeClr val="bg1"/>
                </a:solidFill>
                <a:effectLst/>
                <a:uLnTx/>
                <a:uFillTx/>
                <a:latin typeface="+mj-ea"/>
                <a:ea typeface="+mj-ea"/>
                <a:cs typeface="仿宋" panose="02010609060101010101" charset="-122"/>
              </a:endParaRPr>
            </a:p>
          </p:txBody>
        </p:sp>
      </p:grpSp>
      <p:graphicFrame>
        <p:nvGraphicFramePr>
          <p:cNvPr id="36" name="表格 35"/>
          <p:cNvGraphicFramePr>
            <a:graphicFrameLocks noGrp="1"/>
          </p:cNvGraphicFramePr>
          <p:nvPr/>
        </p:nvGraphicFramePr>
        <p:xfrm>
          <a:off x="7896860" y="2917190"/>
          <a:ext cx="3789680" cy="2239010"/>
        </p:xfrm>
        <a:graphic>
          <a:graphicData uri="http://schemas.openxmlformats.org/drawingml/2006/table">
            <a:tbl>
              <a:tblPr/>
              <a:tblGrid>
                <a:gridCol w="1894840"/>
                <a:gridCol w="1894840"/>
              </a:tblGrid>
              <a:tr h="611505">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2060"/>
                          </a:solidFill>
                          <a:effectLst/>
                          <a:latin typeface="宋体" panose="02010600030101010101" pitchFamily="2" charset="-122"/>
                          <a:ea typeface="宋体" panose="02010600030101010101" pitchFamily="2" charset="-122"/>
                          <a:cs typeface="宋体" panose="02010600030101010101" pitchFamily="2" charset="-122"/>
                        </a:rPr>
                        <a:t>专利类型</a:t>
                      </a:r>
                      <a:endParaRPr kumimoji="0" lang="zh-CN" altLang="en-US" sz="2000" b="1" i="0" u="none" strike="noStrike" cap="none" normalizeH="0" baseline="0" smtClean="0">
                        <a:ln>
                          <a:noFill/>
                        </a:ln>
                        <a:solidFill>
                          <a:srgbClr val="002060"/>
                        </a:solidFill>
                        <a:effectLst/>
                        <a:latin typeface="宋体" panose="02010600030101010101" pitchFamily="2" charset="-122"/>
                        <a:ea typeface="宋体" panose="02010600030101010101" pitchFamily="2" charset="-122"/>
                        <a:cs typeface="宋体" panose="02010600030101010101" pitchFamily="2" charset="-122"/>
                      </a:endParaRPr>
                    </a:p>
                  </a:txBody>
                  <a:tcPr marL="91434" marR="914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rgbClr val="002060"/>
                          </a:solidFill>
                          <a:effectLst/>
                          <a:latin typeface="宋体" panose="02010600030101010101" pitchFamily="2" charset="-122"/>
                          <a:ea typeface="宋体" panose="02010600030101010101" pitchFamily="2" charset="-122"/>
                          <a:cs typeface="宋体" panose="02010600030101010101" pitchFamily="2" charset="-122"/>
                        </a:rPr>
                        <a:t>公开时间</a:t>
                      </a:r>
                      <a:endParaRPr kumimoji="0" lang="zh-CN" altLang="en-US" sz="2000" b="1" i="0" u="none" strike="noStrike" cap="none" normalizeH="0" baseline="0" smtClean="0">
                        <a:ln>
                          <a:noFill/>
                        </a:ln>
                        <a:solidFill>
                          <a:srgbClr val="002060"/>
                        </a:solidFill>
                        <a:effectLst/>
                        <a:latin typeface="宋体" panose="02010600030101010101" pitchFamily="2" charset="-122"/>
                        <a:ea typeface="宋体" panose="02010600030101010101" pitchFamily="2" charset="-122"/>
                        <a:cs typeface="宋体" panose="02010600030101010101" pitchFamily="2" charset="-122"/>
                      </a:endParaRPr>
                    </a:p>
                  </a:txBody>
                  <a:tcPr marL="91434" marR="914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542290">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rPr>
                        <a:t>发明</a:t>
                      </a:r>
                      <a:endPar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endParaRPr>
                    </a:p>
                  </a:txBody>
                  <a:tcPr marL="91434" marR="914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7E4"/>
                    </a:solid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rPr>
                        <a:t>初审合格后</a:t>
                      </a:r>
                      <a:endPar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endParaRPr>
                    </a:p>
                  </a:txBody>
                  <a:tcPr marL="91434" marR="914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7E4"/>
                    </a:solidFill>
                  </a:tcPr>
                </a:tc>
              </a:tr>
              <a:tr h="541655">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rPr>
                        <a:t>实用新型</a:t>
                      </a:r>
                      <a:endPar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endParaRPr>
                    </a:p>
                  </a:txBody>
                  <a:tcPr marL="91434" marR="914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CF2"/>
                    </a:solid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rPr>
                        <a:t>授权后</a:t>
                      </a:r>
                      <a:endPar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endParaRPr>
                    </a:p>
                  </a:txBody>
                  <a:tcPr marL="91434" marR="914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CF2"/>
                    </a:solidFill>
                  </a:tcPr>
                </a:tc>
              </a:tr>
              <a:tr h="543560">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rPr>
                        <a:t>外观设计</a:t>
                      </a:r>
                      <a:endPar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endParaRPr>
                    </a:p>
                  </a:txBody>
                  <a:tcPr marL="91434" marR="914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7E4"/>
                    </a:solidFill>
                  </a:tcPr>
                </a:tc>
                <a:tc>
                  <a:txBody>
                    <a:bodyPr/>
                    <a:p>
                      <a:pPr marL="0" marR="0" lvl="0" indent="0" algn="ctr" defTabSz="914400" rtl="0" eaLnBrk="1" fontAlgn="base" latinLnBrk="0" hangingPunct="1">
                        <a:lnSpc>
                          <a:spcPct val="100000"/>
                        </a:lnSpc>
                        <a:spcBef>
                          <a:spcPct val="0"/>
                        </a:spcBef>
                        <a:spcAft>
                          <a:spcPct val="0"/>
                        </a:spcAft>
                        <a:buClrTx/>
                        <a:buSzTx/>
                        <a:buFontTx/>
                        <a:buNone/>
                      </a:pPr>
                      <a:r>
                        <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rPr>
                        <a:t>授权后</a:t>
                      </a:r>
                      <a:endParaRPr kumimoji="0" lang="zh-CN" altLang="en-US" sz="2000" b="1" i="0" u="none" strike="noStrike" cap="none" normalizeH="0" baseline="0" smtClean="0">
                        <a:ln>
                          <a:noFill/>
                        </a:ln>
                        <a:solidFill>
                          <a:schemeClr val="tx2"/>
                        </a:solidFill>
                        <a:effectLst/>
                        <a:latin typeface="宋体" panose="02010600030101010101" pitchFamily="2" charset="-122"/>
                        <a:ea typeface="宋体" panose="02010600030101010101" pitchFamily="2" charset="-122"/>
                        <a:cs typeface="宋体" panose="02010600030101010101" pitchFamily="2" charset="-122"/>
                      </a:endParaRPr>
                    </a:p>
                  </a:txBody>
                  <a:tcPr marL="91434" marR="9143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FD7E4"/>
                    </a:solidFill>
                  </a:tcPr>
                </a:tc>
              </a:tr>
            </a:tbl>
          </a:graphicData>
        </a:graphic>
      </p:graphicFrame>
      <p:grpSp>
        <p:nvGrpSpPr>
          <p:cNvPr id="13317" name="Group 77"/>
          <p:cNvGrpSpPr/>
          <p:nvPr/>
        </p:nvGrpSpPr>
        <p:grpSpPr>
          <a:xfrm rot="0">
            <a:off x="5927725" y="2629535"/>
            <a:ext cx="1600200" cy="2526665"/>
            <a:chOff x="720" y="1282"/>
            <a:chExt cx="1402" cy="2007"/>
          </a:xfrm>
        </p:grpSpPr>
        <p:sp>
          <p:nvSpPr>
            <p:cNvPr id="13328" name="AutoShape 78"/>
            <p:cNvSpPr>
              <a:spLocks noChangeArrowheads="1"/>
            </p:cNvSpPr>
            <p:nvPr/>
          </p:nvSpPr>
          <p:spPr bwMode="gray">
            <a:xfrm>
              <a:off x="720" y="1490"/>
              <a:ext cx="1363" cy="1799"/>
            </a:xfrm>
            <a:prstGeom prst="roundRect">
              <a:avLst>
                <a:gd name="adj" fmla="val 17509"/>
              </a:avLst>
            </a:prstGeom>
            <a:gradFill rotWithShape="1">
              <a:gsLst>
                <a:gs pos="0">
                  <a:srgbClr val="4E91D4"/>
                </a:gs>
                <a:gs pos="100000">
                  <a:srgbClr val="3477A4"/>
                </a:gs>
              </a:gsLst>
              <a:lin ang="2700000" scaled="1"/>
            </a:gra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29" name="AutoShape 79"/>
            <p:cNvSpPr>
              <a:spLocks noChangeArrowheads="1"/>
            </p:cNvSpPr>
            <p:nvPr/>
          </p:nvSpPr>
          <p:spPr bwMode="gray">
            <a:xfrm>
              <a:off x="741" y="1496"/>
              <a:ext cx="1323" cy="1765"/>
            </a:xfrm>
            <a:prstGeom prst="roundRect">
              <a:avLst>
                <a:gd name="adj" fmla="val 16667"/>
              </a:avLst>
            </a:prstGeom>
            <a:solidFill>
              <a:srgbClr val="3CA1E6"/>
            </a:soli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30" name="AutoShape 80"/>
            <p:cNvSpPr>
              <a:spLocks noChangeArrowheads="1"/>
            </p:cNvSpPr>
            <p:nvPr/>
          </p:nvSpPr>
          <p:spPr bwMode="gray">
            <a:xfrm>
              <a:off x="752" y="2795"/>
              <a:ext cx="1305" cy="445"/>
            </a:xfrm>
            <a:prstGeom prst="roundRect">
              <a:avLst>
                <a:gd name="adj" fmla="val 50000"/>
              </a:avLst>
            </a:prstGeom>
            <a:gradFill rotWithShape="1">
              <a:gsLst>
                <a:gs pos="0">
                  <a:srgbClr val="3CA1E6">
                    <a:alpha val="0"/>
                  </a:srgbClr>
                </a:gs>
                <a:gs pos="100000">
                  <a:srgbClr val="9BCFF2"/>
                </a:gs>
              </a:gsLst>
              <a:lin ang="5400000" scaled="1"/>
            </a:gra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31" name="AutoShape 81"/>
            <p:cNvSpPr>
              <a:spLocks noChangeArrowheads="1"/>
            </p:cNvSpPr>
            <p:nvPr/>
          </p:nvSpPr>
          <p:spPr bwMode="gray">
            <a:xfrm>
              <a:off x="752" y="1509"/>
              <a:ext cx="1305" cy="445"/>
            </a:xfrm>
            <a:prstGeom prst="roundRect">
              <a:avLst>
                <a:gd name="adj" fmla="val 50000"/>
              </a:avLst>
            </a:prstGeom>
            <a:gradFill rotWithShape="1">
              <a:gsLst>
                <a:gs pos="0">
                  <a:srgbClr val="BEE0F7"/>
                </a:gs>
                <a:gs pos="100000">
                  <a:srgbClr val="3CA1E6">
                    <a:alpha val="0"/>
                  </a:srgbClr>
                </a:gs>
              </a:gsLst>
              <a:lin ang="5400000" scaled="1"/>
            </a:gradFill>
            <a:ln>
              <a:noFill/>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grpSp>
          <p:nvGrpSpPr>
            <p:cNvPr id="37" name="Group 84"/>
            <p:cNvGrpSpPr/>
            <p:nvPr/>
          </p:nvGrpSpPr>
          <p:grpSpPr>
            <a:xfrm>
              <a:off x="1189" y="1282"/>
              <a:ext cx="405" cy="432"/>
              <a:chOff x="1289" y="560"/>
              <a:chExt cx="668" cy="712"/>
            </a:xfrm>
          </p:grpSpPr>
          <p:sp>
            <p:nvSpPr>
              <p:cNvPr id="13337" name="Oval 85"/>
              <p:cNvSpPr>
                <a:spLocks noChangeArrowheads="1"/>
              </p:cNvSpPr>
              <p:nvPr/>
            </p:nvSpPr>
            <p:spPr bwMode="gray">
              <a:xfrm>
                <a:off x="1289" y="560"/>
                <a:ext cx="668" cy="712"/>
              </a:xfrm>
              <a:prstGeom prst="ellipse">
                <a:avLst/>
              </a:prstGeom>
              <a:solidFill>
                <a:srgbClr val="333333"/>
              </a:solidFill>
              <a:ln>
                <a:noFill/>
              </a:ln>
            </p:spPr>
            <p:txBody>
              <a:bodyPr anchor="ctr">
                <a:sp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38" name="Oval 86"/>
              <p:cNvSpPr>
                <a:spLocks noChangeArrowheads="1"/>
              </p:cNvSpPr>
              <p:nvPr/>
            </p:nvSpPr>
            <p:spPr bwMode="gray">
              <a:xfrm>
                <a:off x="1295" y="587"/>
                <a:ext cx="645" cy="647"/>
              </a:xfrm>
              <a:prstGeom prst="ellipse">
                <a:avLst/>
              </a:prstGeom>
              <a:gradFill rotWithShape="1">
                <a:gsLst>
                  <a:gs pos="0">
                    <a:srgbClr val="636869"/>
                  </a:gs>
                  <a:gs pos="100000">
                    <a:srgbClr val="D6E1E2"/>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39" name="Oval 87"/>
              <p:cNvSpPr>
                <a:spLocks noChangeArrowheads="1"/>
              </p:cNvSpPr>
              <p:nvPr/>
            </p:nvSpPr>
            <p:spPr bwMode="gray">
              <a:xfrm>
                <a:off x="1305" y="589"/>
                <a:ext cx="629" cy="630"/>
              </a:xfrm>
              <a:prstGeom prst="ellipse">
                <a:avLst/>
              </a:prstGeom>
              <a:gradFill rotWithShape="1">
                <a:gsLst>
                  <a:gs pos="0">
                    <a:srgbClr val="D6E1E2">
                      <a:alpha val="0"/>
                    </a:srgbClr>
                  </a:gs>
                  <a:gs pos="100000">
                    <a:srgbClr val="F1F5F5"/>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40" name="Oval 88"/>
              <p:cNvSpPr>
                <a:spLocks noChangeArrowheads="1"/>
              </p:cNvSpPr>
              <p:nvPr/>
            </p:nvSpPr>
            <p:spPr bwMode="gray">
              <a:xfrm>
                <a:off x="1311" y="598"/>
                <a:ext cx="599" cy="589"/>
              </a:xfrm>
              <a:prstGeom prst="ellipse">
                <a:avLst/>
              </a:prstGeom>
              <a:gradFill rotWithShape="1">
                <a:gsLst>
                  <a:gs pos="0">
                    <a:srgbClr val="AAB2B3"/>
                  </a:gs>
                  <a:gs pos="100000">
                    <a:srgbClr val="D6E1E2">
                      <a:alpha val="48000"/>
                    </a:srgbClr>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sp>
            <p:nvSpPr>
              <p:cNvPr id="13341" name="Oval 89"/>
              <p:cNvSpPr>
                <a:spLocks noChangeArrowheads="1"/>
              </p:cNvSpPr>
              <p:nvPr/>
            </p:nvSpPr>
            <p:spPr bwMode="gray">
              <a:xfrm>
                <a:off x="1346" y="612"/>
                <a:ext cx="532" cy="480"/>
              </a:xfrm>
              <a:prstGeom prst="ellipse">
                <a:avLst/>
              </a:prstGeom>
              <a:gradFill rotWithShape="1">
                <a:gsLst>
                  <a:gs pos="0">
                    <a:srgbClr val="FFFFFF"/>
                  </a:gs>
                  <a:gs pos="100000">
                    <a:srgbClr val="D6E1E2">
                      <a:alpha val="37999"/>
                    </a:srgbClr>
                  </a:gs>
                </a:gsLst>
                <a:lin ang="5400000" scaled="1"/>
              </a:gradFill>
              <a:ln>
                <a:noFill/>
              </a:ln>
            </p:spPr>
            <p:txBody>
              <a:bodyPr vert="eaVert" wrap="none"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j-ea"/>
                  <a:ea typeface="+mj-ea"/>
                  <a:cs typeface="仿宋" panose="02010609060101010101" charset="-122"/>
                </a:endParaRPr>
              </a:p>
            </p:txBody>
          </p:sp>
        </p:grpSp>
        <p:sp>
          <p:nvSpPr>
            <p:cNvPr id="38" name="Text Box 90"/>
            <p:cNvSpPr txBox="1"/>
            <p:nvPr/>
          </p:nvSpPr>
          <p:spPr>
            <a:xfrm>
              <a:off x="1232" y="1296"/>
              <a:ext cx="271" cy="292"/>
            </a:xfrm>
            <a:prstGeom prst="rect">
              <a:avLst/>
            </a:prstGeom>
            <a:noFill/>
            <a:ln w="9525">
              <a:noFill/>
            </a:ln>
          </p:spPr>
          <p:txBody>
            <a:bodyPr wrap="none">
              <a:spAutoFit/>
            </a:bodyPr>
            <a:p>
              <a:r>
                <a:rPr lang="en-US" altLang="zh-CN" dirty="0">
                  <a:solidFill>
                    <a:srgbClr val="000000"/>
                  </a:solidFill>
                  <a:latin typeface="宋体" panose="02010600030101010101" pitchFamily="2" charset="-122"/>
                  <a:ea typeface="宋体" panose="02010600030101010101" pitchFamily="2" charset="-122"/>
                  <a:cs typeface="仿宋" panose="02010609060101010101" charset="-122"/>
                </a:rPr>
                <a:t>4</a:t>
              </a:r>
              <a:endParaRPr lang="en-US" altLang="zh-CN" dirty="0">
                <a:latin typeface="宋体" panose="02010600030101010101" pitchFamily="2" charset="-122"/>
                <a:ea typeface="宋体" panose="02010600030101010101" pitchFamily="2" charset="-122"/>
                <a:cs typeface="仿宋" panose="02010609060101010101" charset="-122"/>
              </a:endParaRPr>
            </a:p>
          </p:txBody>
        </p:sp>
        <p:sp>
          <p:nvSpPr>
            <p:cNvPr id="13336" name="Text Box 91"/>
            <p:cNvSpPr txBox="1">
              <a:spLocks noChangeArrowheads="1"/>
            </p:cNvSpPr>
            <p:nvPr/>
          </p:nvSpPr>
          <p:spPr bwMode="gray">
            <a:xfrm>
              <a:off x="828" y="1775"/>
              <a:ext cx="1294" cy="1099"/>
            </a:xfrm>
            <a:prstGeom prst="rect">
              <a:avLst/>
            </a:prstGeom>
            <a:noFill/>
            <a:ln>
              <a:noFill/>
            </a:ln>
          </p:spPr>
          <p:txBody>
            <a:bodyPr>
              <a:spAutoFit/>
            </a:bodyPr>
            <a:lstStyle>
              <a:lvl1pPr eaLnBrk="0" hangingPunct="0">
                <a:defRPr sz="2400" b="1">
                  <a:solidFill>
                    <a:schemeClr val="tx2"/>
                  </a:solidFill>
                  <a:latin typeface="Arial" panose="020B0604020202020204" pitchFamily="34" charset="0"/>
                  <a:ea typeface="宋体" panose="02010600030101010101" pitchFamily="2" charset="-122"/>
                </a:defRPr>
              </a:lvl1pPr>
              <a:lvl2pPr marL="742950" indent="-285750" eaLnBrk="0" hangingPunct="0">
                <a:defRPr sz="2400" b="1">
                  <a:solidFill>
                    <a:schemeClr val="tx2"/>
                  </a:solidFill>
                  <a:latin typeface="Arial" panose="020B0604020202020204" pitchFamily="34" charset="0"/>
                  <a:ea typeface="宋体" panose="02010600030101010101" pitchFamily="2" charset="-122"/>
                </a:defRPr>
              </a:lvl2pPr>
              <a:lvl3pPr marL="1143000" indent="-228600" eaLnBrk="0" hangingPunct="0">
                <a:defRPr sz="2400" b="1">
                  <a:solidFill>
                    <a:schemeClr val="tx2"/>
                  </a:solidFill>
                  <a:latin typeface="Arial" panose="020B0604020202020204" pitchFamily="34" charset="0"/>
                  <a:ea typeface="宋体" panose="02010600030101010101" pitchFamily="2" charset="-122"/>
                </a:defRPr>
              </a:lvl3pPr>
              <a:lvl4pPr marL="1600200" indent="-228600" eaLnBrk="0" hangingPunct="0">
                <a:defRPr sz="2400" b="1">
                  <a:solidFill>
                    <a:schemeClr val="tx2"/>
                  </a:solidFill>
                  <a:latin typeface="Arial" panose="020B0604020202020204" pitchFamily="34" charset="0"/>
                  <a:ea typeface="宋体" panose="02010600030101010101" pitchFamily="2" charset="-122"/>
                </a:defRPr>
              </a:lvl4pPr>
              <a:lvl5pPr marL="2057400" indent="-228600" eaLnBrk="0" hangingPunct="0">
                <a:defRPr sz="2400" b="1">
                  <a:solidFill>
                    <a:schemeClr val="tx2"/>
                  </a:solidFill>
                  <a:latin typeface="Arial" panose="020B0604020202020204" pitchFamily="34" charset="0"/>
                  <a:ea typeface="宋体" panose="02010600030101010101" pitchFamily="2" charset="-122"/>
                </a:defRPr>
              </a:lvl5pPr>
              <a:lvl6pPr marL="25146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6pPr>
              <a:lvl7pPr marL="29718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7pPr>
              <a:lvl8pPr marL="34290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8pPr>
              <a:lvl9pPr marL="3886200" indent="-228600" algn="ctr" eaLnBrk="0" fontAlgn="base" hangingPunct="0">
                <a:lnSpc>
                  <a:spcPct val="90000"/>
                </a:lnSpc>
                <a:spcBef>
                  <a:spcPct val="20000"/>
                </a:spcBef>
                <a:spcAft>
                  <a:spcPct val="0"/>
                </a:spcAft>
                <a:buClr>
                  <a:schemeClr val="tx2"/>
                </a:buClr>
                <a:buFont typeface="Wingdings" panose="05000000000000000000" pitchFamily="2" charset="2"/>
                <a:defRPr sz="2400" b="1">
                  <a:solidFill>
                    <a:schemeClr val="tx2"/>
                  </a:solidFill>
                  <a:latin typeface="Arial" panose="020B060402020202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smtClean="0">
                  <a:ln>
                    <a:noFill/>
                  </a:ln>
                  <a:solidFill>
                    <a:srgbClr val="000000"/>
                  </a:solidFill>
                  <a:effectLst/>
                  <a:uLnTx/>
                  <a:uFillTx/>
                  <a:latin typeface="+mj-ea"/>
                  <a:ea typeface="+mj-ea"/>
                  <a:cs typeface="仿宋" panose="02010609060101010101" charset="-122"/>
                </a:rPr>
                <a:t>   </a:t>
              </a:r>
              <a:r>
                <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rPr>
                <a:t>公</a:t>
              </a:r>
              <a:endPar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rPr>
                <a:t>   开</a:t>
              </a:r>
              <a:endPar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endParaRPr>
            </a:p>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rPr>
                <a:t>   性</a:t>
              </a:r>
              <a:endParaRPr kumimoji="0" lang="zh-CN" altLang="en-US" sz="2800" b="0" i="0" u="none" strike="noStrike" kern="1200" cap="none" spc="0" normalizeH="0" baseline="0" noProof="0" smtClean="0">
                <a:ln>
                  <a:noFill/>
                </a:ln>
                <a:solidFill>
                  <a:schemeClr val="bg1"/>
                </a:solidFill>
                <a:effectLst/>
                <a:uLnTx/>
                <a:uFillTx/>
                <a:latin typeface="+mj-ea"/>
                <a:ea typeface="+mj-ea"/>
                <a:cs typeface="仿宋" panose="02010609060101010101" charset="-122"/>
              </a:endParaRPr>
            </a:p>
          </p:txBody>
        </p:sp>
      </p:grpSp>
      <p:sp>
        <p:nvSpPr>
          <p:cNvPr id="4" name="灯片编号占位符 3"/>
          <p:cNvSpPr>
            <a:spLocks noGrp="1"/>
          </p:cNvSpPr>
          <p:nvPr>
            <p:ph type="sldNum" sz="quarter" idx="12"/>
          </p:nvPr>
        </p:nvSpPr>
        <p:spPr/>
        <p:txBody>
          <a:bodyPr/>
          <a:p>
            <a:fld id="{565CE74E-AB26-4998-AD42-012C4C1AD076}" type="slidenum">
              <a:rPr lang="zh-CN" altLang="en-US" smtClean="0"/>
            </a:fld>
            <a:endParaRPr lang="zh-CN" altLang="en-US"/>
          </a:p>
        </p:txBody>
      </p:sp>
    </p:spTree>
  </p:cSld>
  <p:clrMapOvr>
    <a:masterClrMapping/>
  </p:clrMapOvr>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KSO_WM_DOC_GUID" val="{062a1abf-113a-40ae-9e7d-a8abcfab88e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5292</Words>
  <Application>WPS 演示</Application>
  <PresentationFormat>宽屏</PresentationFormat>
  <Paragraphs>417</Paragraphs>
  <Slides>25</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Arial</vt:lpstr>
      <vt:lpstr>宋体</vt:lpstr>
      <vt:lpstr>Wingdings</vt:lpstr>
      <vt:lpstr>仿宋</vt:lpstr>
      <vt:lpstr>Wingdings 2</vt:lpstr>
      <vt:lpstr>Wingdings</vt:lpstr>
      <vt:lpstr>Wingdings 2</vt:lpstr>
      <vt:lpstr>Calibri</vt:lpstr>
      <vt:lpstr>微软雅黑</vt:lpstr>
      <vt:lpstr>Arial Unicode MS</vt:lpstr>
      <vt:lpstr>新宋体</vt:lpstr>
      <vt:lpstr>黑体</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倚栏听风</cp:lastModifiedBy>
  <cp:revision>24</cp:revision>
  <dcterms:created xsi:type="dcterms:W3CDTF">2019-03-11T05:02:00Z</dcterms:created>
  <dcterms:modified xsi:type="dcterms:W3CDTF">2019-03-29T06:54:33Z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2052-11.1.0.8527</vt:lpwstr>
  </property>
</Properties>
</file>